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306" r:id="rId8"/>
    <p:sldId id="262" r:id="rId9"/>
    <p:sldId id="275" r:id="rId10"/>
    <p:sldId id="305" r:id="rId11"/>
    <p:sldId id="285" r:id="rId12"/>
    <p:sldId id="260" r:id="rId13"/>
    <p:sldId id="304" r:id="rId14"/>
    <p:sldId id="274" r:id="rId15"/>
    <p:sldId id="271" r:id="rId16"/>
    <p:sldId id="269" r:id="rId17"/>
    <p:sldId id="268" r:id="rId18"/>
    <p:sldId id="278" r:id="rId19"/>
    <p:sldId id="279" r:id="rId20"/>
    <p:sldId id="273" r:id="rId21"/>
    <p:sldId id="29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F7F35-1920-8A6F-1C38-4458ACA0C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B1E00-1842-4658-5FE0-601560100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652B3-C682-5DC0-4055-23C00C9B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70B7-A732-4284-8705-A60B78CD6C3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C43F1-D57D-8CD2-F5EB-57612B8DD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CE78D-3100-955E-A76F-81BF6ED99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6E76-D799-4993-88E1-F1E743BE5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90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7F026-FDAD-36E4-4AEF-49CE728C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EB5E86-D49F-D7EA-858B-B078638DD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B334F-7EFA-9249-F36E-8AAABF20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70B7-A732-4284-8705-A60B78CD6C3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D32A1-C1B1-C333-B7F0-76C1DFF77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521F2-7F1F-411F-2059-A5F3024EB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6E76-D799-4993-88E1-F1E743BE5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0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EA3D55-50C3-6326-64F3-5ABC0E581D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D737F-9BB9-D371-D2C4-93C0006574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1BF43-3E9F-37CB-752E-45A041FFD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70B7-A732-4284-8705-A60B78CD6C3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5EC68-E520-DAD7-306B-EB523C28C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356B8-F478-B7A7-DEA9-F07DD7CA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6E76-D799-4993-88E1-F1E743BE5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3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97254-61EE-07ED-9584-52F5D67F2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D6FC2-9F31-72CD-3470-7B89DFBF2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3746E-6AA4-F2C0-6A4A-1D6BB477A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70B7-A732-4284-8705-A60B78CD6C3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77032-637E-7D81-DB29-0A6D8923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2331C-C251-88F3-A32F-1DE23249C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6E76-D799-4993-88E1-F1E743BE5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4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7A613-8D3B-9D04-A93B-22F228FC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854EF-7789-AA5C-EDC5-7146B4C27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84FA8-42F5-773B-4238-3D925EF3B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70B7-A732-4284-8705-A60B78CD6C3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B36C0-A08A-E201-4D22-4C2A78DF8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A9D55-C8D6-0D49-89AC-F333CF4E1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6E76-D799-4993-88E1-F1E743BE5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3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78043-A370-0CED-B2A3-47D47B220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92D2B-7FF3-E4CF-7A90-448489814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91507-C343-2736-7CFE-CEBFD47F6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16CE2-4019-5104-359D-EC1D639FD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70B7-A732-4284-8705-A60B78CD6C3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BA67E-F52E-F4B8-B3CD-2528293A5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4E9B3-46C5-F261-0EDA-7D89D28A1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6E76-D799-4993-88E1-F1E743BE5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3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DF54E-B97A-3CFE-361F-20133D8F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6A8BD-DAB9-9E37-C584-F0B5A1B0F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0F575-AA19-A873-48FB-872898022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AA4E15-EC81-9654-3059-FD82CE042E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1D0655-C067-4E01-A500-19FA1BE25F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26B8B7-14FE-AF63-D3B6-26780FD29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70B7-A732-4284-8705-A60B78CD6C3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BDF1BD-BF85-6E33-A9A2-9267D057B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AB1172-EFCD-F454-A58B-86A6F6CA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6E76-D799-4993-88E1-F1E743BE5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3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351C5-09A4-5270-575F-9A24C3993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57EDB-4B4E-4362-22F7-6CBA15E8A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70B7-A732-4284-8705-A60B78CD6C3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0A21F-15F4-8CE6-3DE7-F028D3ED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F9BDB-64FD-C208-F6E6-52911776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6E76-D799-4993-88E1-F1E743BE5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9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600ECF-3251-F842-4366-6CDDE3357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70B7-A732-4284-8705-A60B78CD6C3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CC1B92-7B65-670E-FE05-A82468A2D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29873-6FB8-5085-8FA4-C098F3260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6E76-D799-4993-88E1-F1E743BE5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1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3EBD4-E4B3-DF05-1BDA-43BE1077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CF20A-C147-0F66-283E-1D74933A8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7DA98-F196-37F2-0B08-9638945CF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09931-75C3-29FC-C086-A1322861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70B7-A732-4284-8705-A60B78CD6C3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46F62-B0C5-D474-348D-0B8A0F7A1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7CE34-0F9A-731F-0615-94BA4FAB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6E76-D799-4993-88E1-F1E743BE5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3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CF13A-98E1-8C1B-43BA-19DF4394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25F950-9F54-C24B-8FDC-F081CB6906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AA373-DD3C-A7EA-0860-12C8EF550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E24DA-7234-8B32-EBFA-6BB9FF7A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70B7-A732-4284-8705-A60B78CD6C3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5080B-B289-5066-60EA-AFD25C1C1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D1945-B292-3B2A-A201-0C854D4C6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6E76-D799-4993-88E1-F1E743BE5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1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B9E007-F68F-F35A-CE0F-32687774C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E1FD1-734B-4265-6556-5C2922EB9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17036-E2AD-D8B8-62A0-5661567C2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F70B7-A732-4284-8705-A60B78CD6C3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6A1F7-50B0-616B-6C1A-899017541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843AE-4D9C-C6BE-DEBE-6C5A8BD0A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B6E76-D799-4993-88E1-F1E743BE5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2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kpik.com/team-gear-gears-blue-hand-keep-69559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ikime.blogspot.com/2016_10_01_archive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ryseasblog.blogspot.com/2018/05/adjectives-describing-personality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msstate-waymaker-psychology/chapter/motivation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edpix.com/photo/360807/motivation-success-thumb-successful-fan-faust-joy-friendly-cheerfu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peda.ac-poitiers.fr/ent-lyc/category/decouvrir-utiliser-lol/projets-pedagogiques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team-work-pn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eam-table-playmobil-round-table-451372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MSpnn1AM7k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ngall.com/team-work-pn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meeting-png/download/2449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robinhutton/5252686725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65F04A-6C0E-A42E-B6A1-F0279D3F4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2538" y="134877"/>
            <a:ext cx="4724530" cy="4156466"/>
          </a:xfrm>
        </p:spPr>
        <p:txBody>
          <a:bodyPr anchor="b">
            <a:noAutofit/>
          </a:bodyPr>
          <a:lstStyle/>
          <a:p>
            <a:pPr algn="l"/>
            <a:r>
              <a:rPr lang="en-US" sz="8800" dirty="0">
                <a:solidFill>
                  <a:schemeClr val="bg1"/>
                </a:solidFill>
                <a:cs typeface="Calibri Light"/>
              </a:rPr>
              <a:t>Group and Team Dynamics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1564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1CBFA6B-64A9-077D-42AE-C6AED39AD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4528" y="1827076"/>
            <a:ext cx="5438775" cy="2892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B6AA0E-259B-D40F-488D-BA6BA88C22E4}"/>
              </a:ext>
            </a:extLst>
          </p:cNvPr>
          <p:cNvSpPr txBox="1"/>
          <p:nvPr/>
        </p:nvSpPr>
        <p:spPr>
          <a:xfrm>
            <a:off x="6467982" y="4532739"/>
            <a:ext cx="54716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This session will review collaboration, teamwork, and group dynamics essential to effective functioning within organizations.</a:t>
            </a:r>
          </a:p>
        </p:txBody>
      </p:sp>
    </p:spTree>
    <p:extLst>
      <p:ext uri="{BB962C8B-B14F-4D97-AF65-F5344CB8AC3E}">
        <p14:creationId xmlns:p14="http://schemas.microsoft.com/office/powerpoint/2010/main" val="2816329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044E46-CBFC-815A-514F-11FE2CA4C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557B047-2B88-5B74-4649-C1D4147B6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79C3A6-0FE7-9951-ECB3-B2AD5B716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19" y="0"/>
            <a:ext cx="6433652" cy="180730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Characteristics of </a:t>
            </a:r>
            <a:br>
              <a:rPr lang="en-US" b="1" dirty="0"/>
            </a:br>
            <a:r>
              <a:rPr lang="en-US" b="1" dirty="0"/>
              <a:t>Collaborative Team Members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15EDD-A26C-963D-74FF-902646E87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33" y="2027976"/>
            <a:ext cx="6696930" cy="4830014"/>
          </a:xfrm>
        </p:spPr>
        <p:txBody>
          <a:bodyPr>
            <a:noAutofit/>
          </a:bodyPr>
          <a:lstStyle/>
          <a:p>
            <a:r>
              <a:rPr lang="en-US" sz="2400" b="1" dirty="0"/>
              <a:t>Internal characteristics </a:t>
            </a:r>
            <a:r>
              <a:rPr lang="en-US" sz="2400" dirty="0"/>
              <a:t>of an individual with strong collaborative/teamwork skills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dirty="0"/>
              <a:t>Self-aware</a:t>
            </a:r>
          </a:p>
          <a:p>
            <a:pPr lvl="1"/>
            <a:r>
              <a:rPr lang="en-US" dirty="0"/>
              <a:t>Emotionally intelligent</a:t>
            </a:r>
          </a:p>
          <a:p>
            <a:pPr lvl="1"/>
            <a:r>
              <a:rPr lang="en-US" dirty="0"/>
              <a:t>Reflexive</a:t>
            </a:r>
          </a:p>
          <a:p>
            <a:pPr lvl="1"/>
            <a:r>
              <a:rPr lang="en-US" dirty="0"/>
              <a:t>Creative</a:t>
            </a:r>
          </a:p>
          <a:p>
            <a:pPr lvl="1"/>
            <a:r>
              <a:rPr lang="en-US" dirty="0"/>
              <a:t>Desire/Actively seeks growth opportunities</a:t>
            </a:r>
          </a:p>
          <a:p>
            <a:pPr lvl="1"/>
            <a:r>
              <a:rPr lang="en-US" dirty="0"/>
              <a:t>Reliable </a:t>
            </a:r>
          </a:p>
          <a:p>
            <a:pPr lvl="3"/>
            <a:r>
              <a:rPr lang="en-US" sz="2400" dirty="0"/>
              <a:t>Work quality</a:t>
            </a:r>
          </a:p>
          <a:p>
            <a:pPr lvl="3"/>
            <a:r>
              <a:rPr lang="en-US" sz="2400" dirty="0"/>
              <a:t>Deadlines</a:t>
            </a:r>
          </a:p>
        </p:txBody>
      </p:sp>
      <p:pic>
        <p:nvPicPr>
          <p:cNvPr id="5" name="Picture 4" descr="Person holding a puzzle piece">
            <a:extLst>
              <a:ext uri="{FF2B5EF4-FFF2-40B4-BE49-F238E27FC236}">
                <a16:creationId xmlns:a16="http://schemas.microsoft.com/office/drawing/2014/main" id="{67E2C5E5-2B06-53BA-804F-2CAE23967F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39" r="2065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16317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46F721-3785-414D-8697-16AF490E6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6A7FE5-5767-240E-15B7-FF29BC37A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9071" y="1296840"/>
            <a:ext cx="4341091" cy="1636484"/>
          </a:xfrm>
        </p:spPr>
        <p:txBody>
          <a:bodyPr anchor="t">
            <a:norm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Teambuilding Exercises</a:t>
            </a:r>
          </a:p>
        </p:txBody>
      </p:sp>
      <p:pic>
        <p:nvPicPr>
          <p:cNvPr id="4" name="Picture 3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ED8D256B-A4D7-332D-EE3F-17F05560DA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40"/>
          <a:stretch/>
        </p:blipFill>
        <p:spPr>
          <a:xfrm>
            <a:off x="20" y="1"/>
            <a:ext cx="7665573" cy="685799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03CF6F-96CE-F308-D2AD-95A9EC49B480}"/>
              </a:ext>
            </a:extLst>
          </p:cNvPr>
          <p:cNvSpPr txBox="1"/>
          <p:nvPr/>
        </p:nvSpPr>
        <p:spPr>
          <a:xfrm>
            <a:off x="7709071" y="3341390"/>
            <a:ext cx="42641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kind of </a:t>
            </a:r>
            <a:r>
              <a:rPr lang="en-US" sz="2800" b="1" dirty="0"/>
              <a:t>help</a:t>
            </a:r>
            <a:r>
              <a:rPr lang="en-US" sz="2800" dirty="0"/>
              <a:t> does your team need to be effective?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kind of team building exercises would fit that need?</a:t>
            </a:r>
          </a:p>
        </p:txBody>
      </p:sp>
    </p:spTree>
    <p:extLst>
      <p:ext uri="{BB962C8B-B14F-4D97-AF65-F5344CB8AC3E}">
        <p14:creationId xmlns:p14="http://schemas.microsoft.com/office/powerpoint/2010/main" val="2088899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09BC0-91EB-E638-4D6B-319FB93F4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>
                <a:ea typeface="+mj-lt"/>
                <a:cs typeface="+mj-lt"/>
              </a:rPr>
              <a:t>The “Big Five“ a/k/a OCEAN</a:t>
            </a:r>
            <a:endParaRPr lang="en-US" sz="7200" b="1" dirty="0">
              <a:ea typeface="+mj-lt"/>
              <a:cs typeface="+mj-l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57D6D9F-2D8F-2318-D769-139F0D75CA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02" y="1650302"/>
            <a:ext cx="4979892" cy="497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54BFD4-C8E2-E0B7-F31E-50641784E5D5}"/>
              </a:ext>
            </a:extLst>
          </p:cNvPr>
          <p:cNvSpPr txBox="1"/>
          <p:nvPr/>
        </p:nvSpPr>
        <p:spPr>
          <a:xfrm>
            <a:off x="5898382" y="2049863"/>
            <a:ext cx="563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https://www.youtube.com/watch?v=8Hz0pVx9DfI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F39929-0EA2-BE9B-DB58-D9D3EEA3F7FC}"/>
              </a:ext>
            </a:extLst>
          </p:cNvPr>
          <p:cNvSpPr txBox="1"/>
          <p:nvPr/>
        </p:nvSpPr>
        <p:spPr>
          <a:xfrm>
            <a:off x="6627137" y="3023857"/>
            <a:ext cx="42279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4.43 min video describes the five different main personality types. </a:t>
            </a:r>
          </a:p>
          <a:p>
            <a:endParaRPr lang="en-US" sz="2800" dirty="0"/>
          </a:p>
          <a:p>
            <a:r>
              <a:rPr lang="en-US" sz="2800" dirty="0"/>
              <a:t>How do these “Big Five” personality traits compare with your group members?</a:t>
            </a:r>
          </a:p>
        </p:txBody>
      </p:sp>
    </p:spTree>
    <p:extLst>
      <p:ext uri="{BB962C8B-B14F-4D97-AF65-F5344CB8AC3E}">
        <p14:creationId xmlns:p14="http://schemas.microsoft.com/office/powerpoint/2010/main" val="1814816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7333F-8958-D37D-06BE-8E0112177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93521"/>
            <a:ext cx="10515600" cy="1325563"/>
          </a:xfrm>
        </p:spPr>
        <p:txBody>
          <a:bodyPr/>
          <a:lstStyle/>
          <a:p>
            <a:r>
              <a:rPr lang="en-US" b="1" dirty="0">
                <a:ea typeface="+mj-lt"/>
                <a:cs typeface="+mj-lt"/>
              </a:rPr>
              <a:t>Dark Triad </a:t>
            </a:r>
            <a:br>
              <a:rPr lang="en-US" b="1" dirty="0">
                <a:ea typeface="+mj-lt"/>
                <a:cs typeface="+mj-lt"/>
              </a:rPr>
            </a:br>
            <a:r>
              <a:rPr lang="en-US" b="1" dirty="0">
                <a:ea typeface="+mj-lt"/>
                <a:cs typeface="+mj-lt"/>
              </a:rPr>
              <a:t>Personality Traits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C9B678-0574-D2B7-4B51-42A762ED4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525" y="168355"/>
            <a:ext cx="6647730" cy="639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B7CF07-FD06-8832-E02B-26A7845C9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725" y="1508753"/>
            <a:ext cx="4476184" cy="514554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Personality traits and the degree of their prominence determine various aspects of social interaction.</a:t>
            </a:r>
          </a:p>
          <a:p>
            <a:r>
              <a:rPr lang="en-US" dirty="0"/>
              <a:t>Dark Triad traits are associated with antisocial behavior, disregard for moral norms, and a tendency to manipulation.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Myznikov</a:t>
            </a:r>
            <a:r>
              <a:rPr lang="en-US" sz="2000" dirty="0"/>
              <a:t>, </a:t>
            </a:r>
            <a:r>
              <a:rPr lang="en-US" sz="2000" dirty="0" err="1"/>
              <a:t>Korotkov</a:t>
            </a:r>
            <a:r>
              <a:rPr lang="en-US" sz="2000" dirty="0"/>
              <a:t>, et al. (2024)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7276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AFB34C-0781-49E5-AB2B-6B25C4DF2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Activity: Personality Styles Worksheet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0C74E-558C-C27C-6172-AF6FEBB1F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5117871" cy="34482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Complete the Personality Styles Worksheet for yourself and then a person you experienced conflict with at one or more points in your life (professional or personal).</a:t>
            </a:r>
          </a:p>
          <a:p>
            <a:endParaRPr lang="en-US" sz="2400" dirty="0"/>
          </a:p>
          <a:p>
            <a:r>
              <a:rPr lang="en-US" sz="2400" dirty="0"/>
              <a:t>Consider:  What motivates your colleagues?</a:t>
            </a:r>
          </a:p>
        </p:txBody>
      </p:sp>
      <p:pic>
        <p:nvPicPr>
          <p:cNvPr id="4" name="Picture 3" descr="A close up of words&#10;&#10;Description automatically generated">
            <a:extLst>
              <a:ext uri="{FF2B5EF4-FFF2-40B4-BE49-F238E27FC236}">
                <a16:creationId xmlns:a16="http://schemas.microsoft.com/office/drawing/2014/main" id="{89635978-F902-D3B6-D947-E86D8AA10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11532" y="2957240"/>
            <a:ext cx="5150277" cy="276827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16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5B0D77-882B-C234-24D5-25FF964CA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cs typeface="Calibri Light"/>
              </a:rPr>
              <a:t>Why do we want to understand motivation?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8D39A8D2-2DFC-5378-5A10-D1E31BD37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cs typeface="Calibri"/>
              </a:rPr>
              <a:t>Job satisfaction and productivity are positively correlated.</a:t>
            </a:r>
          </a:p>
          <a:p>
            <a:r>
              <a:rPr lang="en-US" sz="3600" dirty="0">
                <a:cs typeface="Calibri"/>
              </a:rPr>
              <a:t>Understanding what drives a team member to give 100% every day is crucial for the team leader to understand and support.</a:t>
            </a:r>
          </a:p>
        </p:txBody>
      </p:sp>
    </p:spTree>
    <p:extLst>
      <p:ext uri="{BB962C8B-B14F-4D97-AF65-F5344CB8AC3E}">
        <p14:creationId xmlns:p14="http://schemas.microsoft.com/office/powerpoint/2010/main" val="1842642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CE257A-3ECB-1253-3D14-18B0AAC37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17" y="641340"/>
            <a:ext cx="5558445" cy="939180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cs typeface="Calibri Light"/>
              </a:rPr>
              <a:t>Motivation Types</a:t>
            </a:r>
            <a:endParaRPr lang="en-US" sz="5400" b="1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9DE02-8620-7D90-B8BF-948E1F4D9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8"/>
            <a:ext cx="3756337" cy="29472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cs typeface="Calibri"/>
              </a:rPr>
              <a:t>Intrinsic Motivation (Internal)</a:t>
            </a:r>
          </a:p>
          <a:p>
            <a:pPr lvl="1"/>
            <a:r>
              <a:rPr lang="en-US" sz="1800" dirty="0">
                <a:cs typeface="Calibri"/>
              </a:rPr>
              <a:t>Driven internally because the </a:t>
            </a:r>
            <a:r>
              <a:rPr lang="en-US" sz="1800" b="1" dirty="0">
                <a:cs typeface="Calibri"/>
              </a:rPr>
              <a:t>feeling</a:t>
            </a:r>
            <a:r>
              <a:rPr lang="en-US" sz="1800" dirty="0">
                <a:cs typeface="Calibri"/>
              </a:rPr>
              <a:t> of completing good work is the reward.</a:t>
            </a:r>
          </a:p>
          <a:p>
            <a:r>
              <a:rPr lang="en-US" sz="1800" dirty="0">
                <a:cs typeface="Calibri"/>
              </a:rPr>
              <a:t>Extrinsic Motivation (External)</a:t>
            </a:r>
          </a:p>
          <a:p>
            <a:pPr lvl="1"/>
            <a:r>
              <a:rPr lang="en-US" sz="1800" dirty="0">
                <a:cs typeface="Calibri"/>
              </a:rPr>
              <a:t>Driven by external factors because the reward will come in the form of praise from another or compensation (e.g., money, PTO).</a:t>
            </a:r>
          </a:p>
        </p:txBody>
      </p:sp>
      <p:pic>
        <p:nvPicPr>
          <p:cNvPr id="4" name="Picture 3" descr="Diagram of a person's head with arrows&#10;&#10;Description automatically generated">
            <a:extLst>
              <a:ext uri="{FF2B5EF4-FFF2-40B4-BE49-F238E27FC236}">
                <a16:creationId xmlns:a16="http://schemas.microsoft.com/office/drawing/2014/main" id="{2CD1A76F-E210-C14E-4993-94B1F5D70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54296" y="1582255"/>
            <a:ext cx="6903720" cy="369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5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EDF4EE-5162-7A83-D01E-307AB5D86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920" y="482077"/>
            <a:ext cx="3739080" cy="1928387"/>
          </a:xfrm>
        </p:spPr>
        <p:txBody>
          <a:bodyPr anchor="b">
            <a:noAutofit/>
          </a:bodyPr>
          <a:lstStyle/>
          <a:p>
            <a:r>
              <a:rPr lang="en-US" sz="4000" b="1" dirty="0">
                <a:cs typeface="Calibri Light"/>
              </a:rPr>
              <a:t>Benefits of Positive Team and Group Dynamics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C9EB58-3524-C0E6-589C-449299AAC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293" r="17093" b="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930C2-0A51-2743-CA16-A2DCC6B4E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7105" y="2677404"/>
            <a:ext cx="3133086" cy="354026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>
                <a:cs typeface="Calibri"/>
              </a:rPr>
              <a:t>Creative work, products, and solutions</a:t>
            </a:r>
          </a:p>
          <a:p>
            <a:r>
              <a:rPr lang="en-US" sz="2200" dirty="0">
                <a:cs typeface="Calibri"/>
              </a:rPr>
              <a:t>Motivated employees </a:t>
            </a:r>
          </a:p>
          <a:p>
            <a:r>
              <a:rPr lang="en-US" sz="2200" dirty="0">
                <a:cs typeface="Calibri"/>
              </a:rPr>
              <a:t>Positive organizational culture and better day-to-day operations</a:t>
            </a:r>
          </a:p>
          <a:p>
            <a:r>
              <a:rPr lang="en-US" sz="2200" dirty="0">
                <a:cs typeface="Calibri"/>
              </a:rPr>
              <a:t>High levels of job satisfaction and trust</a:t>
            </a:r>
          </a:p>
          <a:p>
            <a:endParaRPr lang="en-US" sz="2000" dirty="0"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85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7186D-4F1D-4EBD-3ADE-56E956A36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Discussion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6CD50-CF3C-DB3C-CD6C-895A376BE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5" y="1884217"/>
            <a:ext cx="12053455" cy="429274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Calibri"/>
              </a:rPr>
              <a:t>Reflect and write:</a:t>
            </a:r>
          </a:p>
          <a:p>
            <a:pPr marL="457200" lvl="1" indent="0">
              <a:buNone/>
            </a:pPr>
            <a:r>
              <a:rPr lang="en-US" sz="2800" dirty="0">
                <a:cs typeface="Calibri"/>
              </a:rPr>
              <a:t>1. What are various stages of team dynamics and/or its functionality?</a:t>
            </a:r>
          </a:p>
          <a:p>
            <a:pPr marL="457200" lvl="1" indent="0">
              <a:buNone/>
            </a:pPr>
            <a:r>
              <a:rPr lang="en-US" sz="2800" dirty="0">
                <a:cs typeface="Calibri"/>
              </a:rPr>
              <a:t>2. What are characteristics of high-performing teams?</a:t>
            </a:r>
          </a:p>
          <a:p>
            <a:pPr marL="457200" lvl="1" indent="0">
              <a:buNone/>
            </a:pPr>
            <a:r>
              <a:rPr lang="en-US" sz="2800" dirty="0">
                <a:cs typeface="Calibri"/>
              </a:rPr>
              <a:t>3. How can you support teambuilding and grow team cohesion within a group?</a:t>
            </a:r>
          </a:p>
          <a:p>
            <a:pPr marL="457200" lvl="1" indent="0">
              <a:buNone/>
            </a:pPr>
            <a:r>
              <a:rPr lang="en-US" sz="2800" dirty="0">
                <a:cs typeface="Calibri"/>
              </a:rPr>
              <a:t>4. How would you go about building team camaraderie in your current role?</a:t>
            </a:r>
          </a:p>
          <a:p>
            <a:pPr marL="457200" lvl="1" indent="0">
              <a:buNone/>
            </a:pPr>
            <a:r>
              <a:rPr lang="en-US" sz="2800" dirty="0">
                <a:cs typeface="Calibri"/>
              </a:rPr>
              <a:t>5. What is one thing you can implement in the coming month?</a:t>
            </a:r>
          </a:p>
          <a:p>
            <a:pPr marL="457200" lvl="1" indent="0">
              <a:buNone/>
            </a:pPr>
            <a:endParaRPr lang="en-US" sz="2800" dirty="0">
              <a:cs typeface="Calibri"/>
            </a:endParaRPr>
          </a:p>
          <a:p>
            <a:r>
              <a:rPr lang="en-US" dirty="0">
                <a:cs typeface="Calibri"/>
              </a:rPr>
              <a:t>Share and discuss with the group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14DE09-5244-2754-FE99-61C366A3A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9562811" y="196646"/>
            <a:ext cx="2085957" cy="208595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8767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38538-EB20-1A12-6CEF-E9B1D8599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645726" cy="1807305"/>
          </a:xfrm>
        </p:spPr>
        <p:txBody>
          <a:bodyPr>
            <a:normAutofit/>
          </a:bodyPr>
          <a:lstStyle/>
          <a:p>
            <a:r>
              <a:rPr lang="en-US" dirty="0"/>
              <a:t>Objective of this course: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0CBAA-2D04-2FEF-745E-AECC63688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871" y="1760641"/>
            <a:ext cx="4653481" cy="473223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dirty="0"/>
              <a:t>Learners will:</a:t>
            </a:r>
          </a:p>
          <a:p>
            <a:r>
              <a:rPr lang="en-US" dirty="0"/>
              <a:t>Understand team development stages and develop strategies for building high-performance teams</a:t>
            </a:r>
          </a:p>
          <a:p>
            <a:r>
              <a:rPr lang="en-US" dirty="0"/>
              <a:t>Discuss how team characteristics, strengths/weaknesses, and composition influence team effectiveness</a:t>
            </a:r>
          </a:p>
        </p:txBody>
      </p:sp>
      <p:pic>
        <p:nvPicPr>
          <p:cNvPr id="7" name="Picture 6" descr="A group of people standing around a puzzle&#10;&#10;Description automatically generated">
            <a:extLst>
              <a:ext uri="{FF2B5EF4-FFF2-40B4-BE49-F238E27FC236}">
                <a16:creationId xmlns:a16="http://schemas.microsoft.com/office/drawing/2014/main" id="{E428CCA5-454B-32D6-D40F-BD38EB88C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443" r="-1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53013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CCBB01-73CC-CCE1-E613-92591A3AF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24" y="269084"/>
            <a:ext cx="4936254" cy="2048827"/>
          </a:xfrm>
        </p:spPr>
        <p:txBody>
          <a:bodyPr anchor="b">
            <a:normAutofit fontScale="90000"/>
          </a:bodyPr>
          <a:lstStyle/>
          <a:p>
            <a:br>
              <a:rPr lang="en-US" sz="5400" dirty="0"/>
            </a:br>
            <a:r>
              <a:rPr lang="en-US" sz="5400" b="1" dirty="0"/>
              <a:t>Collaboration, Teamwork, and Group Dynamics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EDFEB-CEF1-22F3-94F6-C7BF2AACA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53" y="3118862"/>
            <a:ext cx="5237749" cy="387368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What does </a:t>
            </a:r>
            <a:r>
              <a:rPr lang="en-US" sz="3600" b="1" dirty="0"/>
              <a:t>collaboration</a:t>
            </a:r>
            <a:r>
              <a:rPr lang="en-US" sz="3600" dirty="0"/>
              <a:t> look like to you?</a:t>
            </a:r>
          </a:p>
          <a:p>
            <a:r>
              <a:rPr lang="en-US" sz="3600" dirty="0"/>
              <a:t>What does </a:t>
            </a:r>
            <a:r>
              <a:rPr lang="en-US" sz="3600" b="1" dirty="0"/>
              <a:t>teamwork</a:t>
            </a:r>
            <a:r>
              <a:rPr lang="en-US" sz="3600" dirty="0"/>
              <a:t> look like to you?</a:t>
            </a:r>
          </a:p>
          <a:p>
            <a:r>
              <a:rPr lang="en-US" sz="3600" dirty="0"/>
              <a:t>How would you describe </a:t>
            </a:r>
            <a:r>
              <a:rPr lang="en-US" sz="3600" b="1" dirty="0"/>
              <a:t>group dynamics of a</a:t>
            </a:r>
            <a:r>
              <a:rPr lang="en-US" sz="3600" dirty="0"/>
              <a:t> </a:t>
            </a:r>
            <a:r>
              <a:rPr lang="en-US" sz="3600" b="1" dirty="0"/>
              <a:t>high-performing team</a:t>
            </a:r>
            <a:r>
              <a:rPr lang="en-US" sz="3600" dirty="0"/>
              <a:t>?</a:t>
            </a:r>
            <a:br>
              <a:rPr lang="en-US" sz="3600" dirty="0"/>
            </a:br>
            <a:endParaRPr lang="en-US" sz="3600" dirty="0"/>
          </a:p>
          <a:p>
            <a:endParaRPr lang="en-US" sz="2000" dirty="0"/>
          </a:p>
          <a:p>
            <a:pPr marL="0" indent="0">
              <a:buNone/>
            </a:pPr>
            <a:endParaRPr lang="en-US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D3BE2-1D0D-87FF-D05A-064CB86355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949" r="782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49426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FE240E-1BE6-0DB3-9778-63BD05D28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E3E4BC-AC48-3344-2F66-1A82E80AA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A red pyramid with white text&#10;&#10;AI-generated content may be incorrect.">
            <a:extLst>
              <a:ext uri="{FF2B5EF4-FFF2-40B4-BE49-F238E27FC236}">
                <a16:creationId xmlns:a16="http://schemas.microsoft.com/office/drawing/2014/main" id="{96DAD7A1-19E2-F1B2-A1D1-09E685137E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3941" y="1592657"/>
            <a:ext cx="9679322" cy="46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117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A1A48-D9F7-2E56-77D0-58B48C11D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88" y="251618"/>
            <a:ext cx="10515600" cy="1325563"/>
          </a:xfrm>
        </p:spPr>
        <p:txBody>
          <a:bodyPr/>
          <a:lstStyle/>
          <a:p>
            <a:r>
              <a:rPr lang="en-US" sz="4800" b="1" i="1" dirty="0"/>
              <a:t>Five Habits of High-Performing Teams</a:t>
            </a:r>
            <a:br>
              <a:rPr lang="en-US" dirty="0"/>
            </a:br>
            <a:r>
              <a:rPr lang="en-US" sz="3200" dirty="0"/>
              <a:t>David </a:t>
            </a:r>
            <a:r>
              <a:rPr lang="en-US" sz="3200" dirty="0" err="1"/>
              <a:t>Burkus</a:t>
            </a:r>
            <a:r>
              <a:rPr lang="en-US" sz="3200" dirty="0"/>
              <a:t> (11 min. 3 sec.)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811F2-A365-E3C4-D00E-630C6C0E2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949" y="1868584"/>
            <a:ext cx="5479533" cy="865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5 Habits Of High-Performing Teams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9C5692-7BC5-4E86-642C-B13FB4D6E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43396" y="133093"/>
            <a:ext cx="6724907" cy="67249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59140D-437A-A8A6-5E59-6DAF91C61D2E}"/>
              </a:ext>
            </a:extLst>
          </p:cNvPr>
          <p:cNvSpPr txBox="1"/>
          <p:nvPr/>
        </p:nvSpPr>
        <p:spPr>
          <a:xfrm>
            <a:off x="241949" y="2417830"/>
            <a:ext cx="725986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As you view this video, attend to the five habits of high-performing teams as described by David </a:t>
            </a:r>
            <a:r>
              <a:rPr lang="en-US" sz="3200" dirty="0" err="1"/>
              <a:t>Burkus</a:t>
            </a:r>
            <a:r>
              <a:rPr lang="en-US" sz="3200" dirty="0"/>
              <a:t>. Consider how those five habits fit (or not) in your current workplace and be prepared to discuss with a partner.</a:t>
            </a:r>
          </a:p>
          <a:p>
            <a:endParaRPr lang="en-US" sz="2800" dirty="0"/>
          </a:p>
          <a:p>
            <a:r>
              <a:rPr lang="en-US" sz="2000" dirty="0">
                <a:solidFill>
                  <a:srgbClr val="00B050"/>
                </a:solidFill>
              </a:rPr>
              <a:t>Clear, Quick Communication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Conversational Turn-taking</a:t>
            </a:r>
            <a:r>
              <a:rPr lang="en-US" sz="2000" dirty="0"/>
              <a:t>, 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Respectful debate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7030A0"/>
                </a:solidFill>
              </a:rPr>
              <a:t>Nonwork conversations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C00000"/>
                </a:solidFill>
              </a:rPr>
              <a:t>Consistent appreciation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2502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D4570B-37E0-9DDB-2F70-8D6A246D1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Stages of Group and Team Dynamics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C1999-5904-B1B9-3DBC-B0E758255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2" y="1911494"/>
            <a:ext cx="7269018" cy="35113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400" dirty="0">
                <a:cs typeface="Calibri"/>
              </a:rPr>
              <a:t>Stage One – Forming</a:t>
            </a:r>
          </a:p>
          <a:p>
            <a:r>
              <a:rPr lang="en-US" sz="4400" dirty="0">
                <a:cs typeface="Calibri"/>
              </a:rPr>
              <a:t>Stage Two – Storming</a:t>
            </a:r>
          </a:p>
          <a:p>
            <a:r>
              <a:rPr lang="en-US" sz="4400" dirty="0">
                <a:cs typeface="Calibri"/>
              </a:rPr>
              <a:t>Stage Three – Norming</a:t>
            </a:r>
          </a:p>
          <a:p>
            <a:r>
              <a:rPr lang="en-US" sz="4400" dirty="0">
                <a:cs typeface="Calibri"/>
              </a:rPr>
              <a:t>Stage Four – Performing</a:t>
            </a:r>
          </a:p>
          <a:p>
            <a:r>
              <a:rPr lang="en-US" sz="4400" dirty="0">
                <a:cs typeface="Calibri"/>
              </a:rPr>
              <a:t>Stage Five – Adjourning</a:t>
            </a:r>
          </a:p>
          <a:p>
            <a:pPr marL="0" indent="0">
              <a:buNone/>
            </a:pPr>
            <a:endParaRPr lang="en-US" sz="4400" dirty="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Muscato, Bush, </a:t>
            </a:r>
            <a:r>
              <a:rPr lang="en-US" sz="2000" dirty="0" err="1">
                <a:cs typeface="Calibri"/>
              </a:rPr>
              <a:t>Grenhaw</a:t>
            </a:r>
            <a:r>
              <a:rPr lang="en-US" sz="2000" dirty="0">
                <a:cs typeface="Calibri"/>
              </a:rPr>
              <a:t>, &amp; Baker (2023)</a:t>
            </a:r>
          </a:p>
          <a:p>
            <a:endParaRPr lang="en-US" sz="1800" dirty="0">
              <a:cs typeface="Calibri"/>
            </a:endParaRPr>
          </a:p>
        </p:txBody>
      </p:sp>
      <p:pic>
        <p:nvPicPr>
          <p:cNvPr id="5" name="Picture 4" descr="A group of people sitting around a round table with puzzles&#10;&#10;Description automatically generated">
            <a:extLst>
              <a:ext uri="{FF2B5EF4-FFF2-40B4-BE49-F238E27FC236}">
                <a16:creationId xmlns:a16="http://schemas.microsoft.com/office/drawing/2014/main" id="{BE125733-597E-89C8-72E0-73762BFEA4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522" r="1532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6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C975FC-AF08-2434-43B6-195FC07E9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Document 17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2C4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2E79A-93A7-283A-15FB-3DAB50642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Transformational Leadership</a:t>
            </a:r>
          </a:p>
        </p:txBody>
      </p:sp>
      <p:pic>
        <p:nvPicPr>
          <p:cNvPr id="5" name="Image 11" descr="A diagram of a leadership&#10;&#10;AI-generated content may be incorrect.">
            <a:extLst>
              <a:ext uri="{FF2B5EF4-FFF2-40B4-BE49-F238E27FC236}">
                <a16:creationId xmlns:a16="http://schemas.microsoft.com/office/drawing/2014/main" id="{8C6BE094-573C-5264-5D8E-F966B240F25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010" y="289098"/>
            <a:ext cx="7268815" cy="55788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C12DBA-EC74-9539-5FD4-3D842F87DEAD}"/>
              </a:ext>
            </a:extLst>
          </p:cNvPr>
          <p:cNvSpPr txBox="1"/>
          <p:nvPr/>
        </p:nvSpPr>
        <p:spPr>
          <a:xfrm>
            <a:off x="138545" y="4440069"/>
            <a:ext cx="11415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Read the following article and be</a:t>
            </a:r>
          </a:p>
          <a:p>
            <a:r>
              <a:rPr lang="en-US" sz="2000" dirty="0"/>
              <a:t>prepared to discuss the relationship</a:t>
            </a:r>
          </a:p>
          <a:p>
            <a:r>
              <a:rPr lang="en-US" sz="2000" dirty="0"/>
              <a:t>between leadership styles and team</a:t>
            </a:r>
          </a:p>
          <a:p>
            <a:r>
              <a:rPr lang="en-US" sz="2000" dirty="0"/>
              <a:t>dynamics in high-performance teams.</a:t>
            </a:r>
          </a:p>
          <a:p>
            <a:endParaRPr lang="en-US" sz="2000" dirty="0"/>
          </a:p>
          <a:p>
            <a:r>
              <a:rPr lang="en-US" sz="2000" dirty="0"/>
              <a:t>Kan, J. (2024). Research on the relationship between leadership style and team dynamics in high-performance teams.  https://doi.org/10.1051/shsconf/202420002031.</a:t>
            </a:r>
          </a:p>
        </p:txBody>
      </p:sp>
    </p:spTree>
    <p:extLst>
      <p:ext uri="{BB962C8B-B14F-4D97-AF65-F5344CB8AC3E}">
        <p14:creationId xmlns:p14="http://schemas.microsoft.com/office/powerpoint/2010/main" val="30806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F88C1D-AB83-E33F-57EC-19383076B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692" y="337958"/>
            <a:ext cx="4567035" cy="2109677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dirty="0">
                <a:cs typeface="Calibri Light"/>
              </a:rPr>
              <a:t>Effect of Team Dynamics on Team Performance, </a:t>
            </a:r>
            <a:r>
              <a:rPr lang="en-US" sz="2700" b="1" dirty="0">
                <a:cs typeface="Calibri Light"/>
              </a:rPr>
              <a:t>(Kan 2024)</a:t>
            </a:r>
            <a:endParaRPr lang="en-US" sz="27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5526AD-2D94-7DB2-4CDC-C11896400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900" y="2930651"/>
            <a:ext cx="5366328" cy="3444332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2800" dirty="0"/>
              <a:t>Collaboration</a:t>
            </a:r>
          </a:p>
          <a:p>
            <a:pPr algn="l"/>
            <a:r>
              <a:rPr lang="en-US" sz="2800" dirty="0"/>
              <a:t>Performance</a:t>
            </a:r>
          </a:p>
          <a:p>
            <a:pPr algn="l"/>
            <a:r>
              <a:rPr lang="en-US" sz="2800" dirty="0"/>
              <a:t>Communication</a:t>
            </a:r>
          </a:p>
          <a:p>
            <a:pPr algn="l"/>
            <a:r>
              <a:rPr lang="en-US" sz="2800" dirty="0"/>
              <a:t>Conflict Management</a:t>
            </a:r>
          </a:p>
          <a:p>
            <a:pPr algn="l"/>
            <a:r>
              <a:rPr lang="en-US" sz="2800" dirty="0"/>
              <a:t>Member Diversity</a:t>
            </a:r>
          </a:p>
          <a:p>
            <a:pPr algn="l"/>
            <a:r>
              <a:rPr lang="en-US" sz="2800" dirty="0"/>
              <a:t>Team structure</a:t>
            </a:r>
          </a:p>
          <a:p>
            <a:pPr algn="l"/>
            <a:r>
              <a:rPr lang="en-US" sz="2800" dirty="0"/>
              <a:t>Incentive Mechanisms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looking at a screen&#10;&#10;Description automatically generated">
            <a:extLst>
              <a:ext uri="{FF2B5EF4-FFF2-40B4-BE49-F238E27FC236}">
                <a16:creationId xmlns:a16="http://schemas.microsoft.com/office/drawing/2014/main" id="{65F08985-E4A9-DF16-1B85-6EA8933A3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99345" y="584662"/>
            <a:ext cx="6150036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92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0F92D7-3A18-3255-5AB9-C7D88A585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19" y="0"/>
            <a:ext cx="6592644" cy="188312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Characteristics of </a:t>
            </a:r>
            <a:br>
              <a:rPr lang="en-US" b="1" dirty="0"/>
            </a:br>
            <a:r>
              <a:rPr lang="en-US" b="1" dirty="0"/>
              <a:t>Collaborative Team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EAE88-F590-6C6F-CEA8-1A69A8B83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33" y="1665838"/>
            <a:ext cx="6696930" cy="5192152"/>
          </a:xfrm>
        </p:spPr>
        <p:txBody>
          <a:bodyPr>
            <a:noAutofit/>
          </a:bodyPr>
          <a:lstStyle/>
          <a:p>
            <a:r>
              <a:rPr lang="en-US" sz="2400" b="1" dirty="0"/>
              <a:t>External characteristics </a:t>
            </a:r>
            <a:r>
              <a:rPr lang="en-US" sz="2400" dirty="0"/>
              <a:t>of an individual with strong collaborative/teamwork skills</a:t>
            </a:r>
          </a:p>
          <a:p>
            <a:pPr lvl="2"/>
            <a:r>
              <a:rPr lang="en-US" sz="2400" dirty="0"/>
              <a:t>Leadership</a:t>
            </a:r>
          </a:p>
          <a:p>
            <a:pPr lvl="2"/>
            <a:r>
              <a:rPr lang="en-US" sz="2400" dirty="0"/>
              <a:t>Effective communication</a:t>
            </a:r>
          </a:p>
          <a:p>
            <a:pPr lvl="3"/>
            <a:r>
              <a:rPr lang="en-US" sz="2400" dirty="0"/>
              <a:t>Verbal</a:t>
            </a:r>
          </a:p>
          <a:p>
            <a:pPr lvl="4"/>
            <a:r>
              <a:rPr lang="en-US" sz="2400" dirty="0"/>
              <a:t>Professional language and tone</a:t>
            </a:r>
          </a:p>
          <a:p>
            <a:pPr lvl="4"/>
            <a:r>
              <a:rPr lang="en-US" sz="2400" dirty="0"/>
              <a:t>Clear and concise</a:t>
            </a:r>
          </a:p>
          <a:p>
            <a:pPr lvl="4"/>
            <a:r>
              <a:rPr lang="en-US" sz="2400" dirty="0"/>
              <a:t>Demonstrates active listening through paraphrasing </a:t>
            </a:r>
          </a:p>
          <a:p>
            <a:pPr lvl="3"/>
            <a:r>
              <a:rPr lang="en-US" sz="2400" dirty="0"/>
              <a:t>Non-verbal</a:t>
            </a:r>
          </a:p>
          <a:p>
            <a:pPr lvl="4"/>
            <a:r>
              <a:rPr lang="en-US" sz="2400" dirty="0"/>
              <a:t>Body language</a:t>
            </a:r>
          </a:p>
          <a:p>
            <a:pPr lvl="4"/>
            <a:r>
              <a:rPr lang="en-US" sz="2400" dirty="0"/>
              <a:t>Active listening</a:t>
            </a:r>
          </a:p>
        </p:txBody>
      </p:sp>
      <p:pic>
        <p:nvPicPr>
          <p:cNvPr id="5" name="Picture 4" descr="Person holding a puzzle piece">
            <a:extLst>
              <a:ext uri="{FF2B5EF4-FFF2-40B4-BE49-F238E27FC236}">
                <a16:creationId xmlns:a16="http://schemas.microsoft.com/office/drawing/2014/main" id="{1350BC85-D63E-2908-A72A-E865E5193D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39" r="2065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7692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D37315B8C71444A44E0A68359A3480" ma:contentTypeVersion="16" ma:contentTypeDescription="Create a new document." ma:contentTypeScope="" ma:versionID="41004a6cac83cb90fbac94ed79dabf2e">
  <xsd:schema xmlns:xsd="http://www.w3.org/2001/XMLSchema" xmlns:xs="http://www.w3.org/2001/XMLSchema" xmlns:p="http://schemas.microsoft.com/office/2006/metadata/properties" xmlns:ns1="http://schemas.microsoft.com/sharepoint/v3" xmlns:ns3="127380c2-cf54-455b-8f6a-831975f15fbd" xmlns:ns4="328297b8-bc9c-49fb-b4e9-6444da9484e5" targetNamespace="http://schemas.microsoft.com/office/2006/metadata/properties" ma:root="true" ma:fieldsID="f79a4cc49d7cab8de7f847958abde970" ns1:_="" ns3:_="" ns4:_="">
    <xsd:import namespace="http://schemas.microsoft.com/sharepoint/v3"/>
    <xsd:import namespace="127380c2-cf54-455b-8f6a-831975f15fbd"/>
    <xsd:import namespace="328297b8-bc9c-49fb-b4e9-6444da9484e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380c2-cf54-455b-8f6a-831975f15fb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8297b8-bc9c-49fb-b4e9-6444da9484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C0E7A7A-55F7-4A35-95D2-ADC68DB5B5F3}">
  <ds:schemaRefs>
    <ds:schemaRef ds:uri="127380c2-cf54-455b-8f6a-831975f15fbd"/>
    <ds:schemaRef ds:uri="328297b8-bc9c-49fb-b4e9-6444da9484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3B247FB-A987-4D3A-8B52-76CDF3BA16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9B3F1B-063D-4D7E-AEFD-1D275481E3C4}">
  <ds:schemaRefs>
    <ds:schemaRef ds:uri="127380c2-cf54-455b-8f6a-831975f15fbd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328297b8-bc9c-49fb-b4e9-6444da9484e5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722</Words>
  <Application>Microsoft Office PowerPoint</Application>
  <PresentationFormat>Widescreen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Tw Cen MT</vt:lpstr>
      <vt:lpstr>Office Theme</vt:lpstr>
      <vt:lpstr>Group and Team Dynamics</vt:lpstr>
      <vt:lpstr>Objective of this course:</vt:lpstr>
      <vt:lpstr> Collaboration, Teamwork, and Group Dynamics</vt:lpstr>
      <vt:lpstr>PowerPoint Presentation</vt:lpstr>
      <vt:lpstr>Five Habits of High-Performing Teams David Burkus (11 min. 3 sec.)</vt:lpstr>
      <vt:lpstr>Stages of Group and Team Dynamics</vt:lpstr>
      <vt:lpstr>Transformational Leadership</vt:lpstr>
      <vt:lpstr>Effect of Team Dynamics on Team Performance, (Kan 2024)</vt:lpstr>
      <vt:lpstr>Characteristics of  Collaborative Team Members</vt:lpstr>
      <vt:lpstr>Characteristics of  Collaborative Team Members</vt:lpstr>
      <vt:lpstr>PowerPoint Presentation</vt:lpstr>
      <vt:lpstr>The “Big Five“ a/k/a OCEAN</vt:lpstr>
      <vt:lpstr>Dark Triad  Personality Traits</vt:lpstr>
      <vt:lpstr>Activity: Personality Styles Worksheet</vt:lpstr>
      <vt:lpstr>Why do we want to understand motivation?</vt:lpstr>
      <vt:lpstr>Motivation Types</vt:lpstr>
      <vt:lpstr>Benefits of Positive Team and Group Dynamics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Teamwork in Any Environment</dc:title>
  <dc:creator>Jodie Seybold</dc:creator>
  <cp:lastModifiedBy>Kelli Paquette</cp:lastModifiedBy>
  <cp:revision>210</cp:revision>
  <dcterms:created xsi:type="dcterms:W3CDTF">2023-01-04T19:12:04Z</dcterms:created>
  <dcterms:modified xsi:type="dcterms:W3CDTF">2025-03-21T14:28:22Z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0x01010091D37315B8C71444A44E0A68359A3480</vt:lpwstr>
  </property>
</Properties>
</file>