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0" r:id="rId1"/>
    <p:sldMasterId id="2147483983" r:id="rId2"/>
    <p:sldMasterId id="2147483989" r:id="rId3"/>
    <p:sldMasterId id="2147483998" r:id="rId4"/>
    <p:sldMasterId id="2147484000" r:id="rId5"/>
    <p:sldMasterId id="2147483969" r:id="rId6"/>
    <p:sldMasterId id="2147483934" r:id="rId7"/>
    <p:sldMasterId id="2147483955" r:id="rId8"/>
    <p:sldMasterId id="2147483965" r:id="rId9"/>
  </p:sldMasterIdLst>
  <p:notesMasterIdLst>
    <p:notesMasterId r:id="rId37"/>
  </p:notesMasterIdLst>
  <p:sldIdLst>
    <p:sldId id="256"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410"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Section" id="{92C29184-1A3B-D043-90AB-95A4B01274E4}">
          <p14:sldIdLst>
            <p14:sldId id="256"/>
            <p14:sldId id="384"/>
            <p14:sldId id="385"/>
            <p14:sldId id="386"/>
            <p14:sldId id="387"/>
            <p14:sldId id="388"/>
            <p14:sldId id="389"/>
            <p14:sldId id="390"/>
            <p14:sldId id="391"/>
            <p14:sldId id="392"/>
            <p14:sldId id="393"/>
            <p14:sldId id="394"/>
            <p14:sldId id="395"/>
            <p14:sldId id="396"/>
            <p14:sldId id="410"/>
            <p14:sldId id="398"/>
            <p14:sldId id="399"/>
            <p14:sldId id="400"/>
            <p14:sldId id="401"/>
            <p14:sldId id="402"/>
            <p14:sldId id="403"/>
            <p14:sldId id="404"/>
            <p14:sldId id="405"/>
            <p14:sldId id="406"/>
            <p14:sldId id="407"/>
            <p14:sldId id="408"/>
            <p14:sldId id="409"/>
          </p14:sldIdLst>
        </p14:section>
        <p14:section name="Appendix of Text Alternates for Images" id="{625C12D5-A34F-F94A-BC8F-AF29D3232A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ward" initials="t" lastIdx="1" clrIdx="0"/>
  <p:cmAuthor id="2" name="Pam" initials="P"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701"/>
    <a:srgbClr val="D00000"/>
    <a:srgbClr val="638886"/>
    <a:srgbClr val="F4AA12"/>
    <a:srgbClr val="F4B81E"/>
    <a:srgbClr val="6CD37B"/>
    <a:srgbClr val="56BB43"/>
    <a:srgbClr val="2C18FF"/>
    <a:srgbClr val="CCFF6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C5AAD-5BA4-41AC-8773-50F68E4A65CC}" v="1" dt="2020-01-31T14:47:43.705"/>
    <p1510:client id="{626BA489-A37E-428F-8024-69EF9D5D92A2}" v="1" dt="2020-01-31T15:00:16.837"/>
    <p1510:client id="{998DE280-F042-4C38-9B98-BBD913AEE910}" v="1" dt="2020-01-31T14:51:39.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7" autoAdjust="0"/>
    <p:restoredTop sz="95961" autoAdjust="0"/>
  </p:normalViewPr>
  <p:slideViewPr>
    <p:cSldViewPr snapToGrid="0" snapToObjects="1">
      <p:cViewPr varScale="1">
        <p:scale>
          <a:sx n="107" d="100"/>
          <a:sy n="107" d="100"/>
        </p:scale>
        <p:origin x="1674" y="108"/>
      </p:cViewPr>
      <p:guideLst>
        <p:guide orient="horz" pos="2160"/>
        <p:guide pos="2880"/>
      </p:guideLst>
    </p:cSldViewPr>
  </p:slideViewPr>
  <p:outlineViewPr>
    <p:cViewPr>
      <p:scale>
        <a:sx n="33" d="100"/>
        <a:sy n="33" d="100"/>
      </p:scale>
      <p:origin x="0" y="-2308"/>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p:cViewPr varScale="1">
        <p:scale>
          <a:sx n="49" d="100"/>
          <a:sy n="49" d="100"/>
        </p:scale>
        <p:origin x="272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FDBB8-06F3-4583-9595-7E2782F49ABF}" type="datetimeFigureOut">
              <a:rPr lang="en-US" smtClean="0"/>
              <a:t>4/7/2025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DFAD3-E221-4E1B-B85F-9BDA723F74B4}" type="slidenum">
              <a:rPr lang="en-US" smtClean="0"/>
              <a:t>‹#›</a:t>
            </a:fld>
            <a:endParaRPr lang="en-US" dirty="0"/>
          </a:p>
        </p:txBody>
      </p:sp>
    </p:spTree>
    <p:extLst>
      <p:ext uri="{BB962C8B-B14F-4D97-AF65-F5344CB8AC3E}">
        <p14:creationId xmlns:p14="http://schemas.microsoft.com/office/powerpoint/2010/main" val="140407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1</a:t>
            </a:fld>
            <a:endParaRPr lang="en-US" dirty="0"/>
          </a:p>
        </p:txBody>
      </p:sp>
    </p:spTree>
    <p:extLst>
      <p:ext uri="{BB962C8B-B14F-4D97-AF65-F5344CB8AC3E}">
        <p14:creationId xmlns:p14="http://schemas.microsoft.com/office/powerpoint/2010/main" val="348369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Proactive personality: </a:t>
            </a:r>
            <a:r>
              <a:rPr lang="en-US" sz="1200" kern="1200" dirty="0">
                <a:solidFill>
                  <a:schemeClr val="tx1"/>
                </a:solidFill>
                <a:effectLst/>
                <a:latin typeface="+mn-lt"/>
                <a:ea typeface="+mn-ea"/>
                <a:cs typeface="+mn-cs"/>
              </a:rPr>
              <a:t>someone who is relatively unconstrained by situational forces and who affects environmental change.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People with proactive personalities are “hardwired” to change the status quo.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argue that today’s hyper-competitive and fast-changing workplace requires employees who take initiative and are adaptable.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ideal scenario is for both you and your manager to be proactive, as this will increase your level of job performance, job satisfaction, and affective commitment.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Proactivity is a highly valued characteristic in the eyes of employers, and being proactive has direct and indirect benefits for your performance.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Successful entrepreneurs often exemplify the proactive personality.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10</a:t>
            </a:fld>
            <a:endParaRPr lang="en-US" dirty="0"/>
          </a:p>
        </p:txBody>
      </p:sp>
    </p:spTree>
    <p:extLst>
      <p:ext uri="{BB962C8B-B14F-4D97-AF65-F5344CB8AC3E}">
        <p14:creationId xmlns:p14="http://schemas.microsoft.com/office/powerpoint/2010/main" val="95458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Your personality characteristics are likely to have the greatest influence and effect on performance when you are working in situations that are unstructured and with few rules.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Conscientiousness has the strongest (most positive) effects on job performance and training performance.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Extraversion was associated with success for managers and salespeople, and extraversion was a stronger predictor of job performance than agreeableness, across all professions.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Introverts have been shown to score their extroverted and disagreeable coworkers more harshly than their similarly introverted coworkers.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Agreeable employees are more likely to stay with their jobs.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Openness seems to lead to higher turnover.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Emotional stability, along with conscientiousness and agreeableness, is associated with a greater focus on and practice of workplace safety.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11</a:t>
            </a:fld>
            <a:endParaRPr lang="en-US" dirty="0"/>
          </a:p>
        </p:txBody>
      </p:sp>
    </p:spTree>
    <p:extLst>
      <p:ext uri="{BB962C8B-B14F-4D97-AF65-F5344CB8AC3E}">
        <p14:creationId xmlns:p14="http://schemas.microsoft.com/office/powerpoint/2010/main" val="12043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Despite their widespread use, a panel of industrial-organizational psychologists concluded that the typical personality test is not a valid predictor of job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reason might be that many test-takers don’t describe themselves accurately but instead try to guess what answers the employer is looking for.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reason for the dismal results is that such tests are typically bought off the shelf and often given indiscriminately by people who aren’t trained or qualified.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rigorous research shows that personality actually is related to performance, the effects are small. Moreover, and more importantly perhaps, the fact is that personality tests are designed to measure personality, not what individual differences are needed to perform at a high level in a particular job.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managers need different and better ways to measure personality if they want to select employees based on performance-conducive personality traits.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12</a:t>
            </a:fld>
            <a:endParaRPr lang="en-US" dirty="0"/>
          </a:p>
        </p:txBody>
      </p:sp>
    </p:spTree>
    <p:extLst>
      <p:ext uri="{BB962C8B-B14F-4D97-AF65-F5344CB8AC3E}">
        <p14:creationId xmlns:p14="http://schemas.microsoft.com/office/powerpoint/2010/main" val="73028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C, conscientiousness. Those scoring high on conscientiousness have</a:t>
            </a:r>
            <a:r>
              <a:rPr lang="en-US" baseline="0" dirty="0"/>
              <a:t> a strong sense of purpose, obligation, and persistence and generally perform better.</a:t>
            </a: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13</a:t>
            </a:fld>
            <a:endParaRPr lang="en-US" dirty="0"/>
          </a:p>
        </p:txBody>
      </p:sp>
    </p:spTree>
    <p:extLst>
      <p:ext uri="{BB962C8B-B14F-4D97-AF65-F5344CB8AC3E}">
        <p14:creationId xmlns:p14="http://schemas.microsoft.com/office/powerpoint/2010/main" val="12888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narrow concepts perspective enables you to more precisely describe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individuals.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with high core self-evaluations see themselves as capable and effective.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Core self-evaluations (CSEs) represent a broad personality trait comprised of the following four narrower and positive individual traits: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Generalized self-efficacy.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Self-esteem.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Locus of control.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Emotional stability.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CSEs have desirable effects on outcomes such as increased job performance, job and life satisfaction, motivation, organizational citizenship behaviors, and better adjustment to international assignments.</a:t>
            </a:r>
          </a:p>
        </p:txBody>
      </p:sp>
      <p:sp>
        <p:nvSpPr>
          <p:cNvPr id="4" name="Slide Number Placeholder 3"/>
          <p:cNvSpPr>
            <a:spLocks noGrp="1"/>
          </p:cNvSpPr>
          <p:nvPr>
            <p:ph type="sldNum" sz="quarter" idx="10"/>
          </p:nvPr>
        </p:nvSpPr>
        <p:spPr/>
        <p:txBody>
          <a:bodyPr/>
          <a:lstStyle/>
          <a:p>
            <a:fld id="{F5FDFAD3-E221-4E1B-B85F-9BDA723F74B4}" type="slidenum">
              <a:rPr lang="en-US" smtClean="0"/>
              <a:t>14</a:t>
            </a:fld>
            <a:endParaRPr lang="en-US" dirty="0"/>
          </a:p>
        </p:txBody>
      </p:sp>
    </p:spTree>
    <p:extLst>
      <p:ext uri="{BB962C8B-B14F-4D97-AF65-F5344CB8AC3E}">
        <p14:creationId xmlns:p14="http://schemas.microsoft.com/office/powerpoint/2010/main" val="88512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Self-efficacy:</a:t>
            </a:r>
            <a:r>
              <a:rPr lang="en-US" sz="1200" kern="1200" dirty="0">
                <a:solidFill>
                  <a:schemeClr val="tx1"/>
                </a:solidFill>
                <a:effectLst/>
                <a:latin typeface="+mn-lt"/>
                <a:ea typeface="+mn-ea"/>
                <a:cs typeface="+mn-cs"/>
              </a:rPr>
              <a:t> a person’s belief about his or her chances of successfully accomplishing a specific task.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Figure 3.3 presents the sources of self-efficacy beliefs: prior experience, behavior models, persuasion from others, and assessment of physical/emotional state.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prior experience is the most potent source of self-efficacy beliefs, in Figure 3-3 it is listed first and is connected to self-efficacy beliefs with a solid line.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cognitive evaluation of these four sources of self-efficacy beliefs would lead to a self-efficacy belief which could range from high to low expectations for success.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individual acts out high or low self-efficacy beliefs through behavior patterns.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Positive or negative results become feedback for one’s base of personal experience and influence future self-efficacy beliefs.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a positive correlation between self-efficacy and job performance and job satisfaction.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Job design, training and development, self-management, goal setting, creativity, coaching, and leadership can enhance self-efficacy.</a:t>
            </a:r>
          </a:p>
          <a:p>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15</a:t>
            </a:fld>
            <a:endParaRPr lang="en-US" dirty="0"/>
          </a:p>
        </p:txBody>
      </p:sp>
    </p:spTree>
    <p:extLst>
      <p:ext uri="{BB962C8B-B14F-4D97-AF65-F5344CB8AC3E}">
        <p14:creationId xmlns:p14="http://schemas.microsoft.com/office/powerpoint/2010/main" val="301023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Self-esteem</a:t>
            </a:r>
            <a:r>
              <a:rPr lang="en-US" sz="1200" kern="1200" dirty="0">
                <a:solidFill>
                  <a:schemeClr val="tx1"/>
                </a:solidFill>
                <a:effectLst/>
                <a:latin typeface="+mn-lt"/>
                <a:ea typeface="+mn-ea"/>
                <a:cs typeface="+mn-cs"/>
              </a:rPr>
              <a:t> is your general belief about your own self-worth.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Personal achievements and praise tend to bolster one’s self-esteem, while prolonged unemployment and destructive feedback tend to erode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Self-esteem is measured by having people indicate their agreement or disagreement with both positive and negative statements about themselves.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who agree with the positive statements and disagree with the negative statements have high self-esteem. They see themselves as worthwhile, capable, and accepted. People with low self-esteem view themselves in negative terms. They do not feel good about themselves and are hampered by self-doubts.</a:t>
            </a:r>
          </a:p>
        </p:txBody>
      </p:sp>
      <p:sp>
        <p:nvSpPr>
          <p:cNvPr id="4" name="Slide Number Placeholder 3"/>
          <p:cNvSpPr>
            <a:spLocks noGrp="1"/>
          </p:cNvSpPr>
          <p:nvPr>
            <p:ph type="sldNum" sz="quarter" idx="10"/>
          </p:nvPr>
        </p:nvSpPr>
        <p:spPr/>
        <p:txBody>
          <a:bodyPr/>
          <a:lstStyle/>
          <a:p>
            <a:fld id="{F5FDFAD3-E221-4E1B-B85F-9BDA723F74B4}" type="slidenum">
              <a:rPr lang="en-US" smtClean="0"/>
              <a:t>16</a:t>
            </a:fld>
            <a:endParaRPr lang="en-US" dirty="0"/>
          </a:p>
        </p:txBody>
      </p:sp>
    </p:spTree>
    <p:extLst>
      <p:ext uri="{BB962C8B-B14F-4D97-AF65-F5344CB8AC3E}">
        <p14:creationId xmlns:p14="http://schemas.microsoft.com/office/powerpoint/2010/main" val="28944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Locus of control:</a:t>
            </a:r>
            <a:r>
              <a:rPr lang="en-US" sz="1200" kern="1200" dirty="0">
                <a:solidFill>
                  <a:schemeClr val="tx1"/>
                </a:solidFill>
                <a:effectLst/>
                <a:latin typeface="+mn-lt"/>
                <a:ea typeface="+mn-ea"/>
                <a:cs typeface="+mn-cs"/>
              </a:rPr>
              <a:t> a relatively stable personality characteristic that describes how much personal responsibility you take for your behavior and its consequences.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People tend to attribute the causes of their behavior primarily to either themselves or environmental factors.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Internal locus of control:</a:t>
            </a:r>
            <a:r>
              <a:rPr lang="en-US" sz="1200" kern="1200" dirty="0">
                <a:solidFill>
                  <a:schemeClr val="tx1"/>
                </a:solidFill>
                <a:effectLst/>
                <a:latin typeface="+mn-lt"/>
                <a:ea typeface="+mn-ea"/>
                <a:cs typeface="+mn-cs"/>
              </a:rPr>
              <a:t> possessed by people who believe they control the events and consequences that affect their lives.</a:t>
            </a:r>
          </a:p>
          <a:p>
            <a:pPr lvl="0"/>
            <a:r>
              <a:rPr lang="en-US" sz="1200" kern="1200" dirty="0">
                <a:solidFill>
                  <a:schemeClr val="tx1"/>
                </a:solidFill>
                <a:effectLst/>
                <a:latin typeface="+mn-lt"/>
                <a:ea typeface="+mn-ea"/>
                <a:cs typeface="+mn-cs"/>
              </a:rPr>
              <a:t>A person with an internal locus of control tends to attribute positive outcomes to her or his own abilities and blame negative events on personal shortcomings.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External locus of control:</a:t>
            </a:r>
            <a:r>
              <a:rPr lang="en-US" sz="1200" kern="1200" dirty="0">
                <a:solidFill>
                  <a:schemeClr val="tx1"/>
                </a:solidFill>
                <a:effectLst/>
                <a:latin typeface="+mn-lt"/>
                <a:ea typeface="+mn-ea"/>
                <a:cs typeface="+mn-cs"/>
              </a:rPr>
              <a:t> possessed by people who believe their performance is the product of circumstances beyond their immediate control.</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FDFAD3-E221-4E1B-B85F-9BDA723F74B4}" type="slidenum">
              <a:rPr lang="en-US" smtClean="0"/>
              <a:t>17</a:t>
            </a:fld>
            <a:endParaRPr lang="en-US" dirty="0"/>
          </a:p>
        </p:txBody>
      </p:sp>
    </p:spTree>
    <p:extLst>
      <p:ext uri="{BB962C8B-B14F-4D97-AF65-F5344CB8AC3E}">
        <p14:creationId xmlns:p14="http://schemas.microsoft.com/office/powerpoint/2010/main" val="90219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Locus of control is a relatively stable personality characteristic that describes how much personal responsibility you take for your behavior and its consequences.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People tend to attribute the causes of their behavior primarily to either themselves or environmental factors.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person with an external locus of control tends to attribute outcomes to environmental causes, such as luck or fate.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internal will display greater work motivation, have stronger expectations that effort leads to performance, exhibit higher performance, and derive more job satisfaction from performance.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Externals demonstrate less motivation for performance when offered valued rewards, earn lower salaries and smaller salary increases, and tend to be more anxious.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FDFAD3-E221-4E1B-B85F-9BDA723F74B4}" type="slidenum">
              <a:rPr lang="en-US" smtClean="0"/>
              <a:t>18</a:t>
            </a:fld>
            <a:endParaRPr lang="en-US" dirty="0"/>
          </a:p>
        </p:txBody>
      </p:sp>
    </p:spTree>
    <p:extLst>
      <p:ext uri="{BB962C8B-B14F-4D97-AF65-F5344CB8AC3E}">
        <p14:creationId xmlns:p14="http://schemas.microsoft.com/office/powerpoint/2010/main" val="1576325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Individuals with high levels of emotional stability tend to be relaxed, secure, unworried, and less likely to experience negative emotions under pressure.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if you have low levels of emotional stability you are prone to anxiety and tend to view the world negatively.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is this knowledge useful at work? </a:t>
            </a:r>
          </a:p>
          <a:p>
            <a:pPr lvl="1"/>
            <a:r>
              <a:rPr lang="en-US" sz="1200" kern="1200" dirty="0">
                <a:solidFill>
                  <a:schemeClr val="tx1"/>
                </a:solidFill>
                <a:effectLst/>
                <a:latin typeface="+mn-lt"/>
                <a:ea typeface="+mn-ea"/>
                <a:cs typeface="+mn-cs"/>
              </a:rPr>
              <a:t>Employees with high levels of emotional stability have been found to:</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Have higher job performance, perform more organizational citizenship behaviors (OCBs)—going above and beyond one’s job responsibilities.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Exhibit fewer counterproductive work behaviors (CWBs)—undermining your own or others’ work.</a:t>
            </a:r>
          </a:p>
        </p:txBody>
      </p:sp>
      <p:sp>
        <p:nvSpPr>
          <p:cNvPr id="4" name="Slide Number Placeholder 3"/>
          <p:cNvSpPr>
            <a:spLocks noGrp="1"/>
          </p:cNvSpPr>
          <p:nvPr>
            <p:ph type="sldNum" sz="quarter" idx="10"/>
          </p:nvPr>
        </p:nvSpPr>
        <p:spPr/>
        <p:txBody>
          <a:bodyPr/>
          <a:lstStyle/>
          <a:p>
            <a:fld id="{F5FDFAD3-E221-4E1B-B85F-9BDA723F74B4}" type="slidenum">
              <a:rPr lang="en-US" smtClean="0"/>
              <a:t>19</a:t>
            </a:fld>
            <a:endParaRPr lang="en-US" dirty="0"/>
          </a:p>
        </p:txBody>
      </p:sp>
    </p:spTree>
    <p:extLst>
      <p:ext uri="{BB962C8B-B14F-4D97-AF65-F5344CB8AC3E}">
        <p14:creationId xmlns:p14="http://schemas.microsoft.com/office/powerpoint/2010/main" val="14427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2</a:t>
            </a:fld>
            <a:endParaRPr lang="en-US" dirty="0"/>
          </a:p>
        </p:txBody>
      </p:sp>
    </p:spTree>
    <p:extLst>
      <p:ext uri="{BB962C8B-B14F-4D97-AF65-F5344CB8AC3E}">
        <p14:creationId xmlns:p14="http://schemas.microsoft.com/office/powerpoint/2010/main" val="53886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D, an</a:t>
            </a:r>
            <a:r>
              <a:rPr lang="en-US" baseline="0" dirty="0"/>
              <a:t> external locus of control.</a:t>
            </a:r>
            <a:r>
              <a:rPr lang="en-US" dirty="0"/>
              <a:t>  Joe</a:t>
            </a:r>
            <a:r>
              <a:rPr lang="en-US" baseline="0" dirty="0"/>
              <a:t> is blaming his termination on his boss instead of himself.</a:t>
            </a: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20</a:t>
            </a:fld>
            <a:endParaRPr lang="en-US" dirty="0"/>
          </a:p>
        </p:txBody>
      </p:sp>
    </p:spTree>
    <p:extLst>
      <p:ext uri="{BB962C8B-B14F-4D97-AF65-F5344CB8AC3E}">
        <p14:creationId xmlns:p14="http://schemas.microsoft.com/office/powerpoint/2010/main" val="170511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Emotional intelligence (EI):</a:t>
            </a:r>
            <a:r>
              <a:rPr lang="en-US" sz="1200" kern="1200" dirty="0">
                <a:solidFill>
                  <a:schemeClr val="tx1"/>
                </a:solidFill>
                <a:effectLst/>
                <a:latin typeface="+mn-lt"/>
                <a:ea typeface="+mn-ea"/>
                <a:cs typeface="+mn-cs"/>
              </a:rPr>
              <a:t> the ability to monitor your own emotions and those of others, to discriminate among them, and to use this information to guide your thinking and actions.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FDFAD3-E221-4E1B-B85F-9BDA723F74B4}" type="slidenum">
              <a:rPr lang="en-US" smtClean="0"/>
              <a:t>21</a:t>
            </a:fld>
            <a:endParaRPr lang="en-US" dirty="0"/>
          </a:p>
        </p:txBody>
      </p:sp>
    </p:spTree>
    <p:extLst>
      <p:ext uri="{BB962C8B-B14F-4D97-AF65-F5344CB8AC3E}">
        <p14:creationId xmlns:p14="http://schemas.microsoft.com/office/powerpoint/2010/main" val="921745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Referred to by some as EI (used in this book) and others as EQ, emotional intelligence is a mixture of personality and emotions and has four key components.</a:t>
            </a:r>
          </a:p>
          <a:p>
            <a:pPr lvl="1"/>
            <a:r>
              <a:rPr lang="en-US" sz="1200" kern="1200" dirty="0">
                <a:solidFill>
                  <a:schemeClr val="tx1"/>
                </a:solidFill>
                <a:effectLst/>
                <a:latin typeface="+mn-lt"/>
                <a:ea typeface="+mn-ea"/>
                <a:cs typeface="+mn-cs"/>
              </a:rPr>
              <a:t>1. Self-awareness.</a:t>
            </a:r>
          </a:p>
          <a:p>
            <a:pPr lvl="1"/>
            <a:r>
              <a:rPr lang="en-US" sz="1200" kern="1200" dirty="0">
                <a:solidFill>
                  <a:schemeClr val="tx1"/>
                </a:solidFill>
                <a:effectLst/>
                <a:latin typeface="+mn-lt"/>
                <a:ea typeface="+mn-ea"/>
                <a:cs typeface="+mn-cs"/>
              </a:rPr>
              <a:t>2. Self-management.</a:t>
            </a:r>
          </a:p>
          <a:p>
            <a:pPr lvl="1"/>
            <a:r>
              <a:rPr lang="en-US" sz="1200" kern="1200" dirty="0">
                <a:solidFill>
                  <a:schemeClr val="tx1"/>
                </a:solidFill>
                <a:effectLst/>
                <a:latin typeface="+mn-lt"/>
                <a:ea typeface="+mn-ea"/>
                <a:cs typeface="+mn-cs"/>
              </a:rPr>
              <a:t>3. Social awareness.</a:t>
            </a:r>
          </a:p>
          <a:p>
            <a:pPr lvl="1"/>
            <a:r>
              <a:rPr lang="en-US" sz="1200" kern="1200" dirty="0">
                <a:solidFill>
                  <a:schemeClr val="tx1"/>
                </a:solidFill>
                <a:effectLst/>
                <a:latin typeface="+mn-lt"/>
                <a:ea typeface="+mn-ea"/>
                <a:cs typeface="+mn-cs"/>
              </a:rPr>
              <a:t>4. Relationship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two constitute personal competence and the second two feed into social competence.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EI has been linked to better social relationships, well-being, and satisfaction across ages and contexts, including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Considered together, the results of EI research are mixed. To date, the research just isn’t clear.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22</a:t>
            </a:fld>
            <a:endParaRPr lang="en-US" dirty="0"/>
          </a:p>
        </p:txBody>
      </p:sp>
    </p:spTree>
    <p:extLst>
      <p:ext uri="{BB962C8B-B14F-4D97-AF65-F5344CB8AC3E}">
        <p14:creationId xmlns:p14="http://schemas.microsoft.com/office/powerpoint/2010/main" val="1351092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Emotions are complex, relatively brief responses aimed at a particular target, such as a person, information, experience, event, or nonevent. They also can change psychological and physiological states.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Importantly, researchers draw a distinction between felt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displayed emotions.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example, if your boss screams at you when she’s angry you might feel threatened or fearful (felt emotion). You might keep your feelings to yourself or begin to cry (either response is the displayed emotion). The boss might feel alarmed (felt emotion) by your tears but could react constructively (displayed emotion) by asking if you’d like to talk about the situation when you feel calmer.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Emotions also motivate your behavior and are an important means for communicating with others. </a:t>
            </a:r>
          </a:p>
        </p:txBody>
      </p:sp>
      <p:sp>
        <p:nvSpPr>
          <p:cNvPr id="4" name="Slide Number Placeholder 3"/>
          <p:cNvSpPr>
            <a:spLocks noGrp="1"/>
          </p:cNvSpPr>
          <p:nvPr>
            <p:ph type="sldNum" sz="quarter" idx="10"/>
          </p:nvPr>
        </p:nvSpPr>
        <p:spPr/>
        <p:txBody>
          <a:bodyPr/>
          <a:lstStyle/>
          <a:p>
            <a:fld id="{F5FDFAD3-E221-4E1B-B85F-9BDA723F74B4}" type="slidenum">
              <a:rPr lang="en-US" smtClean="0"/>
              <a:t>23</a:t>
            </a:fld>
            <a:endParaRPr lang="en-US" dirty="0"/>
          </a:p>
        </p:txBody>
      </p:sp>
    </p:spTree>
    <p:extLst>
      <p:ext uri="{BB962C8B-B14F-4D97-AF65-F5344CB8AC3E}">
        <p14:creationId xmlns:p14="http://schemas.microsoft.com/office/powerpoint/2010/main" val="158900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Anger is a “backward looking” or retrospective emotion, while fear is a “forward-looking” or prospective emotion.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24</a:t>
            </a:fld>
            <a:endParaRPr lang="en-US" dirty="0"/>
          </a:p>
        </p:txBody>
      </p:sp>
    </p:spTree>
    <p:extLst>
      <p:ext uri="{BB962C8B-B14F-4D97-AF65-F5344CB8AC3E}">
        <p14:creationId xmlns:p14="http://schemas.microsoft.com/office/powerpoint/2010/main" val="101108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A</a:t>
            </a:r>
            <a:r>
              <a:rPr lang="en-US" baseline="0" dirty="0"/>
              <a:t>. </a:t>
            </a:r>
            <a:r>
              <a:rPr lang="en-US" dirty="0"/>
              <a:t>The emotions are positive if they are congruent (or consistent) with his goal.</a:t>
            </a:r>
          </a:p>
        </p:txBody>
      </p:sp>
      <p:sp>
        <p:nvSpPr>
          <p:cNvPr id="4" name="Slide Number Placeholder 3"/>
          <p:cNvSpPr>
            <a:spLocks noGrp="1"/>
          </p:cNvSpPr>
          <p:nvPr>
            <p:ph type="sldNum" sz="quarter" idx="10"/>
          </p:nvPr>
        </p:nvSpPr>
        <p:spPr/>
        <p:txBody>
          <a:bodyPr/>
          <a:lstStyle/>
          <a:p>
            <a:fld id="{F5FDFAD3-E221-4E1B-B85F-9BDA723F74B4}" type="slidenum">
              <a:rPr lang="en-US" smtClean="0"/>
              <a:t>25</a:t>
            </a:fld>
            <a:endParaRPr lang="en-US" dirty="0"/>
          </a:p>
        </p:txBody>
      </p:sp>
    </p:spTree>
    <p:extLst>
      <p:ext uri="{BB962C8B-B14F-4D97-AF65-F5344CB8AC3E}">
        <p14:creationId xmlns:p14="http://schemas.microsoft.com/office/powerpoint/2010/main" val="1416387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E. Only </a:t>
            </a:r>
            <a:r>
              <a:rPr lang="en-US" baseline="0" dirty="0"/>
              <a:t>practice as long as it remains fun. De</a:t>
            </a:r>
            <a:r>
              <a:rPr lang="en-US" sz="1200" kern="1200" dirty="0">
                <a:solidFill>
                  <a:schemeClr val="tx1"/>
                </a:solidFill>
                <a:effectLst/>
                <a:latin typeface="+mn-lt"/>
                <a:ea typeface="+mn-ea"/>
                <a:cs typeface="+mn-cs"/>
              </a:rPr>
              <a:t>liberate practice requires us to focus on things we are not good at doing.</a:t>
            </a:r>
            <a:r>
              <a:rPr lang="en-US" dirty="0"/>
              <a:t> </a:t>
            </a:r>
            <a:r>
              <a:rPr lang="en-US" sz="1200" kern="1200" dirty="0">
                <a:solidFill>
                  <a:schemeClr val="tx1"/>
                </a:solidFill>
                <a:effectLst/>
                <a:latin typeface="+mn-lt"/>
                <a:ea typeface="+mn-ea"/>
                <a:cs typeface="+mn-cs"/>
              </a:rPr>
              <a:t> It would be more fun to repeat behaviors or activities at which we excel.</a:t>
            </a:r>
            <a:r>
              <a:rPr lang="en-US" dirty="0"/>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FDFAD3-E221-4E1B-B85F-9BDA723F74B4}" type="slidenum">
              <a:rPr lang="en-US" smtClean="0"/>
              <a:t>26</a:t>
            </a:fld>
            <a:endParaRPr lang="en-US" dirty="0"/>
          </a:p>
        </p:txBody>
      </p:sp>
    </p:spTree>
    <p:extLst>
      <p:ext uri="{BB962C8B-B14F-4D97-AF65-F5344CB8AC3E}">
        <p14:creationId xmlns:p14="http://schemas.microsoft.com/office/powerpoint/2010/main" val="1518125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27</a:t>
            </a:fld>
            <a:endParaRPr lang="en-US" dirty="0"/>
          </a:p>
        </p:txBody>
      </p:sp>
    </p:spTree>
    <p:extLst>
      <p:ext uri="{BB962C8B-B14F-4D97-AF65-F5344CB8AC3E}">
        <p14:creationId xmlns:p14="http://schemas.microsoft.com/office/powerpoint/2010/main" val="13384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Individual differences (IDs):</a:t>
            </a:r>
            <a:r>
              <a:rPr lang="en-US" sz="1200" kern="1200" dirty="0">
                <a:solidFill>
                  <a:schemeClr val="tx1"/>
                </a:solidFill>
                <a:effectLst/>
                <a:latin typeface="+mn-lt"/>
                <a:ea typeface="+mn-ea"/>
                <a:cs typeface="+mn-cs"/>
              </a:rPr>
              <a:t> the many attributes, such as traits and behaviors, that describe each of us as a person.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shown in Figure 3.2, individual differences can be arranged on a continuum of their relative stability.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one extreme are relatively fixed traits (like intelligence) and at the other extreme are more flexible states (like emotions). Relatively fixed differences are stable over time and across situations and are difficult to change. Relatively flexible differences, such as emotions, change over time from situation to situation, and can be altered more easily.</a:t>
            </a:r>
          </a:p>
          <a:p>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3</a:t>
            </a:fld>
            <a:endParaRPr lang="en-US" dirty="0"/>
          </a:p>
        </p:txBody>
      </p:sp>
    </p:spTree>
    <p:extLst>
      <p:ext uri="{BB962C8B-B14F-4D97-AF65-F5344CB8AC3E}">
        <p14:creationId xmlns:p14="http://schemas.microsoft.com/office/powerpoint/2010/main" val="28568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4</a:t>
            </a:fld>
            <a:endParaRPr lang="en-US" dirty="0"/>
          </a:p>
        </p:txBody>
      </p:sp>
    </p:spTree>
    <p:extLst>
      <p:ext uri="{BB962C8B-B14F-4D97-AF65-F5344CB8AC3E}">
        <p14:creationId xmlns:p14="http://schemas.microsoft.com/office/powerpoint/2010/main" val="105698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D. Emotions and attitudes are relatively flexible.</a:t>
            </a:r>
          </a:p>
        </p:txBody>
      </p:sp>
      <p:sp>
        <p:nvSpPr>
          <p:cNvPr id="4" name="Slide Number Placeholder 3"/>
          <p:cNvSpPr>
            <a:spLocks noGrp="1"/>
          </p:cNvSpPr>
          <p:nvPr>
            <p:ph type="sldNum" sz="quarter" idx="10"/>
          </p:nvPr>
        </p:nvSpPr>
        <p:spPr/>
        <p:txBody>
          <a:bodyPr/>
          <a:lstStyle/>
          <a:p>
            <a:fld id="{F5FDFAD3-E221-4E1B-B85F-9BDA723F74B4}" type="slidenum">
              <a:rPr lang="en-US" smtClean="0"/>
              <a:t>5</a:t>
            </a:fld>
            <a:endParaRPr lang="en-US" dirty="0"/>
          </a:p>
        </p:txBody>
      </p:sp>
    </p:spTree>
    <p:extLst>
      <p:ext uri="{BB962C8B-B14F-4D97-AF65-F5344CB8AC3E}">
        <p14:creationId xmlns:p14="http://schemas.microsoft.com/office/powerpoint/2010/main" val="30962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Howard Gardner, a professor at Harvard’s Graduate School of Education, investigated this issue for years and summarized his findings in his 1983 book </a:t>
            </a:r>
            <a:r>
              <a:rPr lang="en-US" sz="1200" i="1" kern="1200" dirty="0">
                <a:solidFill>
                  <a:schemeClr val="tx1"/>
                </a:solidFill>
                <a:effectLst/>
                <a:latin typeface="+mn-lt"/>
                <a:ea typeface="+mn-ea"/>
                <a:cs typeface="+mn-cs"/>
              </a:rPr>
              <a:t>Frames of Mind: The Theory of Multiple Intelligences.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eight different intelligences he identified include not only mental abilities, but social and physical abilities and skills as well.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6</a:t>
            </a:fld>
            <a:endParaRPr lang="en-US" dirty="0"/>
          </a:p>
        </p:txBody>
      </p:sp>
    </p:spTree>
    <p:extLst>
      <p:ext uri="{BB962C8B-B14F-4D97-AF65-F5344CB8AC3E}">
        <p14:creationId xmlns:p14="http://schemas.microsoft.com/office/powerpoint/2010/main" val="181117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Practical intelligence is the ability to solve everyday problems by utilizing knowledge gained from experience in order to purposefully adapt to, shape, and select environments.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involves changing oneself to suit the environment (adaptation), changing the environment to suit one’s needs or desires, (shaping), or finding a new environment within which to work (selection). One uses these skills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 oneself.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 others.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 tasks.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FDFAD3-E221-4E1B-B85F-9BDA723F74B4}" type="slidenum">
              <a:rPr lang="en-US" smtClean="0"/>
              <a:t>7</a:t>
            </a:fld>
            <a:endParaRPr lang="en-US" dirty="0"/>
          </a:p>
        </p:txBody>
      </p:sp>
    </p:spTree>
    <p:extLst>
      <p:ext uri="{BB962C8B-B14F-4D97-AF65-F5344CB8AC3E}">
        <p14:creationId xmlns:p14="http://schemas.microsoft.com/office/powerpoint/2010/main" val="3505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B.</a:t>
            </a:r>
            <a:r>
              <a:rPr lang="en-US" baseline="0" dirty="0"/>
              <a:t> M</a:t>
            </a:r>
            <a:r>
              <a:rPr lang="en-US" dirty="0"/>
              <a:t>ultiple intelligences addresses interpersonal and intrapersonal intelligence.</a:t>
            </a:r>
          </a:p>
        </p:txBody>
      </p:sp>
      <p:sp>
        <p:nvSpPr>
          <p:cNvPr id="4" name="Slide Number Placeholder 3"/>
          <p:cNvSpPr>
            <a:spLocks noGrp="1"/>
          </p:cNvSpPr>
          <p:nvPr>
            <p:ph type="sldNum" sz="quarter" idx="10"/>
          </p:nvPr>
        </p:nvSpPr>
        <p:spPr/>
        <p:txBody>
          <a:bodyPr/>
          <a:lstStyle/>
          <a:p>
            <a:fld id="{F5FDFAD3-E221-4E1B-B85F-9BDA723F74B4}" type="slidenum">
              <a:rPr lang="en-US" smtClean="0"/>
              <a:t>8</a:t>
            </a:fld>
            <a:endParaRPr lang="en-US" dirty="0"/>
          </a:p>
        </p:txBody>
      </p:sp>
    </p:spTree>
    <p:extLst>
      <p:ext uri="{BB962C8B-B14F-4D97-AF65-F5344CB8AC3E}">
        <p14:creationId xmlns:p14="http://schemas.microsoft.com/office/powerpoint/2010/main" val="121517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Big Five personality dimensions </a:t>
            </a:r>
            <a:r>
              <a:rPr lang="en-US" sz="1200" b="0"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five basic dimensions that simplify more complex models of personality: extraversion, agreeableness, conscientiousness, emotional stability, and openness to experience.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Table 3-2 describes the Big Five personality dimensions as:</a:t>
            </a:r>
          </a:p>
          <a:p>
            <a:pPr lvl="1"/>
            <a:r>
              <a:rPr lang="en-US" sz="1200" kern="1200" dirty="0">
                <a:solidFill>
                  <a:schemeClr val="tx1"/>
                </a:solidFill>
                <a:effectLst/>
                <a:latin typeface="+mn-lt"/>
                <a:ea typeface="+mn-ea"/>
                <a:cs typeface="+mn-cs"/>
              </a:rPr>
              <a:t>Extraversion: outgoing, talkative, sociable, assertive.</a:t>
            </a:r>
          </a:p>
          <a:p>
            <a:pPr lvl="1"/>
            <a:r>
              <a:rPr lang="en-US" sz="1200" kern="1200" dirty="0">
                <a:solidFill>
                  <a:schemeClr val="tx1"/>
                </a:solidFill>
                <a:effectLst/>
                <a:latin typeface="+mn-lt"/>
                <a:ea typeface="+mn-ea"/>
                <a:cs typeface="+mn-cs"/>
              </a:rPr>
              <a:t>Agreeableness: trusting, good natured, cooperative, softhearted.</a:t>
            </a:r>
          </a:p>
          <a:p>
            <a:pPr lvl="1"/>
            <a:r>
              <a:rPr lang="en-US" sz="1200" kern="1200" dirty="0">
                <a:solidFill>
                  <a:schemeClr val="tx1"/>
                </a:solidFill>
                <a:effectLst/>
                <a:latin typeface="+mn-lt"/>
                <a:ea typeface="+mn-ea"/>
                <a:cs typeface="+mn-cs"/>
              </a:rPr>
              <a:t>Conscientiousness: dependable, responsible, achievement oriented, persistent.</a:t>
            </a:r>
          </a:p>
          <a:p>
            <a:pPr lvl="1"/>
            <a:r>
              <a:rPr lang="en-US" sz="1200" kern="1200" dirty="0">
                <a:solidFill>
                  <a:schemeClr val="tx1"/>
                </a:solidFill>
                <a:effectLst/>
                <a:latin typeface="+mn-lt"/>
                <a:ea typeface="+mn-ea"/>
                <a:cs typeface="+mn-cs"/>
              </a:rPr>
              <a:t>Emotional stability: relaxed, secure, unworried.</a:t>
            </a:r>
          </a:p>
          <a:p>
            <a:pPr lvl="1"/>
            <a:r>
              <a:rPr lang="en-US" sz="1200" kern="1200" dirty="0">
                <a:solidFill>
                  <a:schemeClr val="tx1"/>
                </a:solidFill>
                <a:effectLst/>
                <a:latin typeface="+mn-lt"/>
                <a:ea typeface="+mn-ea"/>
                <a:cs typeface="+mn-cs"/>
              </a:rPr>
              <a:t>Openness to experience: intellectual, imaginative, curious, broad-minded.</a:t>
            </a:r>
          </a:p>
        </p:txBody>
      </p:sp>
      <p:sp>
        <p:nvSpPr>
          <p:cNvPr id="4" name="Slide Number Placeholder 3"/>
          <p:cNvSpPr>
            <a:spLocks noGrp="1"/>
          </p:cNvSpPr>
          <p:nvPr>
            <p:ph type="sldNum" sz="quarter" idx="10"/>
          </p:nvPr>
        </p:nvSpPr>
        <p:spPr/>
        <p:txBody>
          <a:bodyPr/>
          <a:lstStyle/>
          <a:p>
            <a:fld id="{F5FDFAD3-E221-4E1B-B85F-9BDA723F74B4}" type="slidenum">
              <a:rPr lang="en-US" smtClean="0"/>
              <a:t>9</a:t>
            </a:fld>
            <a:endParaRPr lang="en-US" dirty="0"/>
          </a:p>
        </p:txBody>
      </p:sp>
    </p:spTree>
    <p:extLst>
      <p:ext uri="{BB962C8B-B14F-4D97-AF65-F5344CB8AC3E}">
        <p14:creationId xmlns:p14="http://schemas.microsoft.com/office/powerpoint/2010/main" val="51353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60737884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23687514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79062404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2205318"/>
            <a:ext cx="4076700" cy="4043082"/>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8" name="Content Placeholder 7">
            <a:extLst>
              <a:ext uri="{FF2B5EF4-FFF2-40B4-BE49-F238E27FC236}">
                <a16:creationId xmlns:a16="http://schemas.microsoft.com/office/drawing/2014/main" id="{385DD03C-938D-D549-B54C-6E76DD953596}"/>
              </a:ext>
            </a:extLst>
          </p:cNvPr>
          <p:cNvSpPr>
            <a:spLocks noGrp="1"/>
          </p:cNvSpPr>
          <p:nvPr>
            <p:ph sz="quarter" idx="15" hasCustomPrompt="1"/>
          </p:nvPr>
        </p:nvSpPr>
        <p:spPr>
          <a:xfrm>
            <a:off x="342900" y="982663"/>
            <a:ext cx="4076700" cy="657225"/>
          </a:xfrm>
        </p:spPr>
        <p:txBody>
          <a:bodyPr/>
          <a:lstStyle/>
          <a:p>
            <a:pPr lvl="0"/>
            <a:r>
              <a:rPr lang="en-US" dirty="0"/>
              <a:t>CONTENT</a:t>
            </a:r>
          </a:p>
        </p:txBody>
      </p:sp>
      <p:sp>
        <p:nvSpPr>
          <p:cNvPr id="10" name="Content Placeholder 7">
            <a:extLst>
              <a:ext uri="{FF2B5EF4-FFF2-40B4-BE49-F238E27FC236}">
                <a16:creationId xmlns:a16="http://schemas.microsoft.com/office/drawing/2014/main" id="{643DE858-6D18-8543-9CFF-0C54443D3BEB}"/>
              </a:ext>
            </a:extLst>
          </p:cNvPr>
          <p:cNvSpPr>
            <a:spLocks noGrp="1"/>
          </p:cNvSpPr>
          <p:nvPr>
            <p:ph sz="quarter" idx="16" hasCustomPrompt="1"/>
          </p:nvPr>
        </p:nvSpPr>
        <p:spPr>
          <a:xfrm>
            <a:off x="4724400" y="982663"/>
            <a:ext cx="4076700" cy="657225"/>
          </a:xfrm>
        </p:spPr>
        <p:txBody>
          <a:bodyPr/>
          <a:lstStyle/>
          <a:p>
            <a:pPr lvl="0"/>
            <a:r>
              <a:rPr lang="en-US" dirty="0"/>
              <a:t>CONTENT</a:t>
            </a:r>
          </a:p>
        </p:txBody>
      </p:sp>
      <p:sp>
        <p:nvSpPr>
          <p:cNvPr id="12" name="Content Placeholder 1">
            <a:extLst>
              <a:ext uri="{FF2B5EF4-FFF2-40B4-BE49-F238E27FC236}">
                <a16:creationId xmlns:a16="http://schemas.microsoft.com/office/drawing/2014/main" id="{B4FA2207-2384-EC43-941B-8B0E4972FC11}"/>
              </a:ext>
            </a:extLst>
          </p:cNvPr>
          <p:cNvSpPr>
            <a:spLocks noGrp="1"/>
          </p:cNvSpPr>
          <p:nvPr>
            <p:ph sz="quarter" idx="17" hasCustomPrompt="1"/>
          </p:nvPr>
        </p:nvSpPr>
        <p:spPr>
          <a:xfrm>
            <a:off x="4724400" y="2196587"/>
            <a:ext cx="4076700" cy="4043082"/>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73379917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96198938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6566588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14" name="Content Placeholder 1">
            <a:extLst>
              <a:ext uri="{FF2B5EF4-FFF2-40B4-BE49-F238E27FC236}">
                <a16:creationId xmlns:a16="http://schemas.microsoft.com/office/drawing/2014/main" id="{99B5B6A5-8492-D44A-81F2-5C7C89F64C22}"/>
              </a:ext>
            </a:extLst>
          </p:cNvPr>
          <p:cNvSpPr>
            <a:spLocks noGrp="1"/>
          </p:cNvSpPr>
          <p:nvPr>
            <p:ph sz="quarter" idx="14" hasCustomPrompt="1"/>
          </p:nvPr>
        </p:nvSpPr>
        <p:spPr>
          <a:xfrm>
            <a:off x="342900" y="2182485"/>
            <a:ext cx="8458200" cy="612476"/>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6" name="Content Placeholder 1">
            <a:extLst>
              <a:ext uri="{FF2B5EF4-FFF2-40B4-BE49-F238E27FC236}">
                <a16:creationId xmlns:a16="http://schemas.microsoft.com/office/drawing/2014/main" id="{90A3ECD7-C716-1E41-8D12-6E52976F435B}"/>
              </a:ext>
            </a:extLst>
          </p:cNvPr>
          <p:cNvSpPr>
            <a:spLocks noGrp="1"/>
          </p:cNvSpPr>
          <p:nvPr>
            <p:ph sz="quarter" idx="15" hasCustomPrompt="1"/>
          </p:nvPr>
        </p:nvSpPr>
        <p:spPr>
          <a:xfrm>
            <a:off x="342900" y="3013714"/>
            <a:ext cx="8458200" cy="612476"/>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7" name="Content Placeholder 1">
            <a:extLst>
              <a:ext uri="{FF2B5EF4-FFF2-40B4-BE49-F238E27FC236}">
                <a16:creationId xmlns:a16="http://schemas.microsoft.com/office/drawing/2014/main" id="{0E78588F-8530-B342-94E3-BDC50C15D031}"/>
              </a:ext>
            </a:extLst>
          </p:cNvPr>
          <p:cNvSpPr>
            <a:spLocks noGrp="1"/>
          </p:cNvSpPr>
          <p:nvPr>
            <p:ph sz="quarter" idx="16" hasCustomPrompt="1"/>
          </p:nvPr>
        </p:nvSpPr>
        <p:spPr>
          <a:xfrm>
            <a:off x="342900" y="3815532"/>
            <a:ext cx="8458200" cy="612476"/>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8" name="Content Placeholder 1">
            <a:extLst>
              <a:ext uri="{FF2B5EF4-FFF2-40B4-BE49-F238E27FC236}">
                <a16:creationId xmlns:a16="http://schemas.microsoft.com/office/drawing/2014/main" id="{647117E8-48B9-9445-A353-2A11AB8C052A}"/>
              </a:ext>
            </a:extLst>
          </p:cNvPr>
          <p:cNvSpPr>
            <a:spLocks noGrp="1"/>
          </p:cNvSpPr>
          <p:nvPr>
            <p:ph sz="quarter" idx="17" hasCustomPrompt="1"/>
          </p:nvPr>
        </p:nvSpPr>
        <p:spPr>
          <a:xfrm>
            <a:off x="342900" y="4637771"/>
            <a:ext cx="8458200" cy="612476"/>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9" name="Content Placeholder 1">
            <a:extLst>
              <a:ext uri="{FF2B5EF4-FFF2-40B4-BE49-F238E27FC236}">
                <a16:creationId xmlns:a16="http://schemas.microsoft.com/office/drawing/2014/main" id="{C02543D9-96A6-C44A-B9BD-9402D651A6BE}"/>
              </a:ext>
            </a:extLst>
          </p:cNvPr>
          <p:cNvSpPr>
            <a:spLocks noGrp="1"/>
          </p:cNvSpPr>
          <p:nvPr>
            <p:ph sz="quarter" idx="18" hasCustomPrompt="1"/>
          </p:nvPr>
        </p:nvSpPr>
        <p:spPr>
          <a:xfrm>
            <a:off x="342900" y="5450792"/>
            <a:ext cx="8458200" cy="612476"/>
          </a:xfrm>
          <a:prstGeom prst="round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163196205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13110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90252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37152453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2417022"/>
            <a:ext cx="4176986" cy="2743200"/>
          </a:xfrm>
          <a:prstGeom prst="rect">
            <a:avLst/>
          </a:prstGeom>
          <a:solidFill>
            <a:srgbClr val="D31E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hasCustomPrompt="1"/>
          </p:nvPr>
        </p:nvSpPr>
        <p:spPr>
          <a:xfrm>
            <a:off x="0" y="2819400"/>
            <a:ext cx="4129908" cy="12192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hasCustomPrompt="1"/>
          </p:nvPr>
        </p:nvSpPr>
        <p:spPr>
          <a:xfrm>
            <a:off x="228600" y="4114800"/>
            <a:ext cx="3901308" cy="685800"/>
          </a:xfrm>
          <a:prstGeom prst="rect">
            <a:avLst/>
          </a:prstGeom>
        </p:spPr>
        <p:txBody>
          <a:bodyPr/>
          <a:lstStyle>
            <a:lvl1pPr marL="0" indent="0" algn="ctr">
              <a:buNone/>
              <a:defRPr sz="2800" b="0">
                <a:solidFill>
                  <a:schemeClr val="bg1"/>
                </a:solidFill>
                <a:latin typeface="ArumSans Bold"/>
              </a:defRPr>
            </a:lvl1pPr>
            <a:lvl2pPr marL="457200" indent="0" algn="ctr">
              <a:buNone/>
              <a:defRPr sz="2000" b="0">
                <a:solidFill>
                  <a:schemeClr val="bg1"/>
                </a:solidFill>
                <a:latin typeface="ArumSans Bold"/>
              </a:defRPr>
            </a:lvl2pPr>
            <a:lvl3pPr marL="914400" indent="0" algn="ctr">
              <a:buNone/>
              <a:defRPr sz="2000" b="0">
                <a:solidFill>
                  <a:schemeClr val="bg1"/>
                </a:solidFill>
                <a:latin typeface="ArumSans Bold"/>
              </a:defRPr>
            </a:lvl3pPr>
            <a:lvl4pPr marL="1371600" indent="0" algn="ctr">
              <a:buNone/>
              <a:defRPr sz="2000" b="0">
                <a:solidFill>
                  <a:schemeClr val="bg1"/>
                </a:solidFill>
                <a:latin typeface="ArumSans Bold"/>
              </a:defRPr>
            </a:lvl4pPr>
            <a:lvl5pPr marL="1828800" indent="0" algn="ctr">
              <a:buNone/>
              <a:defRPr sz="2800" b="0">
                <a:solidFill>
                  <a:schemeClr val="bg1"/>
                </a:solidFill>
                <a:latin typeface="ArumSans Bold"/>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6986" y="-14106"/>
            <a:ext cx="4967014" cy="6262506"/>
          </a:xfrm>
          <a:prstGeom prst="rect">
            <a:avLst/>
          </a:prstGeom>
        </p:spPr>
      </p:pic>
    </p:spTree>
    <p:extLst>
      <p:ext uri="{BB962C8B-B14F-4D97-AF65-F5344CB8AC3E}">
        <p14:creationId xmlns:p14="http://schemas.microsoft.com/office/powerpoint/2010/main" val="127790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28824041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71243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90795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84567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08158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93169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8919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44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754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746590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83011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94068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FD9DDEA9-6897-2B48-BA6A-9075880AA615}"/>
              </a:ext>
            </a:extLst>
          </p:cNvPr>
          <p:cNvSpPr/>
          <p:nvPr userDrawn="1"/>
        </p:nvSpPr>
        <p:spPr>
          <a:xfrm>
            <a:off x="346105" y="2099014"/>
            <a:ext cx="3863458" cy="3863458"/>
          </a:xfrm>
          <a:prstGeom prst="round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52AD1ADE-6D88-5C48-9EEF-7E081C733011}"/>
              </a:ext>
            </a:extLst>
          </p:cNvPr>
          <p:cNvSpPr/>
          <p:nvPr userDrawn="1"/>
        </p:nvSpPr>
        <p:spPr>
          <a:xfrm>
            <a:off x="482602" y="2368353"/>
            <a:ext cx="3457621" cy="3457621"/>
          </a:xfrm>
          <a:prstGeom prst="round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AFE6DE48-1064-2849-AF2D-2E29711B1885}"/>
              </a:ext>
            </a:extLst>
          </p:cNvPr>
          <p:cNvSpPr/>
          <p:nvPr userDrawn="1"/>
        </p:nvSpPr>
        <p:spPr>
          <a:xfrm>
            <a:off x="614248" y="2898475"/>
            <a:ext cx="2793799" cy="2792652"/>
          </a:xfrm>
          <a:prstGeom prst="round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2" name="Long Copyright">
            <a:extLst>
              <a:ext uri="{FF2B5EF4-FFF2-40B4-BE49-F238E27FC236}">
                <a16:creationId xmlns:a16="http://schemas.microsoft.com/office/drawing/2014/main" id="{8AC4EEC4-5547-4185-92E7-A6CAF888043F}"/>
              </a:ext>
            </a:extLst>
          </p:cNvPr>
          <p:cNvSpPr>
            <a:spLocks noGrp="1"/>
          </p:cNvSpPr>
          <p:nvPr userDrawn="1">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pic>
        <p:nvPicPr>
          <p:cNvPr id="11" name="Picture Placeholder 9" descr="Organizational Behavior, A Practical, Problem-Solving Approach, Third Edition by Angelo Kinicki">
            <a:extLst>
              <a:ext uri="{FF2B5EF4-FFF2-40B4-BE49-F238E27FC236}">
                <a16:creationId xmlns:a16="http://schemas.microsoft.com/office/drawing/2014/main" id="{A66B3E6A-E280-E74E-842E-5C5C55BEC081}"/>
              </a:ext>
            </a:extLst>
          </p:cNvPr>
          <p:cNvPicPr>
            <a:picLocks noChangeAspect="1"/>
          </p:cNvPicPr>
          <p:nvPr userDrawn="1"/>
        </p:nvPicPr>
        <p:blipFill>
          <a:blip r:embed="rId2"/>
          <a:srcRect t="4025" b="4025"/>
          <a:stretch>
            <a:fillRect/>
          </a:stretch>
        </p:blipFill>
        <p:spPr>
          <a:xfrm>
            <a:off x="4572000" y="1372405"/>
            <a:ext cx="4229100" cy="4976453"/>
          </a:xfrm>
          <a:prstGeom prst="rect">
            <a:avLst/>
          </a:prstGeom>
          <a:ln>
            <a:solidFill>
              <a:srgbClr val="720F11"/>
            </a:solidFill>
          </a:ln>
        </p:spPr>
      </p:pic>
    </p:spTree>
    <p:extLst>
      <p:ext uri="{BB962C8B-B14F-4D97-AF65-F5344CB8AC3E}">
        <p14:creationId xmlns:p14="http://schemas.microsoft.com/office/powerpoint/2010/main" val="3935920701"/>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599379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9466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114677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385808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49201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56950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lvl1pPr>
              <a:defRPr sz="3200">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7286625" y="6492875"/>
            <a:ext cx="1476375" cy="365125"/>
          </a:xfrm>
          <a:prstGeom prst="rect">
            <a:avLst/>
          </a:prstGeom>
        </p:spPr>
        <p:txBody>
          <a:bodyPr/>
          <a:lstStyle>
            <a:lvl1pPr>
              <a:defRPr sz="1200"/>
            </a:lvl1pPr>
          </a:lstStyle>
          <a:p>
            <a:r>
              <a:rPr lang="en-US" dirty="0"/>
              <a:t>Chapter 3 | Slide </a:t>
            </a:r>
            <a:fld id="{245E7589-D4A5-40AB-AAF1-DC388EE31D3B}" type="slidenum">
              <a:rPr lang="en-US" smtClean="0"/>
              <a:pPr/>
              <a:t>‹#›</a:t>
            </a:fld>
            <a:endParaRPr lang="en-US" dirty="0"/>
          </a:p>
        </p:txBody>
      </p:sp>
    </p:spTree>
    <p:extLst>
      <p:ext uri="{BB962C8B-B14F-4D97-AF65-F5344CB8AC3E}">
        <p14:creationId xmlns:p14="http://schemas.microsoft.com/office/powerpoint/2010/main" val="3986406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44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436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44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7141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869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pic>
        <p:nvPicPr>
          <p:cNvPr id="11" name="Picture Placeholder 9" descr="Organizational Behavior, A Practical, Problem-Solving Approach, Third Edition by Angelo Kinicki">
            <a:extLst>
              <a:ext uri="{FF2B5EF4-FFF2-40B4-BE49-F238E27FC236}">
                <a16:creationId xmlns:a16="http://schemas.microsoft.com/office/drawing/2014/main" id="{03C3920F-C75E-FB48-995A-5E1FF820922F}"/>
              </a:ext>
            </a:extLst>
          </p:cNvPr>
          <p:cNvPicPr>
            <a:picLocks noChangeAspect="1"/>
          </p:cNvPicPr>
          <p:nvPr userDrawn="1"/>
        </p:nvPicPr>
        <p:blipFill>
          <a:blip r:embed="rId2"/>
          <a:srcRect t="4025" b="4025"/>
          <a:stretch>
            <a:fillRect/>
          </a:stretch>
        </p:blipFill>
        <p:spPr>
          <a:xfrm>
            <a:off x="4619625" y="1253616"/>
            <a:ext cx="4229100" cy="4976453"/>
          </a:xfrm>
          <a:prstGeom prst="rect">
            <a:avLst/>
          </a:prstGeom>
          <a:ln>
            <a:solidFill>
              <a:srgbClr val="720F11"/>
            </a:solidFill>
          </a:ln>
        </p:spPr>
      </p:pic>
    </p:spTree>
    <p:extLst>
      <p:ext uri="{BB962C8B-B14F-4D97-AF65-F5344CB8AC3E}">
        <p14:creationId xmlns:p14="http://schemas.microsoft.com/office/powerpoint/2010/main" val="367620549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61420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4076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marL="742950" indent="-285750">
              <a:spcAft>
                <a:spcPts val="800"/>
              </a:spcAft>
              <a:buFont typeface="Arial" panose="020B0604020202020204" pitchFamily="34" charset="0"/>
              <a:buChar char="•"/>
              <a:defRPr sz="1800"/>
            </a:lvl2pPr>
            <a:lvl3pPr marL="1143000" indent="-228600">
              <a:spcAft>
                <a:spcPts val="800"/>
              </a:spcAft>
              <a:buFont typeface="Arial" panose="020B0604020202020204" pitchFamily="34" charset="0"/>
              <a:buChar char="•"/>
              <a:defRPr sz="1600"/>
            </a:lvl3pPr>
            <a:lvl4pPr marL="1600200" indent="-228600">
              <a:spcAft>
                <a:spcPts val="800"/>
              </a:spcAft>
              <a:buFont typeface="Arial" panose="020B0604020202020204" pitchFamily="34" charset="0"/>
              <a:buChar char="•"/>
              <a:defRPr sz="1400"/>
            </a:lvl4pPr>
            <a:lvl5pPr marL="2057400" indent="-22860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marL="742950" indent="-285750">
              <a:spcAft>
                <a:spcPts val="800"/>
              </a:spcAft>
              <a:buFont typeface="Arial" panose="020B0604020202020204" pitchFamily="34" charset="0"/>
              <a:buChar char="•"/>
              <a:defRPr sz="1800"/>
            </a:lvl2pPr>
            <a:lvl3pPr marL="1143000" indent="-228600">
              <a:spcAft>
                <a:spcPts val="800"/>
              </a:spcAft>
              <a:buFont typeface="Arial" panose="020B0604020202020204" pitchFamily="34" charset="0"/>
              <a:buChar char="•"/>
              <a:defRPr sz="1600"/>
            </a:lvl3pPr>
            <a:lvl4pPr marL="1600200" indent="-228600">
              <a:spcAft>
                <a:spcPts val="800"/>
              </a:spcAft>
              <a:buFont typeface="Arial" panose="020B0604020202020204" pitchFamily="34" charset="0"/>
              <a:buChar char="•"/>
              <a:defRPr sz="1400"/>
            </a:lvl4pPr>
            <a:lvl5pPr marL="2057400" indent="-22860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marL="742950" indent="-285750">
              <a:spcAft>
                <a:spcPts val="800"/>
              </a:spcAft>
              <a:buFont typeface="Arial" panose="020B0604020202020204" pitchFamily="34" charset="0"/>
              <a:buChar char="•"/>
              <a:defRPr sz="1800"/>
            </a:lvl2pPr>
            <a:lvl3pPr marL="1143000" indent="-228600">
              <a:spcAft>
                <a:spcPts val="800"/>
              </a:spcAft>
              <a:buFont typeface="Arial" panose="020B0604020202020204" pitchFamily="34" charset="0"/>
              <a:buChar char="•"/>
              <a:defRPr sz="1600"/>
            </a:lvl3pPr>
            <a:lvl4pPr marL="1600200" indent="-228600">
              <a:spcAft>
                <a:spcPts val="800"/>
              </a:spcAft>
              <a:buFont typeface="Arial" panose="020B0604020202020204" pitchFamily="34" charset="0"/>
              <a:buChar char="•"/>
              <a:defRPr sz="1400"/>
            </a:lvl4pPr>
            <a:lvl5pPr marL="2057400" indent="-22860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marL="742950" indent="-285750">
              <a:spcAft>
                <a:spcPts val="800"/>
              </a:spcAft>
              <a:buFont typeface="Arial" panose="020B0604020202020204" pitchFamily="34" charset="0"/>
              <a:buChar char="•"/>
              <a:defRPr sz="1800"/>
            </a:lvl2pPr>
            <a:lvl3pPr marL="1143000" indent="-228600">
              <a:spcAft>
                <a:spcPts val="800"/>
              </a:spcAft>
              <a:buFont typeface="Arial" panose="020B0604020202020204" pitchFamily="34" charset="0"/>
              <a:buChar char="•"/>
              <a:defRPr sz="1600"/>
            </a:lvl3pPr>
            <a:lvl4pPr marL="1600200" indent="-228600">
              <a:spcAft>
                <a:spcPts val="800"/>
              </a:spcAft>
              <a:buFont typeface="Arial" panose="020B0604020202020204" pitchFamily="34" charset="0"/>
              <a:buChar char="•"/>
              <a:defRPr sz="1400"/>
            </a:lvl4pPr>
            <a:lvl5pPr marL="2057400" indent="-22860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9106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697895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046995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473833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6878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175335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857423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258928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877978525"/>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075123187"/>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8382108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28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870318119"/>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lgn="ctr">
              <a:defRPr sz="2800">
                <a:solidFill>
                  <a:srgbClr val="EC7700"/>
                </a:solidFill>
              </a:defRPr>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sz="2800"/>
            </a:lvl1pPr>
            <a:lvl2pPr>
              <a:defRPr sz="2800"/>
            </a:lvl2pPr>
            <a:lvl3pPr>
              <a:defRPr sz="2800"/>
            </a:lvl3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94487033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6.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png"/><Relationship Id="rId5" Type="http://schemas.openxmlformats.org/officeDocument/2006/relationships/slideLayout" Target="../slideLayouts/slideLayout33.xml"/><Relationship Id="rId10" Type="http://schemas.openxmlformats.org/officeDocument/2006/relationships/theme" Target="../theme/theme7.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8.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93987761"/>
      </p:ext>
    </p:extLst>
  </p:cSld>
  <p:clrMap bg1="lt1" tx1="dk1" bg2="lt2" tx2="dk2" accent1="accent1" accent2="accent2" accent3="accent3" accent4="accent4" accent5="accent5" accent6="accent6" hlink="hlink" folHlink="folHlink"/>
  <p:sldLayoutIdLst>
    <p:sldLayoutId id="2147483981" r:id="rId1"/>
    <p:sldLayoutId id="2147483982"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spc="40" dirty="0">
                <a:effectLst/>
                <a:latin typeface="Arial" panose="020B0604020202020204" pitchFamily="34" charset="0"/>
                <a:ea typeface="Calibri" panose="020F0502020204030204" pitchFamily="34" charset="0"/>
              </a:rPr>
              <a:t>Because learning changes everything.</a:t>
            </a:r>
            <a:r>
              <a:rPr lang="en-US" sz="1050" b="0" i="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172006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95587533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dt="0"/>
  <p:txStyles>
    <p:titleStyle>
      <a:lvl1pPr algn="l" defTabSz="914400" rtl="0" eaLnBrk="1" latinLnBrk="0" hangingPunct="1">
        <a:lnSpc>
          <a:spcPct val="90000"/>
        </a:lnSpc>
        <a:spcBef>
          <a:spcPct val="0"/>
        </a:spcBef>
        <a:buNone/>
        <a:defRPr sz="2800" b="1" kern="1200">
          <a:solidFill>
            <a:srgbClr val="AF1858"/>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3939173"/>
      </p:ext>
    </p:extLst>
  </p:cSld>
  <p:clrMap bg1="lt1" tx1="dk1" bg2="lt2" tx2="dk2" accent1="accent1" accent2="accent2" accent3="accent3" accent4="accent4" accent5="accent5" accent6="accent6" hlink="hlink" folHlink="folHlink"/>
  <p:sldLayoutIdLst>
    <p:sldLayoutId id="2147483999"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lumMod val="65000"/>
                    <a:lumOff val="35000"/>
                  </a:schemeClr>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249766290"/>
      </p:ext>
    </p:extLst>
  </p:cSld>
  <p:clrMap bg1="lt1" tx1="dk1" bg2="lt2" tx2="dk2" accent1="accent1" accent2="accent2" accent3="accent3" accent4="accent4" accent5="accent5" accent6="accent6" hlink="hlink" folHlink="folHlink"/>
  <p:sldLayoutIdLst>
    <p:sldLayoutId id="2147484001" r:id="rId1"/>
    <p:sldLayoutId id="2147484002"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234257854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367522550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54"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352429104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318236278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Emotional Intelligence</a:t>
            </a:r>
          </a:p>
        </p:txBody>
      </p:sp>
      <p:sp>
        <p:nvSpPr>
          <p:cNvPr id="3" name="Subtitle 2">
            <a:extLst>
              <a:ext uri="{FF2B5EF4-FFF2-40B4-BE49-F238E27FC236}">
                <a16:creationId xmlns:a16="http://schemas.microsoft.com/office/drawing/2014/main" id="{33D0E5B2-6151-AF41-8606-CC87AD3CF69F}"/>
              </a:ext>
            </a:extLst>
          </p:cNvPr>
          <p:cNvSpPr>
            <a:spLocks noGrp="1"/>
          </p:cNvSpPr>
          <p:nvPr>
            <p:ph type="subTitle" idx="1"/>
          </p:nvPr>
        </p:nvSpPr>
        <p:spPr/>
        <p:txBody>
          <a:bodyPr/>
          <a:lstStyle/>
          <a:p>
            <a:r>
              <a:rPr lang="en-US" dirty="0"/>
              <a:t>Individual Differences and Emotions</a:t>
            </a:r>
          </a:p>
          <a:p>
            <a:endParaRPr lang="en-US" dirty="0"/>
          </a:p>
        </p:txBody>
      </p:sp>
      <p:sp>
        <p:nvSpPr>
          <p:cNvPr id="6" name="Long Copyright">
            <a:extLst>
              <a:ext uri="{FF2B5EF4-FFF2-40B4-BE49-F238E27FC236}">
                <a16:creationId xmlns:a16="http://schemas.microsoft.com/office/drawing/2014/main" id="{51C85705-C19A-7D41-BEF9-D9D58F7C3F5B}"/>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44758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It Mean to Have a </a:t>
            </a:r>
            <a:br>
              <a:rPr lang="en-US" dirty="0"/>
            </a:br>
            <a:r>
              <a:rPr lang="en-US" dirty="0"/>
              <a:t>Proactive Personality?</a:t>
            </a:r>
          </a:p>
        </p:txBody>
      </p:sp>
      <p:sp>
        <p:nvSpPr>
          <p:cNvPr id="3" name="Content Placeholder 2"/>
          <p:cNvSpPr>
            <a:spLocks noGrp="1"/>
          </p:cNvSpPr>
          <p:nvPr>
            <p:ph sz="quarter" idx="11"/>
          </p:nvPr>
        </p:nvSpPr>
        <p:spPr/>
        <p:txBody>
          <a:bodyPr/>
          <a:lstStyle/>
          <a:p>
            <a:pPr algn="l"/>
            <a:r>
              <a:rPr lang="en-US" sz="2800" dirty="0"/>
              <a:t>You’re someone who is </a:t>
            </a:r>
            <a:r>
              <a:rPr lang="en-US" sz="2800" dirty="0">
                <a:solidFill>
                  <a:srgbClr val="D00000"/>
                </a:solidFill>
              </a:rPr>
              <a:t>relatively unconstrained </a:t>
            </a:r>
            <a:r>
              <a:rPr lang="en-US" sz="2800" dirty="0"/>
              <a:t>by situational forces and who affects environmental change.</a:t>
            </a:r>
          </a:p>
          <a:p>
            <a:pPr algn="l"/>
            <a:r>
              <a:rPr lang="en-US" sz="2800" dirty="0"/>
              <a:t>You’re someone who </a:t>
            </a:r>
            <a:r>
              <a:rPr lang="en-US" sz="2800" dirty="0">
                <a:solidFill>
                  <a:srgbClr val="D00000"/>
                </a:solidFill>
              </a:rPr>
              <a:t>identifies opportunities </a:t>
            </a:r>
            <a:r>
              <a:rPr lang="en-US" sz="2800" dirty="0"/>
              <a:t>and acts on them.</a:t>
            </a:r>
          </a:p>
          <a:p>
            <a:pPr marL="342900" indent="-342900" algn="l">
              <a:buFont typeface="Arial" panose="020B0604020202020204" pitchFamily="34" charset="0"/>
              <a:buChar char="•"/>
            </a:pPr>
            <a:r>
              <a:rPr lang="en-US" sz="2400" dirty="0"/>
              <a:t>The many benefits:</a:t>
            </a:r>
          </a:p>
          <a:p>
            <a:pPr marL="628650" lvl="1" indent="-285750"/>
            <a:r>
              <a:rPr lang="en-US" dirty="0"/>
              <a:t>Increased job performance.</a:t>
            </a:r>
          </a:p>
          <a:p>
            <a:pPr marL="628650" lvl="1" indent="-285750"/>
            <a:r>
              <a:rPr lang="en-US" dirty="0"/>
              <a:t>Higher job satisfaction.</a:t>
            </a:r>
          </a:p>
          <a:p>
            <a:pPr marL="628650" lvl="1" indent="-285750"/>
            <a:r>
              <a:rPr lang="en-US" sz="2000" dirty="0"/>
              <a:t>Higher affective commitment.</a:t>
            </a:r>
          </a:p>
          <a:p>
            <a:pPr marL="628650" lvl="1" indent="-285750"/>
            <a:r>
              <a:rPr lang="en-US" dirty="0"/>
              <a:t>Entrepreneurial.</a:t>
            </a:r>
            <a:endParaRPr lang="en-US" sz="2000" dirty="0"/>
          </a:p>
          <a:p>
            <a:pPr algn="l"/>
            <a:endParaRPr lang="en-US" sz="2400" dirty="0"/>
          </a:p>
          <a:p>
            <a:pPr algn="l"/>
            <a:endParaRPr lang="en-US" sz="2400"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29329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Personality and Performance </a:t>
            </a:r>
            <a:r>
              <a:rPr lang="en-US" sz="1200" dirty="0"/>
              <a:t>1</a:t>
            </a:r>
          </a:p>
        </p:txBody>
      </p:sp>
      <p:sp>
        <p:nvSpPr>
          <p:cNvPr id="3" name="Content Placeholder 2"/>
          <p:cNvSpPr>
            <a:spLocks noGrp="1"/>
          </p:cNvSpPr>
          <p:nvPr>
            <p:ph sz="quarter" idx="11"/>
          </p:nvPr>
        </p:nvSpPr>
        <p:spPr/>
        <p:txBody>
          <a:bodyPr>
            <a:normAutofit/>
          </a:bodyPr>
          <a:lstStyle/>
          <a:p>
            <a:pPr algn="l">
              <a:spcAft>
                <a:spcPts val="2600"/>
              </a:spcAft>
            </a:pPr>
            <a:r>
              <a:rPr lang="en-US" sz="2400" dirty="0"/>
              <a:t>The strongest effects result when when both you and your manager have </a:t>
            </a:r>
            <a:r>
              <a:rPr lang="en-US" sz="2400" b="1" dirty="0">
                <a:solidFill>
                  <a:srgbClr val="D00000"/>
                </a:solidFill>
              </a:rPr>
              <a:t>proactive personalities</a:t>
            </a:r>
            <a:r>
              <a:rPr lang="en-US" sz="2400" dirty="0"/>
              <a:t>.</a:t>
            </a:r>
            <a:endParaRPr lang="en-US" sz="2400" b="1" dirty="0"/>
          </a:p>
          <a:p>
            <a:pPr>
              <a:spcAft>
                <a:spcPts val="2600"/>
              </a:spcAft>
            </a:pPr>
            <a:r>
              <a:rPr lang="en-US" sz="2400" b="1" dirty="0">
                <a:solidFill>
                  <a:srgbClr val="D00000"/>
                </a:solidFill>
              </a:rPr>
              <a:t>Conscientiousness</a:t>
            </a:r>
            <a:r>
              <a:rPr lang="en-US" sz="2400" dirty="0"/>
              <a:t> has the strongest and most positive effects on performance across jobs, industries, and levels. </a:t>
            </a:r>
          </a:p>
          <a:p>
            <a:pPr>
              <a:spcAft>
                <a:spcPts val="2600"/>
              </a:spcAft>
            </a:pPr>
            <a:r>
              <a:rPr lang="en-US" sz="2400" b="1" dirty="0">
                <a:solidFill>
                  <a:srgbClr val="D00000"/>
                </a:solidFill>
              </a:rPr>
              <a:t>Extroversion</a:t>
            </a:r>
            <a:r>
              <a:rPr lang="en-US" sz="2400" dirty="0"/>
              <a:t> is beneficial if the job involves interpersonal interaction and is a stronger predictor of job performance than agreeable-ness.</a:t>
            </a:r>
          </a:p>
          <a:p>
            <a:pPr algn="l"/>
            <a:r>
              <a:rPr lang="en-US" sz="2400" dirty="0"/>
              <a:t>Those higher on </a:t>
            </a:r>
            <a:r>
              <a:rPr lang="en-US" sz="2400" b="1" dirty="0">
                <a:solidFill>
                  <a:srgbClr val="D00000"/>
                </a:solidFill>
              </a:rPr>
              <a:t>agreeableness</a:t>
            </a:r>
            <a:r>
              <a:rPr lang="en-US" sz="2400" dirty="0"/>
              <a:t> are more likely to seek new opportunities.</a:t>
            </a:r>
          </a:p>
        </p:txBody>
      </p:sp>
    </p:spTree>
    <p:extLst>
      <p:ext uri="{BB962C8B-B14F-4D97-AF65-F5344CB8AC3E}">
        <p14:creationId xmlns:p14="http://schemas.microsoft.com/office/powerpoint/2010/main" val="197141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Personality and Performance </a:t>
            </a:r>
            <a:r>
              <a:rPr lang="en-US" sz="1400" dirty="0"/>
              <a:t>2</a:t>
            </a:r>
          </a:p>
        </p:txBody>
      </p:sp>
      <p:sp>
        <p:nvSpPr>
          <p:cNvPr id="3" name="Content Placeholder 2"/>
          <p:cNvSpPr>
            <a:spLocks noGrp="1"/>
          </p:cNvSpPr>
          <p:nvPr>
            <p:ph sz="quarter" idx="11"/>
          </p:nvPr>
        </p:nvSpPr>
        <p:spPr/>
        <p:txBody>
          <a:bodyPr>
            <a:normAutofit/>
          </a:bodyPr>
          <a:lstStyle/>
          <a:p>
            <a:pPr algn="l"/>
            <a:r>
              <a:rPr lang="en-US" sz="2800" dirty="0"/>
              <a:t>The problem with workplace personality tests:</a:t>
            </a:r>
          </a:p>
          <a:p>
            <a:pPr marL="638175" indent="-342900" algn="l">
              <a:buFont typeface="Arial" panose="020B0604020202020204" pitchFamily="34" charset="0"/>
              <a:buChar char="•"/>
            </a:pPr>
            <a:r>
              <a:rPr lang="en-US" sz="2400" dirty="0"/>
              <a:t>Pre- and post-hire personality testing is fairly common.</a:t>
            </a:r>
          </a:p>
          <a:p>
            <a:pPr marL="638175" indent="-342900" algn="l">
              <a:buFont typeface="Arial" panose="020B0604020202020204" pitchFamily="34" charset="0"/>
              <a:buChar char="•"/>
            </a:pPr>
            <a:r>
              <a:rPr lang="en-US" sz="2400" dirty="0"/>
              <a:t>However, most personality test are </a:t>
            </a:r>
            <a:r>
              <a:rPr lang="en-US" sz="2400" b="1" dirty="0">
                <a:solidFill>
                  <a:srgbClr val="D00000"/>
                </a:solidFill>
              </a:rPr>
              <a:t>not valid predictors </a:t>
            </a:r>
            <a:r>
              <a:rPr lang="en-US" sz="2400" dirty="0"/>
              <a:t>of job performance, and here</a:t>
            </a:r>
            <a:r>
              <a:rPr lang="mr-IN" sz="2400" dirty="0"/>
              <a:t>’</a:t>
            </a:r>
            <a:r>
              <a:rPr lang="en-US" sz="2400" dirty="0"/>
              <a:t>s why.</a:t>
            </a:r>
          </a:p>
          <a:p>
            <a:pPr marL="1044575" lvl="1"/>
            <a:r>
              <a:rPr lang="en-US" sz="2400" dirty="0"/>
              <a:t>Test takers do not describe themselves accurately (faking).</a:t>
            </a:r>
          </a:p>
          <a:p>
            <a:pPr marL="1044575" lvl="1"/>
            <a:r>
              <a:rPr lang="en-US" sz="2400" dirty="0"/>
              <a:t>Tests are bought off the shelf and given by untrained employees.</a:t>
            </a:r>
          </a:p>
          <a:p>
            <a:pPr marL="1044575" lvl="1"/>
            <a:r>
              <a:rPr lang="en-US" sz="2400" dirty="0"/>
              <a:t>Personality tests are meant to measure personality, not what individual differences are needed to perform a particular job.</a:t>
            </a:r>
          </a:p>
          <a:p>
            <a:pPr algn="l"/>
            <a:endParaRPr lang="en-US" sz="2400" dirty="0"/>
          </a:p>
          <a:p>
            <a:pPr algn="l"/>
            <a:endParaRPr lang="en-US" sz="2400" dirty="0"/>
          </a:p>
        </p:txBody>
      </p:sp>
    </p:spTree>
    <p:extLst>
      <p:ext uri="{BB962C8B-B14F-4D97-AF65-F5344CB8AC3E}">
        <p14:creationId xmlns:p14="http://schemas.microsoft.com/office/powerpoint/2010/main" val="115319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C7701"/>
                </a:solidFill>
              </a:rPr>
              <a:t>Test Your OB Knowledge </a:t>
            </a:r>
            <a:r>
              <a:rPr lang="en-US" sz="1200" b="1" dirty="0">
                <a:solidFill>
                  <a:srgbClr val="EC7701"/>
                </a:solidFill>
              </a:rPr>
              <a:t>3</a:t>
            </a:r>
          </a:p>
        </p:txBody>
      </p:sp>
      <p:sp>
        <p:nvSpPr>
          <p:cNvPr id="3" name="Content Placeholder 2"/>
          <p:cNvSpPr>
            <a:spLocks noGrp="1"/>
          </p:cNvSpPr>
          <p:nvPr>
            <p:ph sz="quarter" idx="11"/>
          </p:nvPr>
        </p:nvSpPr>
        <p:spPr/>
        <p:txBody>
          <a:bodyPr/>
          <a:lstStyle/>
          <a:p>
            <a:pPr marL="0" indent="0" algn="l">
              <a:buNone/>
            </a:pPr>
            <a:r>
              <a:rPr lang="en-US" sz="2800" dirty="0"/>
              <a:t>Martha would like to hire employees who will be strong performers in her organization. Which of the Big Five personality dimensions should she try to make sure the new employees score high on?</a:t>
            </a:r>
          </a:p>
          <a:p>
            <a:pPr marL="457200" indent="-457200" algn="l">
              <a:buFont typeface="+mj-lt"/>
              <a:buAutoNum type="alphaUcPeriod"/>
            </a:pPr>
            <a:r>
              <a:rPr lang="en-US" sz="2800" dirty="0"/>
              <a:t>extraversion</a:t>
            </a:r>
          </a:p>
          <a:p>
            <a:pPr marL="457200" indent="-457200" algn="l">
              <a:buFont typeface="+mj-lt"/>
              <a:buAutoNum type="alphaUcPeriod"/>
            </a:pPr>
            <a:r>
              <a:rPr lang="en-US" sz="2800" dirty="0"/>
              <a:t>agreeableness</a:t>
            </a:r>
          </a:p>
          <a:p>
            <a:pPr marL="457200" indent="-457200" algn="l">
              <a:buFont typeface="+mj-lt"/>
              <a:buAutoNum type="alphaUcPeriod"/>
            </a:pPr>
            <a:r>
              <a:rPr lang="en-US" sz="2800" dirty="0"/>
              <a:t>conscientiousness</a:t>
            </a:r>
          </a:p>
          <a:p>
            <a:pPr marL="457200" indent="-457200" algn="l">
              <a:buFont typeface="+mj-lt"/>
              <a:buAutoNum type="alphaUcPeriod"/>
            </a:pPr>
            <a:r>
              <a:rPr lang="en-US" sz="2800" dirty="0"/>
              <a:t>emotional stability</a:t>
            </a:r>
          </a:p>
          <a:p>
            <a:pPr marL="457200" indent="-457200" algn="l">
              <a:buFont typeface="+mj-lt"/>
              <a:buAutoNum type="alphaUcPeriod"/>
            </a:pPr>
            <a:r>
              <a:rPr lang="en-US" sz="2800" dirty="0"/>
              <a:t>openness to experience</a:t>
            </a:r>
          </a:p>
          <a:p>
            <a:pPr marL="0" indent="0" algn="l">
              <a:buNone/>
            </a:pPr>
            <a:endParaRPr lang="en-US" sz="2800" dirty="0"/>
          </a:p>
        </p:txBody>
      </p:sp>
    </p:spTree>
    <p:extLst>
      <p:ext uri="{BB962C8B-B14F-4D97-AF65-F5344CB8AC3E}">
        <p14:creationId xmlns:p14="http://schemas.microsoft.com/office/powerpoint/2010/main" val="99932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Core Self-Evaluations and Your Performance</a:t>
            </a:r>
          </a:p>
        </p:txBody>
      </p:sp>
      <p:sp>
        <p:nvSpPr>
          <p:cNvPr id="3" name="Content Placeholder 2"/>
          <p:cNvSpPr>
            <a:spLocks noGrp="1"/>
          </p:cNvSpPr>
          <p:nvPr>
            <p:ph sz="quarter" idx="11"/>
          </p:nvPr>
        </p:nvSpPr>
        <p:spPr/>
        <p:txBody>
          <a:bodyPr/>
          <a:lstStyle/>
          <a:p>
            <a:pPr marL="0" indent="0">
              <a:buNone/>
            </a:pPr>
            <a:r>
              <a:rPr lang="en-US" sz="3200" dirty="0"/>
              <a:t>Core self-evaluations (CSEs). </a:t>
            </a:r>
          </a:p>
          <a:p>
            <a:pPr marL="0" indent="0">
              <a:buNone/>
            </a:pPr>
            <a:r>
              <a:rPr lang="en-US" sz="2800" dirty="0"/>
              <a:t>A broad personality trait comprised of four </a:t>
            </a:r>
            <a:r>
              <a:rPr lang="en-US" sz="2800" b="1" dirty="0">
                <a:solidFill>
                  <a:srgbClr val="D00000"/>
                </a:solidFill>
              </a:rPr>
              <a:t>narrow</a:t>
            </a:r>
            <a:r>
              <a:rPr lang="en-US" sz="2800" dirty="0"/>
              <a:t> and </a:t>
            </a:r>
            <a:r>
              <a:rPr lang="en-US" sz="2800" b="1" dirty="0">
                <a:solidFill>
                  <a:srgbClr val="D00000"/>
                </a:solidFill>
              </a:rPr>
              <a:t>positive</a:t>
            </a:r>
            <a:r>
              <a:rPr lang="en-US" sz="2800" dirty="0"/>
              <a:t> individual traits.</a:t>
            </a:r>
          </a:p>
          <a:p>
            <a:pPr marL="468313" lvl="1" indent="-457200">
              <a:buFont typeface="+mj-lt"/>
              <a:buAutoNum type="arabicPeriod"/>
            </a:pPr>
            <a:r>
              <a:rPr lang="en-US" sz="2400" dirty="0"/>
              <a:t>Generalized self-efficacy.</a:t>
            </a:r>
          </a:p>
          <a:p>
            <a:pPr marL="468313" lvl="1" indent="-457200">
              <a:buFont typeface="+mj-lt"/>
              <a:buAutoNum type="arabicPeriod"/>
            </a:pPr>
            <a:r>
              <a:rPr lang="en-US" sz="2400" dirty="0"/>
              <a:t>Self esteem.</a:t>
            </a:r>
          </a:p>
          <a:p>
            <a:pPr marL="468313" lvl="1" indent="-457200">
              <a:buFont typeface="+mj-lt"/>
              <a:buAutoNum type="arabicPeriod"/>
            </a:pPr>
            <a:r>
              <a:rPr lang="en-US" sz="2400" dirty="0"/>
              <a:t>Locus of control.</a:t>
            </a:r>
          </a:p>
          <a:p>
            <a:pPr marL="468313" lvl="1" indent="-457200">
              <a:buFont typeface="+mj-lt"/>
              <a:buAutoNum type="arabicPeriod"/>
            </a:pPr>
            <a:r>
              <a:rPr lang="en-US" sz="2400" dirty="0"/>
              <a:t>Emotional stability.</a:t>
            </a:r>
          </a:p>
          <a:p>
            <a:endParaRPr lang="en-US" dirty="0"/>
          </a:p>
          <a:p>
            <a:pPr marL="0" indent="0">
              <a:buNone/>
            </a:pPr>
            <a:endParaRPr lang="en-US" sz="2800" dirty="0"/>
          </a:p>
          <a:p>
            <a:pPr marL="0" indent="0" algn="l">
              <a:buNone/>
            </a:pPr>
            <a:endParaRPr lang="en-US" dirty="0"/>
          </a:p>
        </p:txBody>
      </p:sp>
    </p:spTree>
    <p:extLst>
      <p:ext uri="{BB962C8B-B14F-4D97-AF65-F5344CB8AC3E}">
        <p14:creationId xmlns:p14="http://schemas.microsoft.com/office/powerpoint/2010/main" val="143877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How Self-Efficacy Works</a:t>
            </a:r>
          </a:p>
        </p:txBody>
      </p:sp>
      <p:sp>
        <p:nvSpPr>
          <p:cNvPr id="4" name="Content Placeholder 3"/>
          <p:cNvSpPr>
            <a:spLocks noGrp="1"/>
          </p:cNvSpPr>
          <p:nvPr>
            <p:ph sz="quarter" idx="11"/>
          </p:nvPr>
        </p:nvSpPr>
        <p:spPr>
          <a:xfrm>
            <a:off x="342900" y="1276709"/>
            <a:ext cx="1957538" cy="4971691"/>
          </a:xfrm>
        </p:spPr>
        <p:txBody>
          <a:bodyPr>
            <a:normAutofit fontScale="92500" lnSpcReduction="10000"/>
          </a:bodyPr>
          <a:lstStyle/>
          <a:p>
            <a:r>
              <a:rPr lang="en-US" b="1" dirty="0"/>
              <a:t>FIGURE 3.4 Self-Efficacy Paves the Way for Success or Failure </a:t>
            </a:r>
            <a:endParaRPr lang="en-US" dirty="0"/>
          </a:p>
          <a:p>
            <a:pPr marL="0" indent="0">
              <a:buNone/>
            </a:pPr>
            <a:r>
              <a:rPr lang="en-US" dirty="0"/>
              <a:t>Self-efficacy is a belief about your chances of successfully accomplishing a specific task.</a:t>
            </a:r>
          </a:p>
          <a:p>
            <a:r>
              <a:rPr lang="en-US" sz="1000" dirty="0"/>
              <a:t>SOURCE: Bandura, Albert. “Perceived Self-Efficacy in Cognitive Development and Functioning.” </a:t>
            </a:r>
            <a:r>
              <a:rPr lang="en-US" sz="1000" i="1" dirty="0"/>
              <a:t>Developmental Psychology </a:t>
            </a:r>
            <a:r>
              <a:rPr lang="en-US" sz="1000" dirty="0"/>
              <a:t>25, no. 5 (1993): 117–148. http://dx.doi.org/10.1037/0012-1649.25.5.729; and Wood, Robert, and Albert Bandura. “Social Cognitive Theory of Organizational Management.” </a:t>
            </a:r>
            <a:r>
              <a:rPr lang="en-US" sz="1000" i="1" dirty="0"/>
              <a:t>The Academy of Management Review </a:t>
            </a:r>
            <a:r>
              <a:rPr lang="en-US" sz="1000" dirty="0"/>
              <a:t>14, no. 3 (July 1989): 361–384. https://DOI: 10.5465/AMR.1989.4279067. </a:t>
            </a:r>
          </a:p>
          <a:p>
            <a:pPr marL="0" indent="0">
              <a:buNone/>
            </a:pPr>
            <a:endParaRPr lang="en-US" dirty="0"/>
          </a:p>
          <a:p>
            <a:endParaRPr lang="en-US" dirty="0"/>
          </a:p>
        </p:txBody>
      </p:sp>
      <p:sp>
        <p:nvSpPr>
          <p:cNvPr id="6" name="Text Placeholder 5"/>
          <p:cNvSpPr>
            <a:spLocks noGrp="1"/>
          </p:cNvSpPr>
          <p:nvPr>
            <p:ph type="body" sz="quarter" idx="12"/>
          </p:nvPr>
        </p:nvSpPr>
        <p:spPr/>
        <p:txBody>
          <a:bodyPr/>
          <a:lstStyle/>
          <a:p>
            <a:r>
              <a:rPr lang="en-US" dirty="0">
                <a:hlinkClick r:id="" action="ppaction://noaction"/>
              </a:rPr>
              <a:t>Access the text alternate for image.</a:t>
            </a:r>
            <a:endParaRPr lang="en-US" dirty="0"/>
          </a:p>
        </p:txBody>
      </p:sp>
      <p:pic>
        <p:nvPicPr>
          <p:cNvPr id="3" name="Picture 2" descr="The image depicts sources of self-efficacy beliefs, behavioral patterns, and the results."/>
          <p:cNvPicPr>
            <a:picLocks noChangeAspect="1"/>
          </p:cNvPicPr>
          <p:nvPr/>
        </p:nvPicPr>
        <p:blipFill>
          <a:blip r:embed="rId3"/>
          <a:stretch>
            <a:fillRect/>
          </a:stretch>
        </p:blipFill>
        <p:spPr>
          <a:xfrm>
            <a:off x="3351679" y="1276709"/>
            <a:ext cx="5182721" cy="4477871"/>
          </a:xfrm>
          <a:prstGeom prst="rect">
            <a:avLst/>
          </a:prstGeom>
        </p:spPr>
      </p:pic>
    </p:spTree>
    <p:extLst>
      <p:ext uri="{BB962C8B-B14F-4D97-AF65-F5344CB8AC3E}">
        <p14:creationId xmlns:p14="http://schemas.microsoft.com/office/powerpoint/2010/main" val="180677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Self-Esteem and Your Performance</a:t>
            </a:r>
          </a:p>
        </p:txBody>
      </p:sp>
      <p:sp>
        <p:nvSpPr>
          <p:cNvPr id="3" name="Content Placeholder 2"/>
          <p:cNvSpPr>
            <a:spLocks noGrp="1"/>
          </p:cNvSpPr>
          <p:nvPr>
            <p:ph sz="quarter" idx="11"/>
          </p:nvPr>
        </p:nvSpPr>
        <p:spPr/>
        <p:txBody>
          <a:bodyPr>
            <a:normAutofit/>
          </a:bodyPr>
          <a:lstStyle/>
          <a:p>
            <a:pPr marL="9525" algn="l">
              <a:spcAft>
                <a:spcPts val="2600"/>
              </a:spcAft>
              <a:buNone/>
            </a:pPr>
            <a:r>
              <a:rPr lang="en-US" sz="2800" dirty="0"/>
              <a:t>Self-esteem is a general belief about your </a:t>
            </a:r>
            <a:r>
              <a:rPr lang="en-US" sz="2800" b="1" dirty="0">
                <a:solidFill>
                  <a:srgbClr val="D00000"/>
                </a:solidFill>
              </a:rPr>
              <a:t>self-worth</a:t>
            </a:r>
            <a:r>
              <a:rPr lang="en-US" sz="2800" dirty="0">
                <a:solidFill>
                  <a:srgbClr val="D00000"/>
                </a:solidFill>
              </a:rPr>
              <a:t>.</a:t>
            </a:r>
            <a:endParaRPr lang="en-US" sz="2800" b="1" dirty="0">
              <a:solidFill>
                <a:srgbClr val="D00000"/>
              </a:solidFill>
            </a:endParaRPr>
          </a:p>
          <a:p>
            <a:pPr marL="9525" algn="l">
              <a:spcAft>
                <a:spcPts val="2600"/>
              </a:spcAft>
            </a:pPr>
            <a:r>
              <a:rPr lang="en-US" sz="2800" dirty="0"/>
              <a:t>It is relatively stable across your lifetime, but it can be improved.</a:t>
            </a:r>
          </a:p>
          <a:p>
            <a:pPr marL="9525" algn="l">
              <a:spcAft>
                <a:spcPts val="2600"/>
              </a:spcAft>
            </a:pPr>
            <a:r>
              <a:rPr lang="en-US" sz="2800" dirty="0"/>
              <a:t>Best to apply yourself to areas or goals that are important to you. </a:t>
            </a:r>
          </a:p>
          <a:p>
            <a:pPr marL="9525" algn="l">
              <a:buNone/>
            </a:pPr>
            <a:r>
              <a:rPr lang="en-US" sz="2800" dirty="0"/>
              <a:t>Why? In those areas your motivation will likely be highest and presumably you’ll work the hardest.</a:t>
            </a:r>
          </a:p>
          <a:p>
            <a:pPr marL="579438" indent="-234950" algn="l">
              <a:buNone/>
            </a:pPr>
            <a:endParaRPr lang="en-US" sz="2000" dirty="0"/>
          </a:p>
          <a:p>
            <a:pPr marL="0" indent="0" algn="l">
              <a:buNone/>
            </a:pPr>
            <a:endParaRPr lang="en-US" sz="2000" dirty="0"/>
          </a:p>
        </p:txBody>
      </p:sp>
    </p:spTree>
    <p:extLst>
      <p:ext uri="{BB962C8B-B14F-4D97-AF65-F5344CB8AC3E}">
        <p14:creationId xmlns:p14="http://schemas.microsoft.com/office/powerpoint/2010/main" val="3055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Locus of Control and My Performance </a:t>
            </a:r>
            <a:r>
              <a:rPr lang="en-US" sz="1200" dirty="0"/>
              <a:t>1</a:t>
            </a:r>
          </a:p>
        </p:txBody>
      </p:sp>
      <p:sp>
        <p:nvSpPr>
          <p:cNvPr id="3" name="Content Placeholder 2"/>
          <p:cNvSpPr>
            <a:spLocks noGrp="1"/>
          </p:cNvSpPr>
          <p:nvPr>
            <p:ph sz="quarter" idx="11"/>
          </p:nvPr>
        </p:nvSpPr>
        <p:spPr>
          <a:xfrm>
            <a:off x="342899" y="1636294"/>
            <a:ext cx="8458199" cy="1251285"/>
          </a:xfrm>
        </p:spPr>
        <p:txBody>
          <a:bodyPr/>
          <a:lstStyle/>
          <a:p>
            <a:pPr marL="0" indent="0" algn="l">
              <a:buNone/>
            </a:pPr>
            <a:r>
              <a:rPr lang="en-US" sz="2800" dirty="0"/>
              <a:t>Locus of Control describes how much personal responsibility someone takes for their behavior and its consequences.</a:t>
            </a:r>
          </a:p>
          <a:p>
            <a:endParaRPr lang="en-US" dirty="0"/>
          </a:p>
          <a:p>
            <a:pPr marL="0" indent="0" algn="l">
              <a:buNone/>
            </a:pPr>
            <a:endParaRPr lang="en-US" dirty="0"/>
          </a:p>
          <a:p>
            <a:pPr marL="0" indent="0" algn="l">
              <a:buNone/>
            </a:pPr>
            <a:endParaRPr lang="en-US" dirty="0"/>
          </a:p>
        </p:txBody>
      </p:sp>
      <p:sp>
        <p:nvSpPr>
          <p:cNvPr id="13" name="Content Placeholder 12"/>
          <p:cNvSpPr>
            <a:spLocks noGrp="1"/>
          </p:cNvSpPr>
          <p:nvPr>
            <p:ph sz="half" idx="4294967295"/>
          </p:nvPr>
        </p:nvSpPr>
        <p:spPr>
          <a:xfrm>
            <a:off x="342900" y="3287737"/>
            <a:ext cx="4229098" cy="2083159"/>
          </a:xfrm>
          <a:prstGeom prst="rect">
            <a:avLst/>
          </a:prstGeom>
          <a:solidFill>
            <a:schemeClr val="bg1"/>
          </a:solidFill>
          <a:ln>
            <a:solidFill>
              <a:srgbClr val="EC7701"/>
            </a:solidFill>
          </a:ln>
        </p:spPr>
        <p:txBody>
          <a:bodyPr anchor="ctr"/>
          <a:lstStyle/>
          <a:p>
            <a:pPr algn="ctr"/>
            <a:r>
              <a:rPr lang="en-US" sz="2800" dirty="0">
                <a:solidFill>
                  <a:srgbClr val="D00000"/>
                </a:solidFill>
              </a:rPr>
              <a:t>External Locus of Control: </a:t>
            </a:r>
          </a:p>
          <a:p>
            <a:pPr marL="342900" indent="-342900" algn="ctr">
              <a:buFont typeface="Arial" panose="020B0604020202020204" pitchFamily="34" charset="0"/>
              <a:buChar char="•"/>
            </a:pPr>
            <a:r>
              <a:rPr lang="en-US" sz="2200" dirty="0"/>
              <a:t>Things happen to me.</a:t>
            </a:r>
          </a:p>
          <a:p>
            <a:pPr marL="342900" indent="-342900" algn="ctr">
              <a:buFont typeface="Arial" panose="020B0604020202020204" pitchFamily="34" charset="0"/>
              <a:buChar char="•"/>
            </a:pPr>
            <a:r>
              <a:rPr lang="en-US" sz="2200" dirty="0"/>
              <a:t>I blame others for failures.</a:t>
            </a:r>
          </a:p>
          <a:p>
            <a:pPr marL="342900" indent="-342900" algn="ctr">
              <a:buFont typeface="Arial" panose="020B0604020202020204" pitchFamily="34" charset="0"/>
              <a:buChar char="•"/>
            </a:pPr>
            <a:r>
              <a:rPr lang="en-US" sz="2200" dirty="0"/>
              <a:t>I can’t control the future.</a:t>
            </a:r>
          </a:p>
        </p:txBody>
      </p:sp>
      <p:sp>
        <p:nvSpPr>
          <p:cNvPr id="12" name="Content Placeholder 11"/>
          <p:cNvSpPr>
            <a:spLocks noGrp="1"/>
          </p:cNvSpPr>
          <p:nvPr>
            <p:ph sz="quarter" idx="14"/>
          </p:nvPr>
        </p:nvSpPr>
        <p:spPr>
          <a:xfrm>
            <a:off x="4572000" y="3287737"/>
            <a:ext cx="4229099" cy="2083160"/>
          </a:xfrm>
          <a:prstGeom prst="rect">
            <a:avLst/>
          </a:prstGeom>
          <a:solidFill>
            <a:schemeClr val="bg1"/>
          </a:solidFill>
          <a:ln>
            <a:solidFill>
              <a:srgbClr val="EC7701"/>
            </a:solidFill>
          </a:ln>
        </p:spPr>
        <p:txBody>
          <a:bodyPr anchor="ctr">
            <a:normAutofit lnSpcReduction="10000"/>
          </a:bodyPr>
          <a:lstStyle/>
          <a:p>
            <a:pPr algn="ctr"/>
            <a:r>
              <a:rPr lang="en-US" sz="2800" dirty="0">
                <a:solidFill>
                  <a:srgbClr val="D00000"/>
                </a:solidFill>
              </a:rPr>
              <a:t>Internal Locus of Control:</a:t>
            </a:r>
          </a:p>
          <a:p>
            <a:pPr marL="342900" indent="-342900" algn="ctr">
              <a:buFont typeface="Arial" panose="020B0604020202020204" pitchFamily="34" charset="0"/>
              <a:buChar char="•"/>
            </a:pPr>
            <a:r>
              <a:rPr lang="en-US" sz="2200" dirty="0"/>
              <a:t>I make things happen.</a:t>
            </a:r>
          </a:p>
          <a:p>
            <a:pPr marL="342900" indent="-342900" algn="ctr">
              <a:buFont typeface="Arial" panose="020B0604020202020204" pitchFamily="34" charset="0"/>
              <a:buChar char="•"/>
            </a:pPr>
            <a:r>
              <a:rPr lang="en-US" sz="2200" dirty="0"/>
              <a:t>I can determine my future.</a:t>
            </a:r>
          </a:p>
          <a:p>
            <a:pPr marL="342900" indent="-342900" algn="ctr">
              <a:buFont typeface="Arial" panose="020B0604020202020204" pitchFamily="34" charset="0"/>
              <a:buChar char="•"/>
            </a:pPr>
            <a:r>
              <a:rPr lang="en-US" sz="2200" dirty="0"/>
              <a:t>I accept personal responsibility for failures.</a:t>
            </a:r>
          </a:p>
        </p:txBody>
      </p:sp>
    </p:spTree>
    <p:extLst>
      <p:ext uri="{BB962C8B-B14F-4D97-AF65-F5344CB8AC3E}">
        <p14:creationId xmlns:p14="http://schemas.microsoft.com/office/powerpoint/2010/main" val="64543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Locus of Control and My Performance</a:t>
            </a:r>
            <a:r>
              <a:rPr lang="en-US" sz="1200" dirty="0"/>
              <a:t> 2</a:t>
            </a:r>
          </a:p>
        </p:txBody>
      </p:sp>
      <p:sp>
        <p:nvSpPr>
          <p:cNvPr id="3" name="Content Placeholder 2"/>
          <p:cNvSpPr>
            <a:spLocks noGrp="1"/>
          </p:cNvSpPr>
          <p:nvPr>
            <p:ph sz="quarter" idx="11"/>
          </p:nvPr>
        </p:nvSpPr>
        <p:spPr>
          <a:xfrm>
            <a:off x="342900" y="1276710"/>
            <a:ext cx="8458200" cy="917850"/>
          </a:xfrm>
        </p:spPr>
        <p:txBody>
          <a:bodyPr>
            <a:normAutofit/>
          </a:bodyPr>
          <a:lstStyle/>
          <a:p>
            <a:pPr marL="0" indent="0" algn="ctr">
              <a:buNone/>
            </a:pPr>
            <a:r>
              <a:rPr lang="en-US" sz="3200" dirty="0"/>
              <a:t>In the workplace.</a:t>
            </a:r>
          </a:p>
        </p:txBody>
      </p:sp>
      <p:sp>
        <p:nvSpPr>
          <p:cNvPr id="12" name="Content Placeholder 11"/>
          <p:cNvSpPr>
            <a:spLocks noGrp="1"/>
          </p:cNvSpPr>
          <p:nvPr>
            <p:ph sz="quarter" idx="14"/>
          </p:nvPr>
        </p:nvSpPr>
        <p:spPr>
          <a:xfrm>
            <a:off x="342901" y="2631123"/>
            <a:ext cx="4229099" cy="2576144"/>
          </a:xfrm>
          <a:prstGeom prst="rect">
            <a:avLst/>
          </a:prstGeom>
          <a:solidFill>
            <a:schemeClr val="bg1"/>
          </a:solidFill>
          <a:ln>
            <a:solidFill>
              <a:srgbClr val="EC7701"/>
            </a:solidFill>
          </a:ln>
        </p:spPr>
        <p:txBody>
          <a:bodyPr anchor="ctr">
            <a:normAutofit/>
          </a:bodyPr>
          <a:lstStyle/>
          <a:p>
            <a:pPr algn="ctr"/>
            <a:r>
              <a:rPr lang="en-US" sz="3000" dirty="0">
                <a:solidFill>
                  <a:srgbClr val="D00000"/>
                </a:solidFill>
              </a:rPr>
              <a:t>Internal Locus of Control:</a:t>
            </a:r>
          </a:p>
          <a:p>
            <a:pPr marL="342900" indent="-342900" algn="ctr">
              <a:buFont typeface="Arial" panose="020B0604020202020204" pitchFamily="34" charset="0"/>
              <a:buChar char="•"/>
            </a:pPr>
            <a:r>
              <a:rPr lang="en-US" sz="2400" dirty="0"/>
              <a:t>Higher motivation.</a:t>
            </a:r>
          </a:p>
          <a:p>
            <a:pPr marL="342900" indent="-342900" algn="ctr">
              <a:buFont typeface="Arial" panose="020B0604020202020204" pitchFamily="34" charset="0"/>
              <a:buChar char="•"/>
            </a:pPr>
            <a:r>
              <a:rPr lang="en-US" sz="2400" dirty="0"/>
              <a:t>Higher expectations .</a:t>
            </a:r>
          </a:p>
          <a:p>
            <a:pPr marL="465138" indent="-342900" algn="ctr">
              <a:buFont typeface="Arial" panose="020B0604020202020204" pitchFamily="34" charset="0"/>
              <a:buChar char="•"/>
            </a:pPr>
            <a:r>
              <a:rPr lang="en-US" sz="2400" dirty="0"/>
              <a:t>Exert more effort when given difficult tasks.</a:t>
            </a:r>
            <a:endParaRPr lang="en-US" dirty="0"/>
          </a:p>
        </p:txBody>
      </p:sp>
      <p:sp>
        <p:nvSpPr>
          <p:cNvPr id="13" name="Content Placeholder 12"/>
          <p:cNvSpPr>
            <a:spLocks noGrp="1"/>
          </p:cNvSpPr>
          <p:nvPr>
            <p:ph sz="quarter" idx="15"/>
          </p:nvPr>
        </p:nvSpPr>
        <p:spPr>
          <a:xfrm>
            <a:off x="4571999" y="2631123"/>
            <a:ext cx="4229100" cy="2576144"/>
          </a:xfrm>
          <a:prstGeom prst="rect">
            <a:avLst/>
          </a:prstGeom>
          <a:solidFill>
            <a:schemeClr val="bg1"/>
          </a:solidFill>
          <a:ln>
            <a:solidFill>
              <a:srgbClr val="EC7701"/>
            </a:solidFill>
          </a:ln>
        </p:spPr>
        <p:txBody>
          <a:bodyPr anchor="ctr">
            <a:normAutofit/>
          </a:bodyPr>
          <a:lstStyle/>
          <a:p>
            <a:pPr algn="ctr"/>
            <a:r>
              <a:rPr lang="en-US" sz="2800" dirty="0">
                <a:solidFill>
                  <a:srgbClr val="D00000"/>
                </a:solidFill>
              </a:rPr>
              <a:t>External Locus of Control:</a:t>
            </a:r>
          </a:p>
          <a:p>
            <a:pPr marL="342900" indent="-342900" algn="ctr">
              <a:buFont typeface="Arial" panose="020B0604020202020204" pitchFamily="34" charset="0"/>
              <a:buChar char="•"/>
            </a:pPr>
            <a:r>
              <a:rPr lang="en-US" sz="2400" dirty="0"/>
              <a:t>More anxious.</a:t>
            </a:r>
          </a:p>
          <a:p>
            <a:pPr marL="342900" indent="-342900" algn="ctr">
              <a:buFont typeface="Arial" panose="020B0604020202020204" pitchFamily="34" charset="0"/>
              <a:buChar char="•"/>
            </a:pPr>
            <a:r>
              <a:rPr lang="en-US" sz="2400" dirty="0"/>
              <a:t>Earn less, receive smaller raises.</a:t>
            </a:r>
          </a:p>
          <a:p>
            <a:pPr marL="342900" indent="-342900" algn="ctr">
              <a:buFont typeface="Arial" panose="020B0604020202020204" pitchFamily="34" charset="0"/>
              <a:buChar char="•"/>
            </a:pPr>
            <a:r>
              <a:rPr lang="en-US" sz="2400" dirty="0"/>
              <a:t>Less motivated by incentives.</a:t>
            </a:r>
          </a:p>
        </p:txBody>
      </p:sp>
    </p:spTree>
    <p:extLst>
      <p:ext uri="{BB962C8B-B14F-4D97-AF65-F5344CB8AC3E}">
        <p14:creationId xmlns:p14="http://schemas.microsoft.com/office/powerpoint/2010/main" val="195157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Emotional Stability and My Performance</a:t>
            </a:r>
          </a:p>
        </p:txBody>
      </p:sp>
      <p:sp>
        <p:nvSpPr>
          <p:cNvPr id="13" name="Content Placeholder 12"/>
          <p:cNvSpPr>
            <a:spLocks noGrp="1"/>
          </p:cNvSpPr>
          <p:nvPr>
            <p:ph sz="quarter" idx="4294967295"/>
          </p:nvPr>
        </p:nvSpPr>
        <p:spPr>
          <a:xfrm>
            <a:off x="414722" y="1153274"/>
            <a:ext cx="4041775" cy="2138566"/>
          </a:xfrm>
          <a:prstGeom prst="rect">
            <a:avLst/>
          </a:prstGeom>
        </p:spPr>
        <p:txBody>
          <a:bodyPr>
            <a:normAutofit fontScale="70000" lnSpcReduction="20000"/>
          </a:bodyPr>
          <a:lstStyle/>
          <a:p>
            <a:pPr algn="ctr"/>
            <a:r>
              <a:rPr lang="en-US" sz="4000" dirty="0"/>
              <a:t>What Is Emotional Stability?</a:t>
            </a:r>
          </a:p>
          <a:p>
            <a:pPr marL="457200" indent="-457200" algn="ctr">
              <a:buFont typeface="Arial" panose="020B0604020202020204" pitchFamily="34" charset="0"/>
              <a:buChar char="•"/>
            </a:pPr>
            <a:r>
              <a:rPr lang="en-US" sz="2800" dirty="0"/>
              <a:t>Higher job performance.</a:t>
            </a:r>
          </a:p>
          <a:p>
            <a:pPr marL="457200" indent="-457200" algn="ctr">
              <a:buFont typeface="Arial" panose="020B0604020202020204" pitchFamily="34" charset="0"/>
              <a:buChar char="•"/>
            </a:pPr>
            <a:r>
              <a:rPr lang="en-US" sz="2800" dirty="0"/>
              <a:t>More organizational citizenship behaviors.</a:t>
            </a:r>
          </a:p>
          <a:p>
            <a:pPr marL="457200" indent="-457200" algn="ctr">
              <a:buFont typeface="Arial" panose="020B0604020202020204" pitchFamily="34" charset="0"/>
              <a:buChar char="•"/>
            </a:pPr>
            <a:r>
              <a:rPr lang="en-US" sz="2800" dirty="0"/>
              <a:t>Few counter-productive work behaviors.</a:t>
            </a:r>
          </a:p>
        </p:txBody>
      </p:sp>
      <p:sp>
        <p:nvSpPr>
          <p:cNvPr id="12" name="Content Placeholder 11"/>
          <p:cNvSpPr>
            <a:spLocks noGrp="1"/>
          </p:cNvSpPr>
          <p:nvPr>
            <p:ph sz="quarter" idx="11"/>
          </p:nvPr>
        </p:nvSpPr>
        <p:spPr>
          <a:xfrm>
            <a:off x="4734796" y="2474435"/>
            <a:ext cx="4132847" cy="3680302"/>
          </a:xfrm>
        </p:spPr>
        <p:txBody>
          <a:bodyPr>
            <a:normAutofit/>
          </a:bodyPr>
          <a:lstStyle/>
          <a:p>
            <a:pPr algn="ctr">
              <a:spcAft>
                <a:spcPts val="600"/>
              </a:spcAft>
            </a:pPr>
            <a:r>
              <a:rPr lang="en-US" sz="2800" dirty="0"/>
              <a:t>People High in Emotional Stability Tend To Be:</a:t>
            </a:r>
          </a:p>
          <a:p>
            <a:pPr marL="342900" indent="-342900" algn="ctr">
              <a:spcBef>
                <a:spcPts val="0"/>
              </a:spcBef>
              <a:spcAft>
                <a:spcPts val="600"/>
              </a:spcAft>
              <a:buFont typeface="Arial" panose="020B0604020202020204" pitchFamily="34" charset="0"/>
              <a:buChar char="•"/>
            </a:pPr>
            <a:r>
              <a:rPr lang="en-US" sz="2400" dirty="0"/>
              <a:t>Relaxed.</a:t>
            </a:r>
          </a:p>
          <a:p>
            <a:pPr marL="342900" indent="-342900" algn="ctr">
              <a:spcBef>
                <a:spcPts val="0"/>
              </a:spcBef>
              <a:spcAft>
                <a:spcPts val="600"/>
              </a:spcAft>
              <a:buFont typeface="Arial" panose="020B0604020202020204" pitchFamily="34" charset="0"/>
              <a:buChar char="•"/>
            </a:pPr>
            <a:r>
              <a:rPr lang="en-US" sz="2400" dirty="0"/>
              <a:t>Secure.</a:t>
            </a:r>
          </a:p>
          <a:p>
            <a:pPr marL="342900" indent="-342900" algn="ctr">
              <a:spcBef>
                <a:spcPts val="0"/>
              </a:spcBef>
              <a:spcAft>
                <a:spcPts val="600"/>
              </a:spcAft>
              <a:buFont typeface="Arial" panose="020B0604020202020204" pitchFamily="34" charset="0"/>
              <a:buChar char="•"/>
            </a:pPr>
            <a:r>
              <a:rPr lang="en-US" sz="2400" dirty="0"/>
              <a:t>Unworried.</a:t>
            </a:r>
          </a:p>
          <a:p>
            <a:pPr marL="342900" indent="-342900" algn="ctr">
              <a:spcBef>
                <a:spcPts val="0"/>
              </a:spcBef>
              <a:spcAft>
                <a:spcPts val="600"/>
              </a:spcAft>
              <a:buFont typeface="Arial" panose="020B0604020202020204" pitchFamily="34" charset="0"/>
              <a:buChar char="•"/>
            </a:pPr>
            <a:r>
              <a:rPr lang="en-US" sz="2400" dirty="0"/>
              <a:t>Less likely to experience negative emotions under pressure.</a:t>
            </a:r>
          </a:p>
          <a:p>
            <a:pPr algn="ctr"/>
            <a:endParaRPr lang="en-US" dirty="0"/>
          </a:p>
        </p:txBody>
      </p:sp>
    </p:spTree>
    <p:extLst>
      <p:ext uri="{BB962C8B-B14F-4D97-AF65-F5344CB8AC3E}">
        <p14:creationId xmlns:p14="http://schemas.microsoft.com/office/powerpoint/2010/main" val="195182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noGrp="1"/>
          </p:cNvSpPr>
          <p:nvPr>
            <p:ph type="title"/>
          </p:nvPr>
        </p:nvSpPr>
        <p:spPr>
          <a:xfrm>
            <a:off x="342900" y="210141"/>
            <a:ext cx="8458200" cy="867930"/>
          </a:xfrm>
          <a:prstGeom prst="rect">
            <a:avLst/>
          </a:prstGeom>
          <a:noFill/>
        </p:spPr>
        <p:txBody>
          <a:bodyPr wrap="square" rtlCol="0">
            <a:spAutoFit/>
          </a:bodyPr>
          <a:lstStyle/>
          <a:p>
            <a:r>
              <a:rPr lang="en-US" dirty="0">
                <a:cs typeface="Arial Black"/>
              </a:rPr>
              <a:t>After this segment you</a:t>
            </a:r>
            <a:br>
              <a:rPr lang="en-US" dirty="0">
                <a:cs typeface="Arial Black"/>
              </a:rPr>
            </a:br>
            <a:r>
              <a:rPr lang="en-US" dirty="0">
                <a:cs typeface="Arial Black"/>
              </a:rPr>
              <a:t>should be able to:</a:t>
            </a:r>
            <a:endParaRPr lang="en-US" dirty="0">
              <a:solidFill>
                <a:schemeClr val="bg1"/>
              </a:solidFill>
              <a:cs typeface="Arial Black"/>
            </a:endParaRPr>
          </a:p>
        </p:txBody>
      </p:sp>
      <p:sp>
        <p:nvSpPr>
          <p:cNvPr id="3" name="Content Placeholder 2"/>
          <p:cNvSpPr>
            <a:spLocks noGrp="1"/>
          </p:cNvSpPr>
          <p:nvPr>
            <p:ph sz="quarter" idx="11"/>
          </p:nvPr>
        </p:nvSpPr>
        <p:spPr/>
        <p:txBody>
          <a:bodyPr/>
          <a:lstStyle/>
          <a:p>
            <a:pPr marL="577850" indent="-577850">
              <a:spcBef>
                <a:spcPts val="0"/>
              </a:spcBef>
              <a:buNone/>
            </a:pPr>
            <a:r>
              <a:rPr lang="en-US" dirty="0">
                <a:cs typeface="Arial Black"/>
              </a:rPr>
              <a:t>1	Distinguish Individual differences based on their relative stability.</a:t>
            </a:r>
          </a:p>
          <a:p>
            <a:pPr marL="577850" indent="-577850">
              <a:spcBef>
                <a:spcPts val="0"/>
              </a:spcBef>
              <a:buNone/>
            </a:pPr>
            <a:r>
              <a:rPr lang="en-US" dirty="0">
                <a:cs typeface="Arial Black"/>
              </a:rPr>
              <a:t>2	Explain how multiple Intelligences affects my performance.</a:t>
            </a:r>
          </a:p>
          <a:p>
            <a:pPr marL="577850" indent="-577850">
              <a:spcBef>
                <a:spcPts val="0"/>
              </a:spcBef>
              <a:buNone/>
            </a:pPr>
            <a:r>
              <a:rPr lang="en-US" dirty="0">
                <a:cs typeface="Arial Black"/>
              </a:rPr>
              <a:t>3	Illustrate ways in which personality can affect my performance at work.</a:t>
            </a:r>
          </a:p>
          <a:p>
            <a:pPr marL="577850" indent="-577850">
              <a:spcBef>
                <a:spcPts val="0"/>
              </a:spcBef>
              <a:buNone/>
            </a:pPr>
            <a:r>
              <a:rPr lang="en-US" dirty="0">
                <a:cs typeface="Arial Black"/>
              </a:rPr>
              <a:t>4	Justify the impact of core self-evaluations on performance.</a:t>
            </a:r>
          </a:p>
          <a:p>
            <a:pPr marL="577850" indent="-577850">
              <a:spcBef>
                <a:spcPts val="0"/>
              </a:spcBef>
              <a:buNone/>
            </a:pPr>
            <a:r>
              <a:rPr lang="en-US" dirty="0">
                <a:cs typeface="Arial Black"/>
              </a:rPr>
              <a:t>5	Summarize the benefits of emotional Intelligence.</a:t>
            </a:r>
          </a:p>
          <a:p>
            <a:pPr marL="577850" indent="-577850">
              <a:spcBef>
                <a:spcPts val="0"/>
              </a:spcBef>
              <a:buNone/>
            </a:pPr>
            <a:r>
              <a:rPr lang="en-US" dirty="0">
                <a:cs typeface="Arial Black"/>
              </a:rPr>
              <a:t>6	Explain how understanding emotions makes people more effective.</a:t>
            </a:r>
          </a:p>
          <a:p>
            <a:pPr marL="577850" indent="-577850">
              <a:spcBef>
                <a:spcPts val="0"/>
              </a:spcBef>
              <a:buNone/>
            </a:pPr>
            <a:r>
              <a:rPr lang="en-US" dirty="0">
                <a:cs typeface="Arial Black"/>
              </a:rPr>
              <a:t>7	Describe the Implications of Individual differences and emotions for you and managers.</a:t>
            </a:r>
          </a:p>
        </p:txBody>
      </p:sp>
    </p:spTree>
    <p:extLst>
      <p:ext uri="{BB962C8B-B14F-4D97-AF65-F5344CB8AC3E}">
        <p14:creationId xmlns:p14="http://schemas.microsoft.com/office/powerpoint/2010/main" val="25455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C7701"/>
                </a:solidFill>
              </a:rPr>
              <a:t>Test Your OB Knowledge </a:t>
            </a:r>
            <a:r>
              <a:rPr lang="en-US" sz="1200" b="1" dirty="0">
                <a:solidFill>
                  <a:srgbClr val="EC7701"/>
                </a:solidFill>
              </a:rPr>
              <a:t>4</a:t>
            </a:r>
          </a:p>
        </p:txBody>
      </p:sp>
      <p:sp>
        <p:nvSpPr>
          <p:cNvPr id="3" name="Content Placeholder 2"/>
          <p:cNvSpPr>
            <a:spLocks noGrp="1"/>
          </p:cNvSpPr>
          <p:nvPr>
            <p:ph sz="quarter" idx="11"/>
          </p:nvPr>
        </p:nvSpPr>
        <p:spPr/>
        <p:txBody>
          <a:bodyPr/>
          <a:lstStyle/>
          <a:p>
            <a:pPr marL="0" indent="0" algn="l">
              <a:buNone/>
            </a:pPr>
            <a:r>
              <a:rPr lang="en-US" sz="2800" dirty="0"/>
              <a:t>Joe was terminated from his job and believed the reason was his boss did not like him and his hard work was not appreciated. Joe likely has</a:t>
            </a:r>
          </a:p>
          <a:p>
            <a:pPr marL="457200" indent="-457200" algn="l">
              <a:buFont typeface="+mj-lt"/>
              <a:buAutoNum type="alphaUcPeriod"/>
            </a:pPr>
            <a:r>
              <a:rPr lang="en-US" sz="2800" dirty="0"/>
              <a:t>high emotional stability.</a:t>
            </a:r>
          </a:p>
          <a:p>
            <a:pPr marL="457200" indent="-457200" algn="l">
              <a:buFont typeface="+mj-lt"/>
              <a:buAutoNum type="alphaUcPeriod"/>
            </a:pPr>
            <a:r>
              <a:rPr lang="en-US" sz="2800" dirty="0"/>
              <a:t>an internal locus of control.</a:t>
            </a:r>
          </a:p>
          <a:p>
            <a:pPr marL="457200" indent="-457200" algn="l">
              <a:buFont typeface="+mj-lt"/>
              <a:buAutoNum type="alphaUcPeriod"/>
            </a:pPr>
            <a:r>
              <a:rPr lang="en-US" sz="2800" dirty="0"/>
              <a:t>low self-efficacy.</a:t>
            </a:r>
          </a:p>
          <a:p>
            <a:pPr marL="457200" indent="-457200" algn="l">
              <a:buFont typeface="+mj-lt"/>
              <a:buAutoNum type="alphaUcPeriod"/>
            </a:pPr>
            <a:r>
              <a:rPr lang="en-US" sz="2800" dirty="0"/>
              <a:t>an external locus of control.</a:t>
            </a:r>
          </a:p>
          <a:p>
            <a:pPr marL="457200" indent="-457200" algn="l">
              <a:buFont typeface="+mj-lt"/>
              <a:buAutoNum type="alphaUcPeriod"/>
            </a:pPr>
            <a:r>
              <a:rPr lang="en-US" sz="2800" dirty="0"/>
              <a:t>low self-esteem.</a:t>
            </a:r>
          </a:p>
          <a:p>
            <a:pPr marL="0" indent="0" algn="l">
              <a:buNone/>
            </a:pPr>
            <a:endParaRPr lang="en-US" sz="2800" dirty="0"/>
          </a:p>
        </p:txBody>
      </p:sp>
    </p:spTree>
    <p:extLst>
      <p:ext uri="{BB962C8B-B14F-4D97-AF65-F5344CB8AC3E}">
        <p14:creationId xmlns:p14="http://schemas.microsoft.com/office/powerpoint/2010/main" val="114609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Value of Being Emotionally Intelligent</a:t>
            </a:r>
          </a:p>
        </p:txBody>
      </p:sp>
      <p:sp>
        <p:nvSpPr>
          <p:cNvPr id="3" name="Content Placeholder 2"/>
          <p:cNvSpPr>
            <a:spLocks noGrp="1"/>
          </p:cNvSpPr>
          <p:nvPr>
            <p:ph sz="quarter" idx="11"/>
          </p:nvPr>
        </p:nvSpPr>
        <p:spPr/>
        <p:txBody>
          <a:bodyPr/>
          <a:lstStyle/>
          <a:p>
            <a:pPr marL="0" indent="0" algn="l">
              <a:buNone/>
            </a:pPr>
            <a:r>
              <a:rPr lang="en-US" sz="3200" dirty="0"/>
              <a:t>Emotional intelligence (EI).</a:t>
            </a:r>
          </a:p>
          <a:p>
            <a:pPr marL="0" indent="0" algn="l">
              <a:buNone/>
            </a:pPr>
            <a:r>
              <a:rPr lang="en-US" sz="2400" dirty="0"/>
              <a:t>The ability to monitor one’s own emotions and those of others, to discriminate among them, and to use this information to guide one’s thinking and actions.</a:t>
            </a:r>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182043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Components of Emotional Intelligence</a:t>
            </a:r>
            <a:endParaRPr lang="en-US" dirty="0">
              <a:solidFill>
                <a:schemeClr val="accent1"/>
              </a:solidFill>
            </a:endParaRPr>
          </a:p>
        </p:txBody>
      </p:sp>
      <p:sp>
        <p:nvSpPr>
          <p:cNvPr id="3" name="Content Placeholder 2"/>
          <p:cNvSpPr>
            <a:spLocks noGrp="1"/>
          </p:cNvSpPr>
          <p:nvPr>
            <p:ph sz="quarter" idx="11"/>
          </p:nvPr>
        </p:nvSpPr>
        <p:spPr/>
        <p:txBody>
          <a:bodyPr/>
          <a:lstStyle/>
          <a:p>
            <a:pPr marL="0" indent="0">
              <a:buNone/>
            </a:pPr>
            <a:r>
              <a:rPr lang="en-US" sz="2800" b="1" dirty="0"/>
              <a:t>Personal Competence.</a:t>
            </a:r>
          </a:p>
          <a:p>
            <a:pPr marL="342900" indent="-342900">
              <a:buFont typeface="Arial" panose="020B0604020202020204" pitchFamily="34" charset="0"/>
              <a:buChar char="•"/>
            </a:pPr>
            <a:r>
              <a:rPr lang="en-US" sz="2400" dirty="0"/>
              <a:t>Self-awareness.</a:t>
            </a:r>
          </a:p>
          <a:p>
            <a:pPr marL="342900" indent="-342900">
              <a:buFont typeface="Arial" panose="020B0604020202020204" pitchFamily="34" charset="0"/>
              <a:buChar char="•"/>
            </a:pPr>
            <a:r>
              <a:rPr lang="en-US" sz="2400" dirty="0"/>
              <a:t>Self-management.</a:t>
            </a:r>
          </a:p>
          <a:p>
            <a:pPr marL="0" indent="0">
              <a:buNone/>
            </a:pPr>
            <a:endParaRPr lang="en-US" dirty="0"/>
          </a:p>
          <a:p>
            <a:r>
              <a:rPr lang="en-US" sz="2800" b="1" dirty="0"/>
              <a:t>Social Competence.</a:t>
            </a:r>
          </a:p>
          <a:p>
            <a:pPr marL="342900" indent="-342900">
              <a:buFont typeface="Arial" panose="020B0604020202020204" pitchFamily="34" charset="0"/>
              <a:buChar char="•"/>
            </a:pPr>
            <a:r>
              <a:rPr lang="en-US" sz="2400" dirty="0"/>
              <a:t>Social awareness.</a:t>
            </a:r>
          </a:p>
          <a:p>
            <a:pPr marL="342900" indent="-342900">
              <a:buFont typeface="Arial" panose="020B0604020202020204" pitchFamily="34" charset="0"/>
              <a:buChar char="•"/>
            </a:pPr>
            <a:r>
              <a:rPr lang="en-US" sz="2400" dirty="0"/>
              <a:t>Relationship management.</a:t>
            </a:r>
          </a:p>
          <a:p>
            <a:pPr marL="0" indent="0" algn="ctr">
              <a:buNone/>
            </a:pPr>
            <a:endParaRPr lang="en-US" dirty="0"/>
          </a:p>
        </p:txBody>
      </p:sp>
      <p:sp>
        <p:nvSpPr>
          <p:cNvPr id="4" name="Content Placeholder 3">
            <a:extLst>
              <a:ext uri="{FF2B5EF4-FFF2-40B4-BE49-F238E27FC236}">
                <a16:creationId xmlns:a16="http://schemas.microsoft.com/office/drawing/2014/main" id="{25D12636-7598-2D4F-9EA4-4608E167D6E7}"/>
              </a:ext>
            </a:extLst>
          </p:cNvPr>
          <p:cNvSpPr>
            <a:spLocks noGrp="1"/>
          </p:cNvSpPr>
          <p:nvPr>
            <p:ph sz="quarter" idx="14"/>
          </p:nvPr>
        </p:nvSpPr>
        <p:spPr>
          <a:xfrm>
            <a:off x="4724400" y="1257300"/>
            <a:ext cx="3996088" cy="4991100"/>
          </a:xfrm>
        </p:spPr>
        <p:txBody>
          <a:bodyPr/>
          <a:lstStyle/>
          <a:p>
            <a:r>
              <a:rPr lang="en-US" sz="2800" b="1" dirty="0"/>
              <a:t>Benefits/Drawbacks of EI:</a:t>
            </a:r>
          </a:p>
          <a:p>
            <a:pPr marL="342900" indent="-342900">
              <a:buFont typeface="Arial" panose="020B0604020202020204" pitchFamily="34" charset="0"/>
              <a:buChar char="•"/>
            </a:pPr>
            <a:r>
              <a:rPr lang="en-US" sz="2400" dirty="0"/>
              <a:t>Better social relationships.</a:t>
            </a:r>
          </a:p>
          <a:p>
            <a:pPr marL="342900" indent="-342900">
              <a:buFont typeface="Arial" panose="020B0604020202020204" pitchFamily="34" charset="0"/>
              <a:buChar char="•"/>
            </a:pPr>
            <a:r>
              <a:rPr lang="en-US" sz="2400" dirty="0"/>
              <a:t>Greater well-being.</a:t>
            </a:r>
          </a:p>
          <a:p>
            <a:pPr marL="342900" indent="-342900">
              <a:buFont typeface="Arial" panose="020B0604020202020204" pitchFamily="34" charset="0"/>
              <a:buChar char="•"/>
            </a:pPr>
            <a:r>
              <a:rPr lang="en-US" sz="2400" dirty="0"/>
              <a:t>Increased satisfaction.</a:t>
            </a:r>
          </a:p>
          <a:p>
            <a:pPr marL="342900" indent="-342900">
              <a:buFont typeface="Arial" panose="020B0604020202020204" pitchFamily="34" charset="0"/>
              <a:buChar char="•"/>
            </a:pPr>
            <a:r>
              <a:rPr lang="en-US" sz="2400" dirty="0"/>
              <a:t>No clear link to improved job performance.</a:t>
            </a:r>
          </a:p>
          <a:p>
            <a:pPr marL="342900" indent="-342900">
              <a:buFont typeface="Arial" panose="020B0604020202020204" pitchFamily="34" charset="0"/>
              <a:buChar char="•"/>
            </a:pPr>
            <a:r>
              <a:rPr lang="en-US" sz="2400" dirty="0"/>
              <a:t>Research remains unclear.</a:t>
            </a:r>
          </a:p>
          <a:p>
            <a:endParaRPr lang="en-US" dirty="0"/>
          </a:p>
          <a:p>
            <a:endParaRPr lang="en-US" dirty="0"/>
          </a:p>
        </p:txBody>
      </p:sp>
    </p:spTree>
    <p:extLst>
      <p:ext uri="{BB962C8B-B14F-4D97-AF65-F5344CB8AC3E}">
        <p14:creationId xmlns:p14="http://schemas.microsoft.com/office/powerpoint/2010/main" val="1982736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Emotions and Performance</a:t>
            </a:r>
          </a:p>
        </p:txBody>
      </p:sp>
      <p:sp>
        <p:nvSpPr>
          <p:cNvPr id="3" name="Content Placeholder 2"/>
          <p:cNvSpPr>
            <a:spLocks noGrp="1"/>
          </p:cNvSpPr>
          <p:nvPr>
            <p:ph sz="quarter" idx="11"/>
          </p:nvPr>
        </p:nvSpPr>
        <p:spPr/>
        <p:txBody>
          <a:bodyPr/>
          <a:lstStyle/>
          <a:p>
            <a:pPr marL="0" indent="0" algn="l">
              <a:buNone/>
            </a:pPr>
            <a:r>
              <a:rPr lang="en-US" sz="3200" dirty="0"/>
              <a:t>What are emotions?</a:t>
            </a:r>
          </a:p>
          <a:p>
            <a:pPr lvl="1"/>
            <a:r>
              <a:rPr lang="en-US" sz="2400" dirty="0"/>
              <a:t>Emotions are complex, relatively brief responses aimed at a particular person, information, experience, or event.</a:t>
            </a:r>
          </a:p>
          <a:p>
            <a:pPr lvl="1"/>
            <a:r>
              <a:rPr lang="en-US" sz="2400" dirty="0"/>
              <a:t>Emotions can change our psychological and  physiological states.</a:t>
            </a:r>
          </a:p>
          <a:p>
            <a:pPr lvl="1"/>
            <a:r>
              <a:rPr lang="en-US" sz="2400" dirty="0"/>
              <a:t>There are both </a:t>
            </a:r>
            <a:r>
              <a:rPr lang="en-US" sz="2400" b="1" dirty="0">
                <a:solidFill>
                  <a:srgbClr val="D00000"/>
                </a:solidFill>
              </a:rPr>
              <a:t>positive</a:t>
            </a:r>
            <a:r>
              <a:rPr lang="en-US" sz="2400" dirty="0"/>
              <a:t> and </a:t>
            </a:r>
            <a:r>
              <a:rPr lang="en-US" sz="2400" b="1" dirty="0">
                <a:solidFill>
                  <a:srgbClr val="D00000"/>
                </a:solidFill>
              </a:rPr>
              <a:t>negative</a:t>
            </a:r>
            <a:r>
              <a:rPr lang="en-US" sz="2400" b="1" dirty="0"/>
              <a:t>, </a:t>
            </a:r>
            <a:r>
              <a:rPr lang="en-US" sz="2400" dirty="0"/>
              <a:t>or</a:t>
            </a:r>
            <a:r>
              <a:rPr lang="en-US" sz="2400" b="1" dirty="0"/>
              <a:t> </a:t>
            </a:r>
            <a:r>
              <a:rPr lang="en-US" sz="2400" b="1" dirty="0">
                <a:solidFill>
                  <a:srgbClr val="D00000"/>
                </a:solidFill>
              </a:rPr>
              <a:t>mixed</a:t>
            </a:r>
            <a:r>
              <a:rPr lang="en-US" sz="2400" dirty="0"/>
              <a:t> emotions plus </a:t>
            </a:r>
            <a:r>
              <a:rPr lang="en-US" sz="2400" b="1" dirty="0">
                <a:solidFill>
                  <a:srgbClr val="D00000"/>
                </a:solidFill>
              </a:rPr>
              <a:t>past</a:t>
            </a:r>
            <a:r>
              <a:rPr lang="en-US" sz="2400" dirty="0"/>
              <a:t> versus </a:t>
            </a:r>
            <a:r>
              <a:rPr lang="en-US" sz="2400" b="1" dirty="0">
                <a:solidFill>
                  <a:srgbClr val="D00000"/>
                </a:solidFill>
              </a:rPr>
              <a:t>future</a:t>
            </a:r>
            <a:r>
              <a:rPr lang="en-US" sz="2400" dirty="0"/>
              <a:t> emotions.</a:t>
            </a:r>
          </a:p>
          <a:p>
            <a:pPr marL="0" indent="0" algn="l">
              <a:buNone/>
            </a:pPr>
            <a:endParaRPr lang="en-US" sz="2800" dirty="0"/>
          </a:p>
        </p:txBody>
      </p:sp>
    </p:spTree>
    <p:extLst>
      <p:ext uri="{BB962C8B-B14F-4D97-AF65-F5344CB8AC3E}">
        <p14:creationId xmlns:p14="http://schemas.microsoft.com/office/powerpoint/2010/main" val="31850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Managing Emotions at Work</a:t>
            </a:r>
          </a:p>
        </p:txBody>
      </p:sp>
      <p:sp>
        <p:nvSpPr>
          <p:cNvPr id="8" name="Content Placeholder 7"/>
          <p:cNvSpPr>
            <a:spLocks noGrp="1"/>
          </p:cNvSpPr>
          <p:nvPr>
            <p:ph sz="quarter" idx="11"/>
          </p:nvPr>
        </p:nvSpPr>
        <p:spPr>
          <a:xfrm>
            <a:off x="342900" y="1276709"/>
            <a:ext cx="3718961" cy="2746651"/>
          </a:xfrm>
        </p:spPr>
        <p:txBody>
          <a:bodyPr/>
          <a:lstStyle/>
          <a:p>
            <a:pPr lvl="0"/>
            <a:r>
              <a:rPr lang="en-US" sz="3200" b="1" dirty="0"/>
              <a:t>Anger. </a:t>
            </a:r>
          </a:p>
          <a:p>
            <a:pPr marL="342900" lvl="0" indent="-342900">
              <a:buFont typeface="Arial" panose="020B0604020202020204" pitchFamily="34" charset="0"/>
              <a:buChar char="•"/>
            </a:pPr>
            <a:r>
              <a:rPr lang="en-US" dirty="0"/>
              <a:t>People are angry about what happened or did not happen in </a:t>
            </a:r>
            <a:br>
              <a:rPr lang="en-US" dirty="0"/>
            </a:br>
            <a:r>
              <a:rPr lang="en-US" dirty="0"/>
              <a:t>the </a:t>
            </a:r>
            <a:r>
              <a:rPr lang="en-US" b="1" dirty="0">
                <a:solidFill>
                  <a:srgbClr val="D00000"/>
                </a:solidFill>
              </a:rPr>
              <a:t>past</a:t>
            </a:r>
            <a:r>
              <a:rPr lang="en-US" dirty="0"/>
              <a:t>.</a:t>
            </a:r>
            <a:endParaRPr lang="en-US" b="1" dirty="0"/>
          </a:p>
          <a:p>
            <a:pPr marL="342900" lvl="0" indent="-342900">
              <a:buFont typeface="Arial" panose="020B0604020202020204" pitchFamily="34" charset="0"/>
              <a:buChar char="•"/>
            </a:pPr>
            <a:r>
              <a:rPr lang="en-US" dirty="0"/>
              <a:t>Anger is a “backward-looking” or </a:t>
            </a:r>
            <a:r>
              <a:rPr lang="en-US" b="1" dirty="0">
                <a:solidFill>
                  <a:srgbClr val="D00000"/>
                </a:solidFill>
              </a:rPr>
              <a:t>retrospective</a:t>
            </a:r>
            <a:r>
              <a:rPr lang="en-US" dirty="0"/>
              <a:t> emotion.</a:t>
            </a:r>
          </a:p>
          <a:p>
            <a:endParaRPr lang="en-US" dirty="0"/>
          </a:p>
        </p:txBody>
      </p:sp>
      <p:sp>
        <p:nvSpPr>
          <p:cNvPr id="11" name="Content Placeholder 10"/>
          <p:cNvSpPr>
            <a:spLocks noGrp="1"/>
          </p:cNvSpPr>
          <p:nvPr>
            <p:ph sz="quarter" idx="14"/>
          </p:nvPr>
        </p:nvSpPr>
        <p:spPr>
          <a:xfrm>
            <a:off x="4144880" y="1276708"/>
            <a:ext cx="3718961" cy="2746651"/>
          </a:xfrm>
        </p:spPr>
        <p:txBody>
          <a:bodyPr/>
          <a:lstStyle/>
          <a:p>
            <a:r>
              <a:rPr lang="en-US" sz="3200" b="1" dirty="0"/>
              <a:t>Fear.</a:t>
            </a:r>
          </a:p>
          <a:p>
            <a:pPr marL="342900" lvl="0" indent="-342900">
              <a:buFont typeface="Arial" panose="020B0604020202020204" pitchFamily="34" charset="0"/>
              <a:buChar char="•"/>
            </a:pPr>
            <a:r>
              <a:rPr lang="en-US" dirty="0"/>
              <a:t>People are afraid of things that might happen in the </a:t>
            </a:r>
            <a:r>
              <a:rPr lang="en-US" b="1" dirty="0">
                <a:solidFill>
                  <a:srgbClr val="D00000"/>
                </a:solidFill>
              </a:rPr>
              <a:t>future</a:t>
            </a:r>
            <a:r>
              <a:rPr lang="en-US" dirty="0"/>
              <a:t>.</a:t>
            </a:r>
            <a:endParaRPr lang="en-US" b="1" dirty="0"/>
          </a:p>
          <a:p>
            <a:pPr marL="342900" lvl="0" indent="-342900">
              <a:buFont typeface="Arial" panose="020B0604020202020204" pitchFamily="34" charset="0"/>
              <a:buChar char="•"/>
            </a:pPr>
            <a:r>
              <a:rPr lang="en-US" dirty="0"/>
              <a:t>Fear is a “forward-looking” or </a:t>
            </a:r>
            <a:r>
              <a:rPr lang="en-US" b="1" dirty="0">
                <a:solidFill>
                  <a:srgbClr val="D00000"/>
                </a:solidFill>
              </a:rPr>
              <a:t>prospective</a:t>
            </a:r>
            <a:r>
              <a:rPr lang="en-US" dirty="0"/>
              <a:t> emotion.</a:t>
            </a:r>
          </a:p>
        </p:txBody>
      </p:sp>
      <p:sp>
        <p:nvSpPr>
          <p:cNvPr id="15" name="Content Placeholder 14"/>
          <p:cNvSpPr>
            <a:spLocks noGrp="1"/>
          </p:cNvSpPr>
          <p:nvPr>
            <p:ph sz="quarter" idx="15"/>
          </p:nvPr>
        </p:nvSpPr>
        <p:spPr>
          <a:xfrm>
            <a:off x="616017" y="4343400"/>
            <a:ext cx="8185083" cy="1576137"/>
          </a:xfrm>
          <a:ln>
            <a:solidFill>
              <a:schemeClr val="accent1"/>
            </a:solidFill>
          </a:ln>
        </p:spPr>
        <p:txBody>
          <a:bodyPr>
            <a:normAutofit/>
          </a:bodyPr>
          <a:lstStyle/>
          <a:p>
            <a:pPr marL="0" indent="0">
              <a:buNone/>
            </a:pPr>
            <a:r>
              <a:rPr lang="en-US" dirty="0"/>
              <a:t>Knowing this, managers can guide their own actions as to how they communicate with employees knowing their reactions to events.</a:t>
            </a:r>
          </a:p>
          <a:p>
            <a:pPr marL="0" indent="0">
              <a:buNone/>
            </a:pPr>
            <a:r>
              <a:rPr lang="en-US" dirty="0"/>
              <a:t>But, organizations have emotion </a:t>
            </a:r>
            <a:r>
              <a:rPr lang="en-US" b="1" dirty="0">
                <a:solidFill>
                  <a:srgbClr val="D00000"/>
                </a:solidFill>
              </a:rPr>
              <a:t>display norms</a:t>
            </a:r>
            <a:r>
              <a:rPr lang="en-US" dirty="0"/>
              <a:t>, or rules that dictate which types of emotions are expected and appropriate for their members to show.</a:t>
            </a:r>
          </a:p>
          <a:p>
            <a:endParaRPr lang="en-US" dirty="0"/>
          </a:p>
          <a:p>
            <a:endParaRPr lang="en-US" dirty="0"/>
          </a:p>
          <a:p>
            <a:endParaRPr lang="en-US" dirty="0"/>
          </a:p>
        </p:txBody>
      </p:sp>
    </p:spTree>
    <p:extLst>
      <p:ext uri="{BB962C8B-B14F-4D97-AF65-F5344CB8AC3E}">
        <p14:creationId xmlns:p14="http://schemas.microsoft.com/office/powerpoint/2010/main" val="37507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C7701"/>
                </a:solidFill>
              </a:rPr>
              <a:t>Test Your OB Knowledge </a:t>
            </a:r>
            <a:r>
              <a:rPr lang="en-US" sz="1200" b="1" dirty="0">
                <a:solidFill>
                  <a:srgbClr val="EC7701"/>
                </a:solidFill>
              </a:rPr>
              <a:t>5</a:t>
            </a:r>
          </a:p>
        </p:txBody>
      </p:sp>
      <p:sp>
        <p:nvSpPr>
          <p:cNvPr id="3" name="Content Placeholder 2"/>
          <p:cNvSpPr>
            <a:spLocks noGrp="1"/>
          </p:cNvSpPr>
          <p:nvPr>
            <p:ph sz="quarter" idx="11"/>
          </p:nvPr>
        </p:nvSpPr>
        <p:spPr/>
        <p:txBody>
          <a:bodyPr/>
          <a:lstStyle/>
          <a:p>
            <a:pPr marL="0" indent="0" algn="l">
              <a:buNone/>
            </a:pPr>
            <a:r>
              <a:rPr lang="en-US" sz="2800" dirty="0"/>
              <a:t>Liu has a goal to work hard and eventually apply for a promotion at the Great Grain Company. Liu is most likely to exhibit positive emotions if</a:t>
            </a:r>
          </a:p>
          <a:p>
            <a:pPr marL="457200" indent="-457200" algn="l">
              <a:buFont typeface="+mj-lt"/>
              <a:buAutoNum type="alphaUcPeriod"/>
            </a:pPr>
            <a:r>
              <a:rPr lang="en-US" sz="2800" dirty="0"/>
              <a:t>the emotions are congruent with his goal.</a:t>
            </a:r>
          </a:p>
          <a:p>
            <a:pPr marL="457200" indent="-457200" algn="l">
              <a:buFont typeface="+mj-lt"/>
              <a:buAutoNum type="alphaUcPeriod"/>
            </a:pPr>
            <a:r>
              <a:rPr lang="en-US" sz="2800" dirty="0"/>
              <a:t>he has emotional intelligence.</a:t>
            </a:r>
          </a:p>
          <a:p>
            <a:pPr marL="457200" indent="-457200" algn="l">
              <a:buFont typeface="+mj-lt"/>
              <a:buAutoNum type="alphaUcPeriod"/>
            </a:pPr>
            <a:r>
              <a:rPr lang="en-US" sz="2800" dirty="0"/>
              <a:t>the emotions are incongruent with his goal.</a:t>
            </a:r>
          </a:p>
          <a:p>
            <a:pPr marL="457200" indent="-457200" algn="l">
              <a:buFont typeface="+mj-lt"/>
              <a:buAutoNum type="alphaUcPeriod"/>
            </a:pPr>
            <a:r>
              <a:rPr lang="en-US" sz="2800" dirty="0"/>
              <a:t>he feels inadequate.</a:t>
            </a:r>
          </a:p>
          <a:p>
            <a:pPr marL="457200" indent="-457200" algn="l">
              <a:buFont typeface="+mj-lt"/>
              <a:buAutoNum type="alphaUcPeriod"/>
            </a:pPr>
            <a:r>
              <a:rPr lang="en-US" sz="2800" dirty="0"/>
              <a:t>he had a bad experience being promoted at his former company.</a:t>
            </a:r>
          </a:p>
          <a:p>
            <a:pPr marL="0" indent="0" algn="l">
              <a:buNone/>
            </a:pPr>
            <a:endParaRPr lang="en-US" sz="2800" dirty="0"/>
          </a:p>
        </p:txBody>
      </p:sp>
    </p:spTree>
    <p:extLst>
      <p:ext uri="{BB962C8B-B14F-4D97-AF65-F5344CB8AC3E}">
        <p14:creationId xmlns:p14="http://schemas.microsoft.com/office/powerpoint/2010/main" val="31990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C7701"/>
                </a:solidFill>
              </a:rPr>
              <a:t>Test Your OB Knowledge </a:t>
            </a:r>
            <a:r>
              <a:rPr lang="en-US" sz="1200" b="1" dirty="0">
                <a:solidFill>
                  <a:srgbClr val="EC7701"/>
                </a:solidFill>
              </a:rPr>
              <a:t>6</a:t>
            </a:r>
          </a:p>
        </p:txBody>
      </p:sp>
      <p:sp>
        <p:nvSpPr>
          <p:cNvPr id="3" name="Content Placeholder 2"/>
          <p:cNvSpPr>
            <a:spLocks noGrp="1"/>
          </p:cNvSpPr>
          <p:nvPr>
            <p:ph sz="quarter" idx="11"/>
          </p:nvPr>
        </p:nvSpPr>
        <p:spPr/>
        <p:txBody>
          <a:bodyPr/>
          <a:lstStyle/>
          <a:p>
            <a:pPr marL="0" indent="0" algn="l">
              <a:buNone/>
            </a:pPr>
            <a:r>
              <a:rPr lang="en-US" sz="2800" dirty="0"/>
              <a:t>Jessica would like to be a best-selling author.  She studied OB and knows this will take at least 10,000 hours of deliberate practice. Jessica should do all of the following EXCEPT:</a:t>
            </a:r>
          </a:p>
          <a:p>
            <a:pPr marL="457200" indent="-457200" algn="l">
              <a:buFont typeface="+mj-lt"/>
              <a:buAutoNum type="alphaUcPeriod"/>
            </a:pPr>
            <a:r>
              <a:rPr lang="en-US" sz="2800" dirty="0"/>
              <a:t>identify aspects of performance that need improvement.</a:t>
            </a:r>
          </a:p>
          <a:p>
            <a:pPr marL="457200" indent="-457200" algn="l">
              <a:buFont typeface="+mj-lt"/>
              <a:buAutoNum type="alphaUcPeriod"/>
            </a:pPr>
            <a:r>
              <a:rPr lang="en-US" sz="2800" dirty="0"/>
              <a:t>get a coach to receive feedback.</a:t>
            </a:r>
          </a:p>
          <a:p>
            <a:pPr marL="457200" indent="-457200" algn="l">
              <a:buFont typeface="+mj-lt"/>
              <a:buAutoNum type="alphaUcPeriod"/>
            </a:pPr>
            <a:r>
              <a:rPr lang="en-US" sz="2800" dirty="0"/>
              <a:t>study other writers and their works.</a:t>
            </a:r>
          </a:p>
          <a:p>
            <a:pPr marL="457200" indent="-457200" algn="l">
              <a:buFont typeface="+mj-lt"/>
              <a:buAutoNum type="alphaUcPeriod"/>
            </a:pPr>
            <a:r>
              <a:rPr lang="en-US" sz="2800" dirty="0"/>
              <a:t>take breaks to maintain concentration.</a:t>
            </a:r>
          </a:p>
          <a:p>
            <a:pPr marL="457200" indent="-457200" algn="l">
              <a:buFont typeface="+mj-lt"/>
              <a:buAutoNum type="alphaUcPeriod"/>
            </a:pPr>
            <a:r>
              <a:rPr lang="en-US" sz="2800" dirty="0"/>
              <a:t>only practice as long as it remains fun.</a:t>
            </a:r>
          </a:p>
          <a:p>
            <a:pPr marL="0" indent="0" algn="l">
              <a:buNone/>
            </a:pPr>
            <a:endParaRPr lang="en-US" sz="2800" dirty="0"/>
          </a:p>
        </p:txBody>
      </p:sp>
    </p:spTree>
    <p:extLst>
      <p:ext uri="{BB962C8B-B14F-4D97-AF65-F5344CB8AC3E}">
        <p14:creationId xmlns:p14="http://schemas.microsoft.com/office/powerpoint/2010/main" val="36283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 Differences: Putting </a:t>
            </a:r>
            <a:br>
              <a:rPr lang="en-US" dirty="0"/>
            </a:br>
            <a:r>
              <a:rPr lang="en-US" dirty="0"/>
              <a:t>It All in Context</a:t>
            </a:r>
          </a:p>
        </p:txBody>
      </p:sp>
      <p:sp>
        <p:nvSpPr>
          <p:cNvPr id="7" name="Content Placeholder 6"/>
          <p:cNvSpPr>
            <a:spLocks noGrp="1"/>
          </p:cNvSpPr>
          <p:nvPr>
            <p:ph sz="quarter" idx="11"/>
          </p:nvPr>
        </p:nvSpPr>
        <p:spPr>
          <a:xfrm>
            <a:off x="342900" y="1276709"/>
            <a:ext cx="8458200" cy="1264360"/>
          </a:xfrm>
        </p:spPr>
        <p:txBody>
          <a:bodyPr>
            <a:normAutofit fontScale="92500" lnSpcReduction="20000"/>
          </a:bodyPr>
          <a:lstStyle/>
          <a:p>
            <a:pPr marL="0" indent="0">
              <a:buNone/>
            </a:pPr>
            <a:r>
              <a:rPr lang="en-US" sz="3300" dirty="0"/>
              <a:t>Figure 3.6 Organizing Framework for Understanding and Applying OB</a:t>
            </a:r>
          </a:p>
          <a:p>
            <a:r>
              <a:rPr lang="en-US" sz="1500" dirty="0"/>
              <a:t>© 2021 Angelo Kinicki and Mel Fugate. All rights reserved. Reproduction prohibited without permission of the authors. </a:t>
            </a:r>
          </a:p>
          <a:p>
            <a:pPr marL="0" indent="0">
              <a:buNone/>
            </a:pPr>
            <a:endParaRPr lang="en-US" sz="1800" dirty="0"/>
          </a:p>
        </p:txBody>
      </p:sp>
      <p:pic>
        <p:nvPicPr>
          <p:cNvPr id="4" name="Picture 3" descr="The inputs, processes, and outcomes of organizing framework for understanding and applying organizational behavior."/>
          <p:cNvPicPr>
            <a:picLocks noChangeAspect="1"/>
          </p:cNvPicPr>
          <p:nvPr/>
        </p:nvPicPr>
        <p:blipFill>
          <a:blip r:embed="rId3"/>
          <a:stretch>
            <a:fillRect/>
          </a:stretch>
        </p:blipFill>
        <p:spPr>
          <a:xfrm>
            <a:off x="950495" y="2454718"/>
            <a:ext cx="7832558" cy="3814456"/>
          </a:xfrm>
          <a:prstGeom prst="rect">
            <a:avLst/>
          </a:prstGeom>
        </p:spPr>
      </p:pic>
      <p:sp>
        <p:nvSpPr>
          <p:cNvPr id="8" name="Text Placeholder 7"/>
          <p:cNvSpPr>
            <a:spLocks noGrp="1"/>
          </p:cNvSpPr>
          <p:nvPr>
            <p:ph type="body" sz="quarter" idx="13"/>
          </p:nvPr>
        </p:nvSpPr>
        <p:spPr>
          <a:xfrm>
            <a:off x="1810752" y="6380163"/>
            <a:ext cx="6972301" cy="173037"/>
          </a:xfrm>
        </p:spPr>
        <p:txBody>
          <a:bodyPr/>
          <a:lstStyle/>
          <a:p>
            <a:r>
              <a:rPr lang="en-US" dirty="0">
                <a:hlinkClick r:id="" action="ppaction://noaction"/>
              </a:rPr>
              <a:t>Access the text alternate for image.</a:t>
            </a:r>
            <a:endParaRPr lang="en-US" dirty="0"/>
          </a:p>
        </p:txBody>
      </p:sp>
    </p:spTree>
    <p:extLst>
      <p:ext uri="{BB962C8B-B14F-4D97-AF65-F5344CB8AC3E}">
        <p14:creationId xmlns:p14="http://schemas.microsoft.com/office/powerpoint/2010/main" val="87430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cs typeface="Arial Black"/>
              </a:rPr>
              <a:t>How Does Who I Am Affect My Performance?</a:t>
            </a:r>
            <a:endParaRPr lang="en-US" dirty="0"/>
          </a:p>
        </p:txBody>
      </p:sp>
      <p:sp>
        <p:nvSpPr>
          <p:cNvPr id="11" name="Content Placeholder 10"/>
          <p:cNvSpPr>
            <a:spLocks noGrp="1"/>
          </p:cNvSpPr>
          <p:nvPr>
            <p:ph sz="quarter" idx="11"/>
          </p:nvPr>
        </p:nvSpPr>
        <p:spPr/>
        <p:txBody>
          <a:bodyPr anchor="ctr">
            <a:normAutofit/>
          </a:bodyPr>
          <a:lstStyle/>
          <a:p>
            <a:pPr marL="0" indent="0">
              <a:buNone/>
            </a:pPr>
            <a:r>
              <a:rPr lang="en-US" sz="2800" dirty="0"/>
              <a:t>We all differ along a vast number of personal attributes.</a:t>
            </a:r>
          </a:p>
          <a:p>
            <a:pPr marL="342900" indent="-342900">
              <a:buFont typeface="Arial" panose="020B0604020202020204" pitchFamily="34" charset="0"/>
              <a:buChar char="•"/>
            </a:pPr>
            <a:r>
              <a:rPr lang="en-US" sz="2400" dirty="0"/>
              <a:t>How we differ has been shown to influence how we approach each of the following:</a:t>
            </a:r>
          </a:p>
          <a:p>
            <a:pPr marL="687388" indent="-339725">
              <a:buFont typeface="Arial" panose="020B0604020202020204" pitchFamily="34" charset="0"/>
              <a:buChar char="•"/>
            </a:pPr>
            <a:r>
              <a:rPr lang="en-US" sz="2400" dirty="0"/>
              <a:t>Work.</a:t>
            </a:r>
          </a:p>
          <a:p>
            <a:pPr marL="687388" indent="-339725">
              <a:buFont typeface="Arial" panose="020B0604020202020204" pitchFamily="34" charset="0"/>
              <a:buChar char="•"/>
            </a:pPr>
            <a:r>
              <a:rPr lang="en-US" sz="2400" dirty="0"/>
              <a:t>Solving problems.</a:t>
            </a:r>
          </a:p>
          <a:p>
            <a:pPr marL="687388" indent="-339725">
              <a:buFont typeface="Arial" panose="020B0604020202020204" pitchFamily="34" charset="0"/>
              <a:buChar char="•"/>
            </a:pPr>
            <a:r>
              <a:rPr lang="en-US" sz="2400" dirty="0"/>
              <a:t>Conflict.</a:t>
            </a:r>
          </a:p>
          <a:p>
            <a:pPr marL="687388" indent="-339725">
              <a:buFont typeface="Arial" panose="020B0604020202020204" pitchFamily="34" charset="0"/>
              <a:buChar char="•"/>
            </a:pPr>
            <a:r>
              <a:rPr lang="en-US" sz="2400" dirty="0"/>
              <a:t>Interactions with co-workers.</a:t>
            </a:r>
          </a:p>
          <a:p>
            <a:endParaRPr lang="en-US" sz="2800" dirty="0"/>
          </a:p>
          <a:p>
            <a:pPr marL="0" indent="0" algn="ctr">
              <a:buNone/>
            </a:pPr>
            <a:endParaRPr lang="en-US" sz="2800" dirty="0"/>
          </a:p>
          <a:p>
            <a:pPr marL="0" indent="0" algn="ctr">
              <a:buNone/>
            </a:pPr>
            <a:endParaRPr lang="en-US" sz="2800" dirty="0"/>
          </a:p>
        </p:txBody>
      </p:sp>
    </p:spTree>
    <p:extLst>
      <p:ext uri="{BB962C8B-B14F-4D97-AF65-F5344CB8AC3E}">
        <p14:creationId xmlns:p14="http://schemas.microsoft.com/office/powerpoint/2010/main" val="20662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Figure 3.2 Relative Stability of Individual Differences</a:t>
            </a:r>
          </a:p>
        </p:txBody>
      </p:sp>
      <p:sp>
        <p:nvSpPr>
          <p:cNvPr id="9" name="Content Placeholder 8"/>
          <p:cNvSpPr>
            <a:spLocks noGrp="1"/>
          </p:cNvSpPr>
          <p:nvPr>
            <p:ph sz="quarter" idx="11"/>
          </p:nvPr>
        </p:nvSpPr>
        <p:spPr>
          <a:xfrm>
            <a:off x="342900" y="983411"/>
            <a:ext cx="8458200" cy="5264989"/>
          </a:xfrm>
        </p:spPr>
        <p:txBody>
          <a:bodyPr>
            <a:normAutofit/>
          </a:bodyPr>
          <a:lstStyle/>
          <a:p>
            <a:pPr marL="0" indent="0" algn="ctr">
              <a:buNone/>
            </a:pPr>
            <a:r>
              <a:rPr lang="en-US" sz="2800" dirty="0"/>
              <a:t>Which individual differences do you think managers can influence? </a:t>
            </a:r>
          </a:p>
        </p:txBody>
      </p:sp>
      <p:pic>
        <p:nvPicPr>
          <p:cNvPr id="6" name="Picture 5" descr="The graphic lists important individual differences at work and the individual level work outcomes."/>
          <p:cNvPicPr>
            <a:picLocks noChangeAspect="1"/>
          </p:cNvPicPr>
          <p:nvPr/>
        </p:nvPicPr>
        <p:blipFill>
          <a:blip r:embed="rId3"/>
          <a:stretch>
            <a:fillRect/>
          </a:stretch>
        </p:blipFill>
        <p:spPr>
          <a:xfrm>
            <a:off x="1269669" y="2119477"/>
            <a:ext cx="6923313" cy="3904749"/>
          </a:xfrm>
          <a:prstGeom prst="rect">
            <a:avLst/>
          </a:prstGeom>
          <a:ln>
            <a:solidFill>
              <a:schemeClr val="tx1"/>
            </a:solidFill>
          </a:ln>
        </p:spPr>
      </p:pic>
      <p:sp>
        <p:nvSpPr>
          <p:cNvPr id="7" name="Text Placeholder 6"/>
          <p:cNvSpPr>
            <a:spLocks noGrp="1"/>
          </p:cNvSpPr>
          <p:nvPr>
            <p:ph type="body" sz="quarter" idx="12"/>
          </p:nvPr>
        </p:nvSpPr>
        <p:spPr/>
        <p:txBody>
          <a:bodyPr/>
          <a:lstStyle/>
          <a:p>
            <a:r>
              <a:rPr lang="en-US" dirty="0">
                <a:hlinkClick r:id="" action="ppaction://noaction"/>
              </a:rPr>
              <a:t>Access the alternate text for image.</a:t>
            </a:r>
            <a:endParaRPr lang="en-US" dirty="0"/>
          </a:p>
        </p:txBody>
      </p:sp>
    </p:spTree>
    <p:extLst>
      <p:ext uri="{BB962C8B-B14F-4D97-AF65-F5344CB8AC3E}">
        <p14:creationId xmlns:p14="http://schemas.microsoft.com/office/powerpoint/2010/main" val="193033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C7701"/>
                </a:solidFill>
              </a:rPr>
              <a:t>Test Your OB Knowledge </a:t>
            </a:r>
            <a:r>
              <a:rPr lang="en-US" sz="1200" b="1" dirty="0">
                <a:solidFill>
                  <a:srgbClr val="EC7701"/>
                </a:solidFill>
              </a:rPr>
              <a:t>1</a:t>
            </a:r>
            <a:endParaRPr lang="en-US" sz="2200" b="1" dirty="0">
              <a:solidFill>
                <a:srgbClr val="EC7701"/>
              </a:solidFill>
            </a:endParaRPr>
          </a:p>
        </p:txBody>
      </p:sp>
      <p:sp>
        <p:nvSpPr>
          <p:cNvPr id="3" name="Content Placeholder 2"/>
          <p:cNvSpPr>
            <a:spLocks noGrp="1"/>
          </p:cNvSpPr>
          <p:nvPr>
            <p:ph sz="quarter" idx="11"/>
          </p:nvPr>
        </p:nvSpPr>
        <p:spPr/>
        <p:txBody>
          <a:bodyPr/>
          <a:lstStyle/>
          <a:p>
            <a:pPr marL="0" indent="0" algn="l">
              <a:buNone/>
            </a:pPr>
            <a:r>
              <a:rPr lang="en-US" sz="2800" dirty="0"/>
              <a:t>Maria is a manager for Greens and Grits.  Maria would like to improve job satisfaction for her employees. She can accomplish this by implementing different policies dealing with</a:t>
            </a:r>
          </a:p>
          <a:p>
            <a:pPr marL="457200" indent="-457200" algn="l">
              <a:buFont typeface="+mj-lt"/>
              <a:buAutoNum type="alphaUcPeriod"/>
            </a:pPr>
            <a:r>
              <a:rPr lang="en-US" sz="2800" dirty="0"/>
              <a:t>personality.</a:t>
            </a:r>
          </a:p>
          <a:p>
            <a:pPr marL="457200" indent="-457200" algn="l">
              <a:buFont typeface="+mj-lt"/>
              <a:buAutoNum type="alphaUcPeriod"/>
            </a:pPr>
            <a:r>
              <a:rPr lang="en-US" sz="2800" dirty="0"/>
              <a:t>intelligence.</a:t>
            </a:r>
          </a:p>
          <a:p>
            <a:pPr marL="457200" indent="-457200" algn="l">
              <a:buFont typeface="+mj-lt"/>
              <a:buAutoNum type="alphaUcPeriod"/>
            </a:pPr>
            <a:r>
              <a:rPr lang="en-US" sz="2800" dirty="0"/>
              <a:t>cognitive ability.</a:t>
            </a:r>
          </a:p>
          <a:p>
            <a:pPr marL="457200" indent="-457200" algn="l">
              <a:buFont typeface="+mj-lt"/>
              <a:buAutoNum type="alphaUcPeriod"/>
            </a:pPr>
            <a:r>
              <a:rPr lang="en-US" sz="2800" dirty="0"/>
              <a:t>emotions and attitudes.</a:t>
            </a:r>
          </a:p>
          <a:p>
            <a:pPr marL="457200" indent="-457200" algn="l">
              <a:buFont typeface="+mj-lt"/>
              <a:buAutoNum type="alphaUcPeriod"/>
            </a:pPr>
            <a:r>
              <a:rPr lang="en-US" sz="2800" dirty="0"/>
              <a:t>All of the above.</a:t>
            </a:r>
          </a:p>
          <a:p>
            <a:pPr algn="l"/>
            <a:endParaRPr lang="en-US" sz="2800" dirty="0"/>
          </a:p>
        </p:txBody>
      </p:sp>
    </p:spTree>
    <p:extLst>
      <p:ext uri="{BB962C8B-B14F-4D97-AF65-F5344CB8AC3E}">
        <p14:creationId xmlns:p14="http://schemas.microsoft.com/office/powerpoint/2010/main" val="84319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Intelligence:  </a:t>
            </a:r>
            <a:br>
              <a:rPr lang="en-US" dirty="0"/>
            </a:br>
            <a:r>
              <a:rPr lang="en-US" dirty="0"/>
              <a:t>There Is More to the Story Than IQ </a:t>
            </a:r>
            <a:r>
              <a:rPr lang="en-US" sz="1300" dirty="0"/>
              <a:t>1</a:t>
            </a:r>
          </a:p>
        </p:txBody>
      </p:sp>
      <p:sp>
        <p:nvSpPr>
          <p:cNvPr id="3" name="Content Placeholder 2"/>
          <p:cNvSpPr>
            <a:spLocks noGrp="1"/>
          </p:cNvSpPr>
          <p:nvPr>
            <p:ph sz="quarter" idx="11"/>
          </p:nvPr>
        </p:nvSpPr>
        <p:spPr/>
        <p:txBody>
          <a:bodyPr/>
          <a:lstStyle/>
          <a:p>
            <a:pPr marL="0" indent="0" algn="l">
              <a:buNone/>
            </a:pPr>
            <a:r>
              <a:rPr lang="en-US" sz="2800" dirty="0"/>
              <a:t>Gardner’s theory of multiple intelligences (MI).</a:t>
            </a:r>
          </a:p>
          <a:p>
            <a:pPr marL="342900" indent="-342900">
              <a:buFont typeface="Arial" panose="020B0604020202020204" pitchFamily="34" charset="0"/>
              <a:buChar char="•"/>
            </a:pPr>
            <a:r>
              <a:rPr lang="en-US" sz="2400" dirty="0"/>
              <a:t>Linguistic:</a:t>
            </a:r>
          </a:p>
          <a:p>
            <a:pPr marL="1087438" indent="-285750" algn="l">
              <a:buFont typeface="Arial" panose="020B0604020202020204" pitchFamily="34" charset="0"/>
              <a:buChar char="•"/>
            </a:pPr>
            <a:r>
              <a:rPr lang="en-US" sz="2400" dirty="0"/>
              <a:t>Logical-mathematical.</a:t>
            </a:r>
          </a:p>
          <a:p>
            <a:pPr marL="1087438" indent="-285750" algn="l">
              <a:buFont typeface="Arial" panose="020B0604020202020204" pitchFamily="34" charset="0"/>
              <a:buChar char="•"/>
            </a:pPr>
            <a:r>
              <a:rPr lang="en-US" sz="2400" dirty="0"/>
              <a:t>Musical.</a:t>
            </a:r>
          </a:p>
          <a:p>
            <a:pPr marL="1087438" indent="-285750" algn="l">
              <a:buFont typeface="Arial" panose="020B0604020202020204" pitchFamily="34" charset="0"/>
              <a:buChar char="•"/>
            </a:pPr>
            <a:r>
              <a:rPr lang="en-US" sz="2400" dirty="0"/>
              <a:t>Bodily-kinesthetic.</a:t>
            </a:r>
          </a:p>
          <a:p>
            <a:pPr marL="1087438" indent="-285750" algn="l">
              <a:buFont typeface="Arial" panose="020B0604020202020204" pitchFamily="34" charset="0"/>
              <a:buChar char="•"/>
            </a:pPr>
            <a:r>
              <a:rPr lang="en-US" sz="2400" dirty="0"/>
              <a:t>Spatial.</a:t>
            </a:r>
          </a:p>
          <a:p>
            <a:pPr marL="1087438" indent="-285750" algn="l">
              <a:buFont typeface="Arial" panose="020B0604020202020204" pitchFamily="34" charset="0"/>
              <a:buChar char="•"/>
            </a:pPr>
            <a:r>
              <a:rPr lang="en-US" sz="2400" dirty="0"/>
              <a:t>Interpersonal.</a:t>
            </a:r>
          </a:p>
          <a:p>
            <a:pPr marL="1087438" indent="-285750" algn="l">
              <a:buFont typeface="Arial" panose="020B0604020202020204" pitchFamily="34" charset="0"/>
              <a:buChar char="•"/>
            </a:pPr>
            <a:r>
              <a:rPr lang="en-US" sz="2400" dirty="0"/>
              <a:t>Intrapersonal.</a:t>
            </a:r>
          </a:p>
          <a:p>
            <a:pPr marL="1087438" indent="-285750" algn="l">
              <a:buFont typeface="Arial" panose="020B0604020202020204" pitchFamily="34" charset="0"/>
              <a:buChar char="•"/>
            </a:pPr>
            <a:r>
              <a:rPr lang="en-US" sz="2400" dirty="0"/>
              <a:t>Naturalist.</a:t>
            </a:r>
          </a:p>
          <a:p>
            <a:pPr marL="0" indent="0" algn="l">
              <a:buNone/>
            </a:pPr>
            <a:endParaRPr lang="en-US" dirty="0"/>
          </a:p>
        </p:txBody>
      </p:sp>
    </p:spTree>
    <p:extLst>
      <p:ext uri="{BB962C8B-B14F-4D97-AF65-F5344CB8AC3E}">
        <p14:creationId xmlns:p14="http://schemas.microsoft.com/office/powerpoint/2010/main" val="54454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Intelligence:  </a:t>
            </a:r>
            <a:br>
              <a:rPr lang="en-US" dirty="0"/>
            </a:br>
            <a:r>
              <a:rPr lang="en-US" dirty="0"/>
              <a:t>There Is More to the Story than IQ </a:t>
            </a:r>
            <a:r>
              <a:rPr lang="en-US" sz="1300" dirty="0"/>
              <a:t>2</a:t>
            </a:r>
          </a:p>
        </p:txBody>
      </p:sp>
      <p:sp>
        <p:nvSpPr>
          <p:cNvPr id="3" name="Content Placeholder 2"/>
          <p:cNvSpPr>
            <a:spLocks noGrp="1"/>
          </p:cNvSpPr>
          <p:nvPr>
            <p:ph sz="quarter" idx="11"/>
          </p:nvPr>
        </p:nvSpPr>
        <p:spPr/>
        <p:txBody>
          <a:bodyPr>
            <a:normAutofit/>
          </a:bodyPr>
          <a:lstStyle/>
          <a:p>
            <a:pPr marL="0" indent="0" algn="l">
              <a:buNone/>
            </a:pPr>
            <a:r>
              <a:rPr lang="en-US" sz="2800" dirty="0"/>
              <a:t>We also have </a:t>
            </a:r>
            <a:r>
              <a:rPr lang="en-US" sz="2800" dirty="0">
                <a:solidFill>
                  <a:srgbClr val="D00000"/>
                </a:solidFill>
              </a:rPr>
              <a:t>practical intelligence</a:t>
            </a:r>
            <a:r>
              <a:rPr lang="en-US" sz="2800" dirty="0"/>
              <a:t>.</a:t>
            </a:r>
          </a:p>
          <a:p>
            <a:pPr marL="457200" lvl="1" indent="0">
              <a:spcAft>
                <a:spcPts val="2600"/>
              </a:spcAft>
              <a:buNone/>
            </a:pPr>
            <a:r>
              <a:rPr lang="en-US" sz="2400" dirty="0"/>
              <a:t>The ability to solve everyday problems by utilizing knowledge gained from experience in order to purposefully adapt to, shape, and select environments.</a:t>
            </a:r>
          </a:p>
          <a:p>
            <a:pPr marL="0" indent="0" algn="l">
              <a:buNone/>
            </a:pPr>
            <a:r>
              <a:rPr lang="en-US" sz="2400" dirty="0"/>
              <a:t>We all have strengths and weakness, so knowledge of our intelligences may help in:</a:t>
            </a:r>
          </a:p>
          <a:p>
            <a:pPr lvl="1"/>
            <a:r>
              <a:rPr lang="en-US" sz="2200" dirty="0"/>
              <a:t>Choosing a career or selecting the best candidate.</a:t>
            </a:r>
          </a:p>
          <a:p>
            <a:pPr lvl="1"/>
            <a:r>
              <a:rPr lang="en-US" sz="2200" dirty="0"/>
              <a:t>Development of ourselves or others.</a:t>
            </a:r>
          </a:p>
          <a:p>
            <a:pPr marL="0" indent="0" algn="l">
              <a:buNone/>
            </a:pPr>
            <a:endParaRPr lang="en-US" dirty="0"/>
          </a:p>
          <a:p>
            <a:pPr marL="0" indent="0" algn="l">
              <a:buNone/>
            </a:pPr>
            <a:r>
              <a:rPr lang="en-US" sz="2400" dirty="0"/>
              <a:t> </a:t>
            </a:r>
          </a:p>
        </p:txBody>
      </p:sp>
    </p:spTree>
    <p:extLst>
      <p:ext uri="{BB962C8B-B14F-4D97-AF65-F5344CB8AC3E}">
        <p14:creationId xmlns:p14="http://schemas.microsoft.com/office/powerpoint/2010/main" val="194766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C7701"/>
                </a:solidFill>
              </a:rPr>
              <a:t>Test Your OB Knowledge </a:t>
            </a:r>
            <a:r>
              <a:rPr lang="en-US" sz="1200" b="1" dirty="0">
                <a:solidFill>
                  <a:srgbClr val="EC7701"/>
                </a:solidFill>
              </a:rPr>
              <a:t>2</a:t>
            </a:r>
          </a:p>
        </p:txBody>
      </p:sp>
      <p:sp>
        <p:nvSpPr>
          <p:cNvPr id="3" name="Content Placeholder 2"/>
          <p:cNvSpPr>
            <a:spLocks noGrp="1"/>
          </p:cNvSpPr>
          <p:nvPr>
            <p:ph sz="quarter" idx="11"/>
          </p:nvPr>
        </p:nvSpPr>
        <p:spPr/>
        <p:txBody>
          <a:bodyPr/>
          <a:lstStyle/>
          <a:p>
            <a:pPr marL="0" indent="0" algn="l">
              <a:buNone/>
            </a:pPr>
            <a:r>
              <a:rPr lang="en-US" sz="2800" dirty="0"/>
              <a:t>George does not score particularly well on standard IQ tests, yet he has a unique ability to deal with complex interpersonal situations. What would explain this phenomenon?</a:t>
            </a:r>
          </a:p>
          <a:p>
            <a:pPr marL="457200" indent="-457200" algn="l">
              <a:buFont typeface="+mj-lt"/>
              <a:buAutoNum type="alphaUcPeriod"/>
            </a:pPr>
            <a:r>
              <a:rPr lang="en-US" sz="2800" dirty="0"/>
              <a:t>practical intelligence.</a:t>
            </a:r>
          </a:p>
          <a:p>
            <a:pPr marL="457200" indent="-457200" algn="l">
              <a:buFont typeface="+mj-lt"/>
              <a:buAutoNum type="alphaUcPeriod"/>
            </a:pPr>
            <a:r>
              <a:rPr lang="en-US" sz="2800" dirty="0"/>
              <a:t>multiple intelligences.</a:t>
            </a:r>
          </a:p>
          <a:p>
            <a:pPr marL="457200" indent="-457200" algn="l">
              <a:buFont typeface="+mj-lt"/>
              <a:buAutoNum type="alphaUcPeriod"/>
            </a:pPr>
            <a:r>
              <a:rPr lang="en-US" sz="2800" dirty="0"/>
              <a:t>reasoning ability.</a:t>
            </a:r>
          </a:p>
          <a:p>
            <a:pPr marL="457200" indent="-457200" algn="l">
              <a:buFont typeface="+mj-lt"/>
              <a:buAutoNum type="alphaUcPeriod"/>
            </a:pPr>
            <a:r>
              <a:rPr lang="en-US" sz="2800" dirty="0"/>
              <a:t>emotions and attitude.</a:t>
            </a:r>
          </a:p>
          <a:p>
            <a:pPr marL="457200" indent="-457200" algn="l">
              <a:buFont typeface="+mj-lt"/>
              <a:buAutoNum type="alphaUcPeriod"/>
            </a:pPr>
            <a:r>
              <a:rPr lang="en-US" sz="2800" dirty="0"/>
              <a:t>gender.</a:t>
            </a:r>
          </a:p>
          <a:p>
            <a:pPr marL="0" indent="0" algn="l">
              <a:buNone/>
            </a:pPr>
            <a:endParaRPr lang="en-US" sz="2800" dirty="0"/>
          </a:p>
        </p:txBody>
      </p:sp>
    </p:spTree>
    <p:extLst>
      <p:ext uri="{BB962C8B-B14F-4D97-AF65-F5344CB8AC3E}">
        <p14:creationId xmlns:p14="http://schemas.microsoft.com/office/powerpoint/2010/main" val="101267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Big 5 Personality Dimensions</a:t>
            </a:r>
          </a:p>
        </p:txBody>
      </p:sp>
      <p:sp>
        <p:nvSpPr>
          <p:cNvPr id="3" name="Content Placeholder 2"/>
          <p:cNvSpPr>
            <a:spLocks noGrp="1"/>
          </p:cNvSpPr>
          <p:nvPr>
            <p:ph sz="quarter" idx="11"/>
          </p:nvPr>
        </p:nvSpPr>
        <p:spPr>
          <a:xfrm>
            <a:off x="360485" y="983411"/>
            <a:ext cx="8458200" cy="1625035"/>
          </a:xfrm>
        </p:spPr>
        <p:txBody>
          <a:bodyPr>
            <a:normAutofit lnSpcReduction="10000"/>
          </a:bodyPr>
          <a:lstStyle/>
          <a:p>
            <a:pPr marL="0" indent="0">
              <a:buNone/>
            </a:pPr>
            <a:r>
              <a:rPr lang="en-US" sz="3200" dirty="0"/>
              <a:t>What Is Personality?</a:t>
            </a:r>
          </a:p>
          <a:p>
            <a:pPr marL="457200" indent="-457200" algn="l">
              <a:buFont typeface="Arial" panose="020B0604020202020204" pitchFamily="34" charset="0"/>
              <a:buChar char="•"/>
            </a:pPr>
            <a:r>
              <a:rPr lang="en-US" sz="2800" dirty="0"/>
              <a:t>The combination of stable physical, behavioral, and mental characteristics that give individuals their unique identities.</a:t>
            </a:r>
          </a:p>
          <a:p>
            <a:endParaRPr lang="en-US" b="1" dirty="0"/>
          </a:p>
          <a:p>
            <a:pPr marL="0" indent="0" algn="l">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4171714"/>
              </p:ext>
            </p:extLst>
          </p:nvPr>
        </p:nvGraphicFramePr>
        <p:xfrm>
          <a:off x="408843" y="2558532"/>
          <a:ext cx="8326315" cy="3941988"/>
        </p:xfrm>
        <a:graphic>
          <a:graphicData uri="http://schemas.openxmlformats.org/drawingml/2006/table">
            <a:tbl>
              <a:tblPr firstRow="1">
                <a:tableStyleId>{5C22544A-7EE6-4342-B048-85BDC9FD1C3A}</a:tableStyleId>
              </a:tblPr>
              <a:tblGrid>
                <a:gridCol w="3279531">
                  <a:extLst>
                    <a:ext uri="{9D8B030D-6E8A-4147-A177-3AD203B41FA5}">
                      <a16:colId xmlns:a16="http://schemas.microsoft.com/office/drawing/2014/main" val="531852654"/>
                    </a:ext>
                  </a:extLst>
                </a:gridCol>
                <a:gridCol w="5046784">
                  <a:extLst>
                    <a:ext uri="{9D8B030D-6E8A-4147-A177-3AD203B41FA5}">
                      <a16:colId xmlns:a16="http://schemas.microsoft.com/office/drawing/2014/main" val="3797707607"/>
                    </a:ext>
                  </a:extLst>
                </a:gridCol>
              </a:tblGrid>
              <a:tr h="491036">
                <a:tc>
                  <a:txBody>
                    <a:bodyPr/>
                    <a:lstStyle/>
                    <a:p>
                      <a:pPr marL="0" marR="0">
                        <a:lnSpc>
                          <a:spcPct val="100000"/>
                        </a:lnSpc>
                        <a:spcBef>
                          <a:spcPts val="0"/>
                        </a:spcBef>
                        <a:spcAft>
                          <a:spcPts val="0"/>
                        </a:spcAft>
                      </a:pPr>
                      <a:r>
                        <a:rPr lang="en-US" sz="2200" dirty="0">
                          <a:solidFill>
                            <a:schemeClr val="bg1"/>
                          </a:solidFill>
                          <a:effectLst/>
                          <a:latin typeface="ProximaNova-Regular"/>
                          <a:ea typeface="Times New Roman" panose="02020603050405020304" pitchFamily="18" charset="0"/>
                          <a:cs typeface="ProximaNova-Regular"/>
                        </a:rPr>
                        <a:t>Five Dimensions</a:t>
                      </a: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tc>
                  <a:txBody>
                    <a:bodyPr/>
                    <a:lstStyle/>
                    <a:p>
                      <a:pPr marL="0" marR="0">
                        <a:lnSpc>
                          <a:spcPct val="100000"/>
                        </a:lnSpc>
                        <a:spcBef>
                          <a:spcPts val="0"/>
                        </a:spcBef>
                        <a:spcAft>
                          <a:spcPts val="0"/>
                        </a:spcAft>
                      </a:pPr>
                      <a:r>
                        <a:rPr lang="en-US" sz="2200" dirty="0">
                          <a:solidFill>
                            <a:schemeClr val="bg1"/>
                          </a:solidFill>
                          <a:effectLst/>
                          <a:latin typeface="ProximaNova-Regular"/>
                          <a:ea typeface="Times New Roman" panose="02020603050405020304" pitchFamily="18" charset="0"/>
                          <a:cs typeface="ProximaNova-Regular"/>
                        </a:rPr>
                        <a:t>Characteristics</a:t>
                      </a: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8094527"/>
                  </a:ext>
                </a:extLst>
              </a:tr>
              <a:tr h="491036">
                <a:tc>
                  <a:txBody>
                    <a:bodyPr/>
                    <a:lstStyle/>
                    <a:p>
                      <a:pPr marL="0" marR="0">
                        <a:lnSpc>
                          <a:spcPct val="100000"/>
                        </a:lnSpc>
                        <a:spcBef>
                          <a:spcPts val="0"/>
                        </a:spcBef>
                        <a:spcAft>
                          <a:spcPts val="0"/>
                        </a:spcAft>
                      </a:pPr>
                      <a:r>
                        <a:rPr lang="en-US" sz="2200" dirty="0">
                          <a:effectLst/>
                        </a:rPr>
                        <a:t>1. Extroversion</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200" dirty="0">
                          <a:effectLst/>
                        </a:rPr>
                        <a:t>Outgoing, talkative, sociable, assertive</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9954489"/>
                  </a:ext>
                </a:extLst>
              </a:tr>
              <a:tr h="759957">
                <a:tc>
                  <a:txBody>
                    <a:bodyPr/>
                    <a:lstStyle/>
                    <a:p>
                      <a:pPr marL="0" marR="0">
                        <a:lnSpc>
                          <a:spcPct val="100000"/>
                        </a:lnSpc>
                        <a:spcBef>
                          <a:spcPts val="0"/>
                        </a:spcBef>
                        <a:spcAft>
                          <a:spcPts val="0"/>
                        </a:spcAft>
                      </a:pPr>
                      <a:r>
                        <a:rPr lang="en-US" sz="2200" dirty="0">
                          <a:effectLst/>
                        </a:rPr>
                        <a:t>2. Agreeableness</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200" dirty="0">
                          <a:effectLst/>
                        </a:rPr>
                        <a:t>Trusting, good-natured, cooperative, softhearted</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902274"/>
                  </a:ext>
                </a:extLst>
              </a:tr>
              <a:tr h="759957">
                <a:tc>
                  <a:txBody>
                    <a:bodyPr/>
                    <a:lstStyle/>
                    <a:p>
                      <a:pPr marL="0" marR="0">
                        <a:lnSpc>
                          <a:spcPct val="100000"/>
                        </a:lnSpc>
                        <a:spcBef>
                          <a:spcPts val="0"/>
                        </a:spcBef>
                        <a:spcAft>
                          <a:spcPts val="0"/>
                        </a:spcAft>
                      </a:pPr>
                      <a:r>
                        <a:rPr lang="en-US" sz="2200" dirty="0">
                          <a:effectLst/>
                        </a:rPr>
                        <a:t>3. Conscientiousness</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200" dirty="0">
                          <a:effectLst/>
                        </a:rPr>
                        <a:t>Dependable, responsible, achievement-oriented, persistent</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301078"/>
                  </a:ext>
                </a:extLst>
              </a:tr>
              <a:tr h="491036">
                <a:tc>
                  <a:txBody>
                    <a:bodyPr/>
                    <a:lstStyle/>
                    <a:p>
                      <a:pPr marL="0" marR="0">
                        <a:lnSpc>
                          <a:spcPct val="100000"/>
                        </a:lnSpc>
                        <a:spcBef>
                          <a:spcPts val="0"/>
                        </a:spcBef>
                        <a:spcAft>
                          <a:spcPts val="0"/>
                        </a:spcAft>
                      </a:pPr>
                      <a:r>
                        <a:rPr lang="en-US" sz="2200" dirty="0">
                          <a:effectLst/>
                        </a:rPr>
                        <a:t>4. Emotional stability</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200" dirty="0">
                          <a:effectLst/>
                        </a:rPr>
                        <a:t>Relaxed, secure, unworried</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545819"/>
                  </a:ext>
                </a:extLst>
              </a:tr>
              <a:tr h="759957">
                <a:tc>
                  <a:txBody>
                    <a:bodyPr/>
                    <a:lstStyle/>
                    <a:p>
                      <a:pPr marL="0" marR="0">
                        <a:lnSpc>
                          <a:spcPct val="100000"/>
                        </a:lnSpc>
                        <a:spcBef>
                          <a:spcPts val="0"/>
                        </a:spcBef>
                        <a:spcAft>
                          <a:spcPts val="0"/>
                        </a:spcAft>
                      </a:pPr>
                      <a:r>
                        <a:rPr lang="en-US" sz="2200" dirty="0">
                          <a:effectLst/>
                        </a:rPr>
                        <a:t>5. Openness to experience</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200" dirty="0">
                          <a:effectLst/>
                        </a:rPr>
                        <a:t>Intellectual, imaginative, curious, broad-minded</a:t>
                      </a:r>
                      <a:endParaRPr lang="en-US" sz="2200" dirty="0">
                        <a:solidFill>
                          <a:srgbClr val="000000"/>
                        </a:solidFill>
                        <a:effectLst/>
                        <a:latin typeface="ProximaNova-Regular"/>
                        <a:ea typeface="Times New Roman" panose="02020603050405020304" pitchFamily="18" charset="0"/>
                        <a:cs typeface="ProximaNova-Regular"/>
                      </a:endParaRPr>
                    </a:p>
                  </a:txBody>
                  <a:tcPr marL="76200" marR="76200" marT="76200" marB="762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0708760"/>
                  </a:ext>
                </a:extLst>
              </a:tr>
            </a:tbl>
          </a:graphicData>
        </a:graphic>
      </p:graphicFrame>
    </p:spTree>
    <p:extLst>
      <p:ext uri="{BB962C8B-B14F-4D97-AF65-F5344CB8AC3E}">
        <p14:creationId xmlns:p14="http://schemas.microsoft.com/office/powerpoint/2010/main" val="1654565317"/>
      </p:ext>
    </p:extLst>
  </p:cSld>
  <p:clrMapOvr>
    <a:masterClrMapping/>
  </p:clrMapOvr>
</p:sld>
</file>

<file path=ppt/theme/theme1.xml><?xml version="1.0" encoding="utf-8"?>
<a:theme xmlns:a="http://schemas.openxmlformats.org/drawingml/2006/main" name="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FFB3B673-0FAC-4577-A063-A470808218D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807402C1-F174-418D-9BA4-5CD14936CAC8}"/>
    </a:ext>
  </a:extLst>
</a:theme>
</file>

<file path=ppt/theme/theme3.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9AE6DB3E-6497-4623-8691-2EE4CB4F7CA4}"/>
    </a:ext>
  </a:extLst>
</a:theme>
</file>

<file path=ppt/theme/theme4.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F2635052-3C18-4769-A013-9006CA8D461F}"/>
    </a:ext>
  </a:extLst>
</a:theme>
</file>

<file path=ppt/theme/theme5.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4F7C4758-EF78-4114-B0CD-C65931E31D6B}"/>
    </a:ext>
  </a:extLst>
</a:theme>
</file>

<file path=ppt/theme/theme6.xml><?xml version="1.0" encoding="utf-8"?>
<a:theme xmlns:a="http://schemas.openxmlformats.org/drawingml/2006/main" name="1_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niOB1e_C01_NewTemplt" id="{4D4C8B07-FA66-446C-BE99-A8FE046F277B}" vid="{FA750E0D-DDB6-4745-9D96-7D60DD2D47D5}"/>
    </a:ext>
  </a:extLst>
</a:theme>
</file>

<file path=ppt/theme/theme7.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niOB1e_C01_NewTemplt" id="{4D4C8B07-FA66-446C-BE99-A8FE046F277B}" vid="{FA750E0D-DDB6-4745-9D96-7D60DD2D47D5}"/>
    </a:ext>
  </a:extLst>
</a:theme>
</file>

<file path=ppt/theme/theme8.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niOB1e_C01_NewTemplt" id="{4D4C8B07-FA66-446C-BE99-A8FE046F277B}" vid="{B451C753-CD26-4043-8915-6B7E1E44845D}"/>
    </a:ext>
  </a:ext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10116</TotalTime>
  <Words>3505</Words>
  <Application>Microsoft Office PowerPoint</Application>
  <PresentationFormat>On-screen Show (4:3)</PresentationFormat>
  <Paragraphs>369</Paragraphs>
  <Slides>27</Slides>
  <Notes>27</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27</vt:i4>
      </vt:variant>
    </vt:vector>
  </HeadingPairs>
  <TitlesOfParts>
    <vt:vector size="42" baseType="lpstr">
      <vt:lpstr>Arial</vt:lpstr>
      <vt:lpstr>Arial Black</vt:lpstr>
      <vt:lpstr>ArumSans Bold</vt:lpstr>
      <vt:lpstr>ArumSans Regular</vt:lpstr>
      <vt:lpstr>Calibri</vt:lpstr>
      <vt:lpstr>ProximaNova-Regular</vt:lpstr>
      <vt:lpstr>ImageDescriptionAppendixSlideMaster</vt:lpstr>
      <vt:lpstr>Title Slides Master</vt:lpstr>
      <vt:lpstr>MainContentSlideMaster</vt:lpstr>
      <vt:lpstr>ClosingMaster</vt:lpstr>
      <vt:lpstr>DividerSlideMaster</vt:lpstr>
      <vt:lpstr>1_FIRST, BREAK, LAST slides </vt:lpstr>
      <vt:lpstr>FIRST, BREAK, LAST slides </vt:lpstr>
      <vt:lpstr>Red bar footer BODY/MAIN CONTENT</vt:lpstr>
      <vt:lpstr>Red Bar Footer_APPENDIX</vt:lpstr>
      <vt:lpstr>Emotional Intelligence</vt:lpstr>
      <vt:lpstr>After this segment you should be able to:</vt:lpstr>
      <vt:lpstr>How Does Who I Am Affect My Performance?</vt:lpstr>
      <vt:lpstr>Figure 3.2 Relative Stability of Individual Differences</vt:lpstr>
      <vt:lpstr>Test Your OB Knowledge 1</vt:lpstr>
      <vt:lpstr>Intelligence:   There Is More to the Story Than IQ 1</vt:lpstr>
      <vt:lpstr>Intelligence:   There Is More to the Story than IQ 2</vt:lpstr>
      <vt:lpstr>Test Your OB Knowledge 2</vt:lpstr>
      <vt:lpstr>The Big 5 Personality Dimensions</vt:lpstr>
      <vt:lpstr>What Does It Mean to Have a  Proactive Personality?</vt:lpstr>
      <vt:lpstr>Personality and Performance 1</vt:lpstr>
      <vt:lpstr>Personality and Performance 2</vt:lpstr>
      <vt:lpstr>Test Your OB Knowledge 3</vt:lpstr>
      <vt:lpstr>Core Self-Evaluations and Your Performance</vt:lpstr>
      <vt:lpstr>How Self-Efficacy Works</vt:lpstr>
      <vt:lpstr>Self-Esteem and Your Performance</vt:lpstr>
      <vt:lpstr>Locus of Control and My Performance 1</vt:lpstr>
      <vt:lpstr>Locus of Control and My Performance 2</vt:lpstr>
      <vt:lpstr>Emotional Stability and My Performance</vt:lpstr>
      <vt:lpstr>Test Your OB Knowledge 4</vt:lpstr>
      <vt:lpstr>The Value of Being Emotionally Intelligent</vt:lpstr>
      <vt:lpstr>Key Components of Emotional Intelligence</vt:lpstr>
      <vt:lpstr>Emotions and Performance</vt:lpstr>
      <vt:lpstr>Managing Emotions at Work</vt:lpstr>
      <vt:lpstr>Test Your OB Knowledge 5</vt:lpstr>
      <vt:lpstr>Test Your OB Knowledge 6</vt:lpstr>
      <vt:lpstr>Individual Differences: Putting  It All in Context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Mark</dc:creator>
  <cp:lastModifiedBy>Laura Crothers</cp:lastModifiedBy>
  <cp:revision>467</cp:revision>
  <dcterms:created xsi:type="dcterms:W3CDTF">2014-09-02T15:08:31Z</dcterms:created>
  <dcterms:modified xsi:type="dcterms:W3CDTF">2025-04-09T01:34:16Z</dcterms:modified>
</cp:coreProperties>
</file>