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6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28750" y="0"/>
            <a:ext cx="10763250" cy="6858000"/>
          </a:xfrm>
          <a:custGeom>
            <a:avLst/>
            <a:gdLst/>
            <a:ahLst/>
            <a:cxnLst/>
            <a:rect l="l" t="t" r="r" b="b"/>
            <a:pathLst>
              <a:path w="10763250" h="6858000">
                <a:moveTo>
                  <a:pt x="10763250" y="0"/>
                </a:moveTo>
                <a:lnTo>
                  <a:pt x="0" y="0"/>
                </a:lnTo>
                <a:lnTo>
                  <a:pt x="0" y="6858000"/>
                </a:lnTo>
                <a:lnTo>
                  <a:pt x="10763250" y="6858000"/>
                </a:lnTo>
                <a:lnTo>
                  <a:pt x="1076325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28750" cy="6851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4474" y="4382993"/>
            <a:ext cx="128015" cy="1280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03242" y="5527038"/>
            <a:ext cx="100583" cy="10058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649687" y="6210936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22860" y="0"/>
                </a:moveTo>
                <a:lnTo>
                  <a:pt x="13962" y="1484"/>
                </a:lnTo>
                <a:lnTo>
                  <a:pt x="6696" y="5534"/>
                </a:lnTo>
                <a:lnTo>
                  <a:pt x="1796" y="11540"/>
                </a:lnTo>
                <a:lnTo>
                  <a:pt x="0" y="18897"/>
                </a:lnTo>
                <a:lnTo>
                  <a:pt x="1796" y="26254"/>
                </a:lnTo>
                <a:lnTo>
                  <a:pt x="6696" y="32261"/>
                </a:lnTo>
                <a:lnTo>
                  <a:pt x="13962" y="36310"/>
                </a:lnTo>
                <a:lnTo>
                  <a:pt x="22860" y="37795"/>
                </a:lnTo>
                <a:lnTo>
                  <a:pt x="31757" y="36310"/>
                </a:lnTo>
                <a:lnTo>
                  <a:pt x="39023" y="32261"/>
                </a:lnTo>
                <a:lnTo>
                  <a:pt x="43923" y="26254"/>
                </a:lnTo>
                <a:lnTo>
                  <a:pt x="45720" y="18897"/>
                </a:lnTo>
                <a:lnTo>
                  <a:pt x="43923" y="11540"/>
                </a:lnTo>
                <a:lnTo>
                  <a:pt x="39023" y="5534"/>
                </a:lnTo>
                <a:lnTo>
                  <a:pt x="31757" y="1484"/>
                </a:lnTo>
                <a:lnTo>
                  <a:pt x="22860" y="0"/>
                </a:lnTo>
                <a:close/>
              </a:path>
            </a:pathLst>
          </a:custGeom>
          <a:solidFill>
            <a:srgbClr val="FFD966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0858" y="1154579"/>
            <a:ext cx="128015" cy="12801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256741" y="869903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19" h="38100">
                <a:moveTo>
                  <a:pt x="22859" y="0"/>
                </a:moveTo>
                <a:lnTo>
                  <a:pt x="13962" y="1484"/>
                </a:lnTo>
                <a:lnTo>
                  <a:pt x="6696" y="5534"/>
                </a:lnTo>
                <a:lnTo>
                  <a:pt x="1796" y="11540"/>
                </a:lnTo>
                <a:lnTo>
                  <a:pt x="0" y="18897"/>
                </a:lnTo>
                <a:lnTo>
                  <a:pt x="1796" y="26254"/>
                </a:lnTo>
                <a:lnTo>
                  <a:pt x="6696" y="32261"/>
                </a:lnTo>
                <a:lnTo>
                  <a:pt x="13962" y="36310"/>
                </a:lnTo>
                <a:lnTo>
                  <a:pt x="22859" y="37795"/>
                </a:lnTo>
                <a:lnTo>
                  <a:pt x="31757" y="36310"/>
                </a:lnTo>
                <a:lnTo>
                  <a:pt x="39023" y="32261"/>
                </a:lnTo>
                <a:lnTo>
                  <a:pt x="43923" y="26254"/>
                </a:lnTo>
                <a:lnTo>
                  <a:pt x="45719" y="18897"/>
                </a:lnTo>
                <a:lnTo>
                  <a:pt x="43923" y="11540"/>
                </a:lnTo>
                <a:lnTo>
                  <a:pt x="39023" y="5534"/>
                </a:lnTo>
                <a:lnTo>
                  <a:pt x="31757" y="1484"/>
                </a:lnTo>
                <a:lnTo>
                  <a:pt x="22859" y="0"/>
                </a:lnTo>
                <a:close/>
              </a:path>
            </a:pathLst>
          </a:custGeom>
          <a:solidFill>
            <a:srgbClr val="FFD966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9134" y="1989747"/>
            <a:ext cx="8873540" cy="2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8527" y="1795076"/>
            <a:ext cx="4906010" cy="391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073864" y="2156814"/>
            <a:ext cx="4730115" cy="4347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302" y="1189362"/>
            <a:ext cx="1056739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6340" y="2039092"/>
            <a:ext cx="6137909" cy="427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hyperlink" Target="https://www.youtube.com/watch?v=WFN7W852LuA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364" y="2226220"/>
            <a:ext cx="8587105" cy="1917064"/>
          </a:xfrm>
          <a:prstGeom prst="rect"/>
        </p:spPr>
        <p:txBody>
          <a:bodyPr wrap="square" lIns="0" tIns="3308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5"/>
              </a:spcBef>
            </a:pPr>
            <a:r>
              <a:rPr dirty="0" sz="6000" spc="200">
                <a:solidFill>
                  <a:srgbClr val="7B7B7B"/>
                </a:solidFill>
              </a:rPr>
              <a:t>ARE</a:t>
            </a:r>
            <a:r>
              <a:rPr dirty="0" sz="6000" spc="595">
                <a:solidFill>
                  <a:srgbClr val="7B7B7B"/>
                </a:solidFill>
              </a:rPr>
              <a:t> </a:t>
            </a:r>
            <a:r>
              <a:rPr dirty="0" sz="6000" spc="140">
                <a:solidFill>
                  <a:srgbClr val="7B7B7B"/>
                </a:solidFill>
              </a:rPr>
              <a:t>YOU</a:t>
            </a:r>
            <a:r>
              <a:rPr dirty="0" sz="6000" spc="610">
                <a:solidFill>
                  <a:srgbClr val="7B7B7B"/>
                </a:solidFill>
              </a:rPr>
              <a:t> </a:t>
            </a:r>
            <a:r>
              <a:rPr dirty="0" sz="6000" spc="235">
                <a:solidFill>
                  <a:srgbClr val="7B7B7B"/>
                </a:solidFill>
              </a:rPr>
              <a:t>CAREER</a:t>
            </a:r>
            <a:r>
              <a:rPr dirty="0" sz="6000" spc="615">
                <a:solidFill>
                  <a:srgbClr val="7B7B7B"/>
                </a:solidFill>
              </a:rPr>
              <a:t> </a:t>
            </a:r>
            <a:r>
              <a:rPr dirty="0" sz="6000" spc="210">
                <a:solidFill>
                  <a:srgbClr val="7B7B7B"/>
                </a:solidFill>
              </a:rPr>
              <a:t>READY?</a:t>
            </a:r>
            <a:endParaRPr sz="6000"/>
          </a:p>
          <a:p>
            <a:pPr algn="ctr" marR="31115">
              <a:lnSpc>
                <a:spcPct val="100000"/>
              </a:lnSpc>
              <a:spcBef>
                <a:spcPts val="1345"/>
              </a:spcBef>
              <a:tabLst>
                <a:tab pos="2385060" algn="l"/>
                <a:tab pos="3777615" algn="l"/>
              </a:tabLst>
            </a:pPr>
            <a:r>
              <a:rPr dirty="0">
                <a:solidFill>
                  <a:srgbClr val="A4A4A4"/>
                </a:solidFill>
              </a:rPr>
              <a:t>B</a:t>
            </a:r>
            <a:r>
              <a:rPr dirty="0" spc="-135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U</a:t>
            </a:r>
            <a:r>
              <a:rPr dirty="0" spc="-130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I</a:t>
            </a:r>
            <a:r>
              <a:rPr dirty="0" spc="-135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L</a:t>
            </a:r>
            <a:r>
              <a:rPr dirty="0" spc="-130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D</a:t>
            </a:r>
            <a:r>
              <a:rPr dirty="0" spc="-130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I</a:t>
            </a:r>
            <a:r>
              <a:rPr dirty="0" spc="-135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N</a:t>
            </a:r>
            <a:r>
              <a:rPr dirty="0" spc="-135">
                <a:solidFill>
                  <a:srgbClr val="A4A4A4"/>
                </a:solidFill>
              </a:rPr>
              <a:t> </a:t>
            </a:r>
            <a:r>
              <a:rPr dirty="0" spc="-50">
                <a:solidFill>
                  <a:srgbClr val="A4A4A4"/>
                </a:solidFill>
              </a:rPr>
              <a:t>G</a:t>
            </a:r>
            <a:r>
              <a:rPr dirty="0">
                <a:solidFill>
                  <a:srgbClr val="A4A4A4"/>
                </a:solidFill>
              </a:rPr>
              <a:t>	Y</a:t>
            </a:r>
            <a:r>
              <a:rPr dirty="0" spc="-225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O</a:t>
            </a:r>
            <a:r>
              <a:rPr dirty="0" spc="-150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U</a:t>
            </a:r>
            <a:r>
              <a:rPr dirty="0" spc="-140">
                <a:solidFill>
                  <a:srgbClr val="A4A4A4"/>
                </a:solidFill>
              </a:rPr>
              <a:t> </a:t>
            </a:r>
            <a:r>
              <a:rPr dirty="0" spc="-50">
                <a:solidFill>
                  <a:srgbClr val="A4A4A4"/>
                </a:solidFill>
              </a:rPr>
              <a:t>R</a:t>
            </a:r>
            <a:r>
              <a:rPr dirty="0">
                <a:solidFill>
                  <a:srgbClr val="A4A4A4"/>
                </a:solidFill>
              </a:rPr>
              <a:t>	B</a:t>
            </a:r>
            <a:r>
              <a:rPr dirty="0" spc="-135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R</a:t>
            </a:r>
            <a:r>
              <a:rPr dirty="0" spc="-125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A</a:t>
            </a:r>
            <a:r>
              <a:rPr dirty="0" spc="-130">
                <a:solidFill>
                  <a:srgbClr val="A4A4A4"/>
                </a:solidFill>
              </a:rPr>
              <a:t> </a:t>
            </a:r>
            <a:r>
              <a:rPr dirty="0">
                <a:solidFill>
                  <a:srgbClr val="A4A4A4"/>
                </a:solidFill>
              </a:rPr>
              <a:t>N</a:t>
            </a:r>
            <a:r>
              <a:rPr dirty="0" spc="-130">
                <a:solidFill>
                  <a:srgbClr val="A4A4A4"/>
                </a:solidFill>
              </a:rPr>
              <a:t> </a:t>
            </a:r>
            <a:r>
              <a:rPr dirty="0" spc="-50">
                <a:solidFill>
                  <a:srgbClr val="A4A4A4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9787" y="365125"/>
            <a:ext cx="10537825" cy="17284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2203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35"/>
              </a:spcBef>
            </a:pPr>
            <a:r>
              <a:rPr dirty="0" sz="4800" spc="-10" b="0">
                <a:solidFill>
                  <a:srgbClr val="FFC000"/>
                </a:solidFill>
                <a:latin typeface="Calibri Light"/>
                <a:cs typeface="Calibri Light"/>
              </a:rPr>
              <a:t>LEADERSHIP</a:t>
            </a:r>
            <a:endParaRPr sz="4800">
              <a:latin typeface="Calibri Light"/>
              <a:cs typeface="Calibri Light"/>
            </a:endParaRPr>
          </a:p>
          <a:p>
            <a:pPr marL="5445760" marR="273050">
              <a:lnSpc>
                <a:spcPts val="2160"/>
              </a:lnSpc>
              <a:spcBef>
                <a:spcPts val="133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Recognize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capitalize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team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strengths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achieve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goals.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52790" y="2474086"/>
            <a:ext cx="4840605" cy="334962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41300" marR="218440" indent="-228600">
              <a:lnSpc>
                <a:spcPct val="80000"/>
              </a:lnSpc>
              <a:spcBef>
                <a:spcPts val="53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Inspire,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persuade,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motivate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self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others </a:t>
            </a:r>
            <a:r>
              <a:rPr dirty="0" sz="1800">
                <a:latin typeface="Calibri"/>
                <a:cs typeface="Calibri"/>
              </a:rPr>
              <a:t>under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shared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vision.</a:t>
            </a:r>
            <a:endParaRPr sz="1800">
              <a:latin typeface="Calibri"/>
              <a:cs typeface="Calibri"/>
            </a:endParaRPr>
          </a:p>
          <a:p>
            <a:pPr marL="241300" marR="471805" indent="-228600">
              <a:lnSpc>
                <a:spcPct val="8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Seek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leverage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diverse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resources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feedback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inform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direction.</a:t>
            </a:r>
            <a:endParaRPr sz="1800">
              <a:latin typeface="Calibri"/>
              <a:cs typeface="Calibri"/>
            </a:endParaRPr>
          </a:p>
          <a:p>
            <a:pPr marL="241300" marR="128270" indent="-228600">
              <a:lnSpc>
                <a:spcPct val="8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innovative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thinking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beyond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traditional methods.</a:t>
            </a:r>
            <a:endParaRPr sz="1800">
              <a:latin typeface="Calibri"/>
              <a:cs typeface="Calibri"/>
            </a:endParaRPr>
          </a:p>
          <a:p>
            <a:pPr marL="241300" marR="228600" indent="-228600">
              <a:lnSpc>
                <a:spcPct val="8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Serve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approaching </a:t>
            </a:r>
            <a:r>
              <a:rPr dirty="0" sz="1800">
                <a:latin typeface="Calibri"/>
                <a:cs typeface="Calibri"/>
              </a:rPr>
              <a:t>tasks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confidence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positive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attitude.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Motivate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inspire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encouraging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them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building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mutual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trust.</a:t>
            </a:r>
            <a:endParaRPr sz="1800">
              <a:latin typeface="Calibri"/>
              <a:cs typeface="Calibri"/>
            </a:endParaRPr>
          </a:p>
          <a:p>
            <a:pPr marL="241300" marR="296545" indent="-228600">
              <a:lnSpc>
                <a:spcPct val="80000"/>
              </a:lnSpc>
              <a:spcBef>
                <a:spcPts val="101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800">
                <a:latin typeface="Calibri"/>
                <a:cs typeface="Calibri"/>
              </a:rPr>
              <a:t>Plan,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initiate,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manage,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complete,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evaluate projects.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87" y="2281478"/>
            <a:ext cx="5157786" cy="37645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73" y="294895"/>
            <a:ext cx="41319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dirty="0" spc="-160"/>
              <a:t> </a:t>
            </a:r>
            <a:r>
              <a:rPr dirty="0"/>
              <a:t>R</a:t>
            </a:r>
            <a:r>
              <a:rPr dirty="0" spc="-185"/>
              <a:t> </a:t>
            </a:r>
            <a:r>
              <a:rPr dirty="0"/>
              <a:t>O</a:t>
            </a:r>
            <a:r>
              <a:rPr dirty="0" spc="-165"/>
              <a:t> </a:t>
            </a:r>
            <a:r>
              <a:rPr dirty="0"/>
              <a:t>F</a:t>
            </a:r>
            <a:r>
              <a:rPr dirty="0" spc="-140"/>
              <a:t> </a:t>
            </a:r>
            <a:r>
              <a:rPr dirty="0"/>
              <a:t>E</a:t>
            </a:r>
            <a:r>
              <a:rPr dirty="0" spc="-190"/>
              <a:t> </a:t>
            </a:r>
            <a:r>
              <a:rPr dirty="0"/>
              <a:t>S</a:t>
            </a:r>
            <a:r>
              <a:rPr dirty="0" spc="-150"/>
              <a:t> </a:t>
            </a:r>
            <a:r>
              <a:rPr dirty="0"/>
              <a:t>S</a:t>
            </a:r>
            <a:r>
              <a:rPr dirty="0" spc="-155"/>
              <a:t> </a:t>
            </a:r>
            <a:r>
              <a:rPr dirty="0"/>
              <a:t>I</a:t>
            </a:r>
            <a:r>
              <a:rPr dirty="0" spc="-145"/>
              <a:t> </a:t>
            </a:r>
            <a:r>
              <a:rPr dirty="0" spc="-25"/>
              <a:t>O</a:t>
            </a:r>
            <a:r>
              <a:rPr dirty="0" spc="-180"/>
              <a:t> </a:t>
            </a:r>
            <a:r>
              <a:rPr dirty="0"/>
              <a:t>N</a:t>
            </a:r>
            <a:r>
              <a:rPr dirty="0" spc="-165"/>
              <a:t> </a:t>
            </a:r>
            <a:r>
              <a:rPr dirty="0"/>
              <a:t>A</a:t>
            </a:r>
            <a:r>
              <a:rPr dirty="0" spc="-160"/>
              <a:t> </a:t>
            </a:r>
            <a:r>
              <a:rPr dirty="0"/>
              <a:t>L</a:t>
            </a:r>
            <a:r>
              <a:rPr dirty="0" spc="-165"/>
              <a:t> </a:t>
            </a:r>
            <a:r>
              <a:rPr dirty="0"/>
              <a:t>I</a:t>
            </a:r>
            <a:r>
              <a:rPr dirty="0" spc="-140"/>
              <a:t> </a:t>
            </a:r>
            <a:r>
              <a:rPr dirty="0"/>
              <a:t>S</a:t>
            </a:r>
            <a:r>
              <a:rPr dirty="0" spc="-155"/>
              <a:t> </a:t>
            </a:r>
            <a:r>
              <a:rPr dirty="0" spc="-50"/>
              <a:t>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7637" y="336550"/>
            <a:ext cx="5322887" cy="61848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623058" y="629547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932" y="1120030"/>
            <a:ext cx="4883150" cy="180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1435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equitably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integrity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self,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others,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60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alignment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values.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prepared.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2932" y="2852928"/>
            <a:ext cx="2416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340" indent="-29464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75000"/>
              <a:buFont typeface="Wingdings"/>
              <a:buChar char=""/>
              <a:tabLst>
                <a:tab pos="307340" algn="l"/>
              </a:tabLst>
            </a:pPr>
            <a:r>
              <a:rPr dirty="0" sz="2400" spc="235" b="0">
                <a:latin typeface="Calibri Light"/>
                <a:cs typeface="Calibri Light"/>
              </a:rPr>
              <a:t>OVERCOM</a:t>
            </a:r>
            <a:r>
              <a:rPr dirty="0" sz="2400" spc="-240" b="0">
                <a:latin typeface="Calibri Light"/>
                <a:cs typeface="Calibri Light"/>
              </a:rPr>
              <a:t> </a:t>
            </a:r>
            <a:r>
              <a:rPr dirty="0" sz="2400" spc="135" b="0">
                <a:latin typeface="Calibri Light"/>
                <a:cs typeface="Calibri Light"/>
              </a:rPr>
              <a:t>IN</a:t>
            </a:r>
            <a:r>
              <a:rPr dirty="0" sz="2400" spc="-229" b="0">
                <a:latin typeface="Calibri Light"/>
                <a:cs typeface="Calibri Light"/>
              </a:rPr>
              <a:t> </a:t>
            </a:r>
            <a:r>
              <a:rPr dirty="0" sz="2400" spc="-50" b="0">
                <a:latin typeface="Calibri Light"/>
                <a:cs typeface="Calibri Light"/>
              </a:rPr>
              <a:t>G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69368" y="3101306"/>
            <a:ext cx="372617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dependability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(e.g.,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report consistently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meetings).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2932" y="3854086"/>
            <a:ext cx="4321175" cy="1325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Prioritize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accomplish 	organizational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goals.</a:t>
            </a:r>
            <a:endParaRPr sz="1800">
              <a:latin typeface="Calibri"/>
              <a:cs typeface="Calibri"/>
            </a:endParaRPr>
          </a:p>
          <a:p>
            <a:pPr marL="297815" marR="457200" indent="-285750">
              <a:lnSpc>
                <a:spcPct val="100000"/>
              </a:lnSpc>
              <a:spcBef>
                <a:spcPts val="159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Consistently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goals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expectations.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2932" y="5356903"/>
            <a:ext cx="4882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detail,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few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work.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2932" y="6109682"/>
            <a:ext cx="46475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dedication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toward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job.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71575" y="5171389"/>
            <a:ext cx="4671695" cy="1200785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 marR="49403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Calibri"/>
                <a:cs typeface="Calibri"/>
              </a:rPr>
              <a:t>Knowing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work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greatly, understand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demonstrate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effective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work </a:t>
            </a:r>
            <a:r>
              <a:rPr dirty="0" sz="1800">
                <a:latin typeface="Calibri"/>
                <a:cs typeface="Calibri"/>
              </a:rPr>
              <a:t>habits,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interest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larger </a:t>
            </a:r>
            <a:r>
              <a:rPr dirty="0" sz="1800">
                <a:latin typeface="Calibri"/>
                <a:cs typeface="Calibri"/>
              </a:rPr>
              <a:t>community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workplace.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39787" y="365125"/>
            <a:ext cx="10515600" cy="1325880"/>
          </a:xfrm>
          <a:custGeom>
            <a:avLst/>
            <a:gdLst/>
            <a:ahLst/>
            <a:cxnLst/>
            <a:rect l="l" t="t" r="r" b="b"/>
            <a:pathLst>
              <a:path w="10515600" h="1325880">
                <a:moveTo>
                  <a:pt x="10515600" y="0"/>
                </a:moveTo>
                <a:lnTo>
                  <a:pt x="0" y="0"/>
                </a:lnTo>
                <a:lnTo>
                  <a:pt x="0" y="1325562"/>
                </a:lnTo>
                <a:lnTo>
                  <a:pt x="10515600" y="1325562"/>
                </a:lnTo>
                <a:lnTo>
                  <a:pt x="10515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573246"/>
            <a:ext cx="25101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5"/>
              <a:t>Teamwork</a:t>
            </a:r>
            <a:endParaRPr sz="4800"/>
          </a:p>
        </p:txBody>
      </p:sp>
      <p:sp>
        <p:nvSpPr>
          <p:cNvPr id="4" name="object 4" descr=""/>
          <p:cNvSpPr/>
          <p:nvPr/>
        </p:nvSpPr>
        <p:spPr>
          <a:xfrm>
            <a:off x="6169025" y="1278737"/>
            <a:ext cx="5183505" cy="824230"/>
          </a:xfrm>
          <a:custGeom>
            <a:avLst/>
            <a:gdLst/>
            <a:ahLst/>
            <a:cxnLst/>
            <a:rect l="l" t="t" r="r" b="b"/>
            <a:pathLst>
              <a:path w="5183505" h="824230">
                <a:moveTo>
                  <a:pt x="5183187" y="0"/>
                </a:moveTo>
                <a:lnTo>
                  <a:pt x="0" y="0"/>
                </a:lnTo>
                <a:lnTo>
                  <a:pt x="0" y="823912"/>
                </a:lnTo>
                <a:lnTo>
                  <a:pt x="5183187" y="823912"/>
                </a:lnTo>
                <a:lnTo>
                  <a:pt x="518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247763" y="1305083"/>
            <a:ext cx="4866005" cy="7518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7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dirty="0" sz="17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collaborative</a:t>
            </a:r>
            <a:r>
              <a:rPr dirty="0" sz="17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relationships</a:t>
            </a:r>
            <a:r>
              <a:rPr dirty="0" sz="17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0" b="1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effectively</a:t>
            </a:r>
            <a:r>
              <a:rPr dirty="0" sz="17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toward</a:t>
            </a:r>
            <a:r>
              <a:rPr dirty="0" sz="17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dirty="0" sz="17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goals,</a:t>
            </a:r>
            <a:r>
              <a:rPr dirty="0" sz="17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7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appreciating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diverse</a:t>
            </a:r>
            <a:r>
              <a:rPr dirty="0" sz="17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viewpoints</a:t>
            </a:r>
            <a:r>
              <a:rPr dirty="0" sz="17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dirty="0" sz="17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responsibilities.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marL="241300" marR="737870" indent="-2286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Listen</a:t>
            </a:r>
            <a:r>
              <a:rPr dirty="0" spc="-60"/>
              <a:t> </a:t>
            </a:r>
            <a:r>
              <a:rPr dirty="0"/>
              <a:t>carefully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others,</a:t>
            </a:r>
            <a:r>
              <a:rPr dirty="0" spc="-60"/>
              <a:t> </a:t>
            </a:r>
            <a:r>
              <a:rPr dirty="0"/>
              <a:t>taking</a:t>
            </a:r>
            <a:r>
              <a:rPr dirty="0" spc="-55"/>
              <a:t> </a:t>
            </a:r>
            <a:r>
              <a:rPr dirty="0"/>
              <a:t>time</a:t>
            </a:r>
            <a:r>
              <a:rPr dirty="0" spc="-60"/>
              <a:t> </a:t>
            </a:r>
            <a:r>
              <a:rPr dirty="0" spc="-25"/>
              <a:t>to </a:t>
            </a:r>
            <a:r>
              <a:rPr dirty="0" spc="-10"/>
              <a:t>understand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ask</a:t>
            </a:r>
            <a:r>
              <a:rPr dirty="0" spc="-45"/>
              <a:t> </a:t>
            </a:r>
            <a:r>
              <a:rPr dirty="0" spc="-10"/>
              <a:t>appropriate</a:t>
            </a:r>
            <a:r>
              <a:rPr dirty="0" spc="-20"/>
              <a:t> </a:t>
            </a:r>
            <a:r>
              <a:rPr dirty="0" spc="-10"/>
              <a:t>questions </a:t>
            </a:r>
            <a:r>
              <a:rPr dirty="0"/>
              <a:t>without</a:t>
            </a:r>
            <a:r>
              <a:rPr dirty="0" spc="-55"/>
              <a:t> </a:t>
            </a:r>
            <a:r>
              <a:rPr dirty="0" spc="-10"/>
              <a:t>interrupting.</a:t>
            </a:r>
          </a:p>
          <a:p>
            <a:pPr marL="241300" marR="3492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10"/>
              <a:t>Effectively</a:t>
            </a:r>
            <a:r>
              <a:rPr dirty="0" spc="-65"/>
              <a:t> </a:t>
            </a:r>
            <a:r>
              <a:rPr dirty="0"/>
              <a:t>manage</a:t>
            </a:r>
            <a:r>
              <a:rPr dirty="0" spc="-55"/>
              <a:t> </a:t>
            </a:r>
            <a:r>
              <a:rPr dirty="0"/>
              <a:t>conflict,</a:t>
            </a:r>
            <a:r>
              <a:rPr dirty="0" spc="-40"/>
              <a:t> </a:t>
            </a:r>
            <a:r>
              <a:rPr dirty="0" spc="-10"/>
              <a:t>interact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 spc="-25"/>
              <a:t>and </a:t>
            </a:r>
            <a:r>
              <a:rPr dirty="0"/>
              <a:t>respect</a:t>
            </a:r>
            <a:r>
              <a:rPr dirty="0" spc="-40"/>
              <a:t> </a:t>
            </a:r>
            <a:r>
              <a:rPr dirty="0"/>
              <a:t>diverse</a:t>
            </a:r>
            <a:r>
              <a:rPr dirty="0" spc="-35"/>
              <a:t> </a:t>
            </a:r>
            <a:r>
              <a:rPr dirty="0" spc="-10"/>
              <a:t>personalities,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meet</a:t>
            </a:r>
            <a:r>
              <a:rPr dirty="0" spc="-45"/>
              <a:t> </a:t>
            </a:r>
            <a:r>
              <a:rPr dirty="0" spc="-10"/>
              <a:t>ambiguity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 spc="-10"/>
              <a:t>resilience.</a:t>
            </a:r>
          </a:p>
          <a:p>
            <a:pPr marL="241300" marR="102552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Be</a:t>
            </a:r>
            <a:r>
              <a:rPr dirty="0" spc="-35"/>
              <a:t> </a:t>
            </a:r>
            <a:r>
              <a:rPr dirty="0" spc="-10"/>
              <a:t>accountable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35"/>
              <a:t> </a:t>
            </a:r>
            <a:r>
              <a:rPr dirty="0"/>
              <a:t>individual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20"/>
              <a:t>team </a:t>
            </a:r>
            <a:r>
              <a:rPr dirty="0" spc="-10"/>
              <a:t>responsibilities</a:t>
            </a:r>
            <a:r>
              <a:rPr dirty="0" spc="10"/>
              <a:t> </a:t>
            </a:r>
            <a:r>
              <a:rPr dirty="0"/>
              <a:t>and</a:t>
            </a:r>
            <a:r>
              <a:rPr dirty="0" spc="10"/>
              <a:t> </a:t>
            </a:r>
            <a:r>
              <a:rPr dirty="0" spc="-10"/>
              <a:t>deliverables.</a:t>
            </a:r>
          </a:p>
          <a:p>
            <a:pPr marL="241300" marR="61277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Employ</a:t>
            </a:r>
            <a:r>
              <a:rPr dirty="0" spc="-40"/>
              <a:t> </a:t>
            </a:r>
            <a:r>
              <a:rPr dirty="0"/>
              <a:t>personal</a:t>
            </a:r>
            <a:r>
              <a:rPr dirty="0" spc="-40"/>
              <a:t> </a:t>
            </a:r>
            <a:r>
              <a:rPr dirty="0" spc="-10"/>
              <a:t>strengths,</a:t>
            </a:r>
            <a:r>
              <a:rPr dirty="0" spc="-45"/>
              <a:t> </a:t>
            </a:r>
            <a:r>
              <a:rPr dirty="0" spc="-10"/>
              <a:t>knowledge,</a:t>
            </a:r>
            <a:r>
              <a:rPr dirty="0" spc="-40"/>
              <a:t> </a:t>
            </a:r>
            <a:r>
              <a:rPr dirty="0" spc="-25"/>
              <a:t>and </a:t>
            </a:r>
            <a:r>
              <a:rPr dirty="0"/>
              <a:t>talents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complement</a:t>
            </a:r>
            <a:r>
              <a:rPr dirty="0" spc="-45"/>
              <a:t> </a:t>
            </a:r>
            <a:r>
              <a:rPr dirty="0"/>
              <a:t>those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10"/>
              <a:t>others.</a:t>
            </a:r>
          </a:p>
          <a:p>
            <a:pPr marL="240665" indent="-22796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pc="-10"/>
              <a:t>Exercise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ability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10"/>
              <a:t>compromise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-25"/>
              <a:t> </a:t>
            </a:r>
            <a:r>
              <a:rPr dirty="0" spc="-10"/>
              <a:t>agile.</a:t>
            </a: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pc="-10"/>
              <a:t>Collaborate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/>
              <a:t>others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achieve</a:t>
            </a:r>
            <a:r>
              <a:rPr dirty="0" spc="-40"/>
              <a:t> </a:t>
            </a:r>
            <a:r>
              <a:rPr dirty="0"/>
              <a:t>common</a:t>
            </a:r>
            <a:r>
              <a:rPr dirty="0" spc="-45"/>
              <a:t> </a:t>
            </a:r>
            <a:r>
              <a:rPr dirty="0" spc="-10"/>
              <a:t>goals.</a:t>
            </a:r>
          </a:p>
          <a:p>
            <a:pPr marL="241300" marR="20320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Build</a:t>
            </a:r>
            <a:r>
              <a:rPr dirty="0" spc="-45"/>
              <a:t> </a:t>
            </a:r>
            <a:r>
              <a:rPr dirty="0"/>
              <a:t>strong,</a:t>
            </a:r>
            <a:r>
              <a:rPr dirty="0" spc="-50"/>
              <a:t> </a:t>
            </a:r>
            <a:r>
              <a:rPr dirty="0"/>
              <a:t>positive</a:t>
            </a:r>
            <a:r>
              <a:rPr dirty="0" spc="-40"/>
              <a:t> </a:t>
            </a:r>
            <a:r>
              <a:rPr dirty="0"/>
              <a:t>working</a:t>
            </a:r>
            <a:r>
              <a:rPr dirty="0" spc="-40"/>
              <a:t> </a:t>
            </a:r>
            <a:r>
              <a:rPr dirty="0" spc="-10"/>
              <a:t>relationships</a:t>
            </a:r>
            <a:r>
              <a:rPr dirty="0" spc="-30"/>
              <a:t> </a:t>
            </a:r>
            <a:r>
              <a:rPr dirty="0" spc="-20"/>
              <a:t>with </a:t>
            </a:r>
            <a:r>
              <a:rPr dirty="0"/>
              <a:t>supervisor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team</a:t>
            </a:r>
            <a:r>
              <a:rPr dirty="0" spc="-35"/>
              <a:t> </a:t>
            </a:r>
            <a:r>
              <a:rPr dirty="0" spc="-10"/>
              <a:t>members/coworkers.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9828" y="2462542"/>
            <a:ext cx="5157784" cy="3764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73" y="294895"/>
            <a:ext cx="41319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dirty="0" spc="-160"/>
              <a:t> </a:t>
            </a:r>
            <a:r>
              <a:rPr dirty="0"/>
              <a:t>R</a:t>
            </a:r>
            <a:r>
              <a:rPr dirty="0" spc="-185"/>
              <a:t> </a:t>
            </a:r>
            <a:r>
              <a:rPr dirty="0"/>
              <a:t>O</a:t>
            </a:r>
            <a:r>
              <a:rPr dirty="0" spc="-165"/>
              <a:t> </a:t>
            </a:r>
            <a:r>
              <a:rPr dirty="0"/>
              <a:t>F</a:t>
            </a:r>
            <a:r>
              <a:rPr dirty="0" spc="-140"/>
              <a:t> </a:t>
            </a:r>
            <a:r>
              <a:rPr dirty="0"/>
              <a:t>E</a:t>
            </a:r>
            <a:r>
              <a:rPr dirty="0" spc="-190"/>
              <a:t> </a:t>
            </a:r>
            <a:r>
              <a:rPr dirty="0"/>
              <a:t>S</a:t>
            </a:r>
            <a:r>
              <a:rPr dirty="0" spc="-150"/>
              <a:t> </a:t>
            </a:r>
            <a:r>
              <a:rPr dirty="0"/>
              <a:t>S</a:t>
            </a:r>
            <a:r>
              <a:rPr dirty="0" spc="-155"/>
              <a:t> </a:t>
            </a:r>
            <a:r>
              <a:rPr dirty="0"/>
              <a:t>I</a:t>
            </a:r>
            <a:r>
              <a:rPr dirty="0" spc="-145"/>
              <a:t> </a:t>
            </a:r>
            <a:r>
              <a:rPr dirty="0" spc="-25"/>
              <a:t>O</a:t>
            </a:r>
            <a:r>
              <a:rPr dirty="0" spc="-180"/>
              <a:t> </a:t>
            </a:r>
            <a:r>
              <a:rPr dirty="0"/>
              <a:t>N</a:t>
            </a:r>
            <a:r>
              <a:rPr dirty="0" spc="-165"/>
              <a:t> </a:t>
            </a:r>
            <a:r>
              <a:rPr dirty="0"/>
              <a:t>A</a:t>
            </a:r>
            <a:r>
              <a:rPr dirty="0" spc="-160"/>
              <a:t> </a:t>
            </a:r>
            <a:r>
              <a:rPr dirty="0"/>
              <a:t>L</a:t>
            </a:r>
            <a:r>
              <a:rPr dirty="0" spc="-165"/>
              <a:t> </a:t>
            </a:r>
            <a:r>
              <a:rPr dirty="0"/>
              <a:t>I</a:t>
            </a:r>
            <a:r>
              <a:rPr dirty="0" spc="-140"/>
              <a:t> </a:t>
            </a:r>
            <a:r>
              <a:rPr dirty="0"/>
              <a:t>S</a:t>
            </a:r>
            <a:r>
              <a:rPr dirty="0" spc="-155"/>
              <a:t> </a:t>
            </a:r>
            <a:r>
              <a:rPr dirty="0" spc="-50"/>
              <a:t>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7637" y="336550"/>
            <a:ext cx="5322887" cy="61848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623058" y="629547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932" y="1120030"/>
            <a:ext cx="4883150" cy="180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1435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equitably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integrity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self,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others,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60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alignment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values.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prepared.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2932" y="2852928"/>
            <a:ext cx="2416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340" indent="-29464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75000"/>
              <a:buFont typeface="Wingdings"/>
              <a:buChar char=""/>
              <a:tabLst>
                <a:tab pos="307340" algn="l"/>
              </a:tabLst>
            </a:pPr>
            <a:r>
              <a:rPr dirty="0" sz="2400" spc="235" b="0">
                <a:latin typeface="Calibri Light"/>
                <a:cs typeface="Calibri Light"/>
              </a:rPr>
              <a:t>OVERCOM</a:t>
            </a:r>
            <a:r>
              <a:rPr dirty="0" sz="2400" spc="-240" b="0">
                <a:latin typeface="Calibri Light"/>
                <a:cs typeface="Calibri Light"/>
              </a:rPr>
              <a:t> </a:t>
            </a:r>
            <a:r>
              <a:rPr dirty="0" sz="2400" spc="135" b="0">
                <a:latin typeface="Calibri Light"/>
                <a:cs typeface="Calibri Light"/>
              </a:rPr>
              <a:t>IN</a:t>
            </a:r>
            <a:r>
              <a:rPr dirty="0" sz="2400" spc="-229" b="0">
                <a:latin typeface="Calibri Light"/>
                <a:cs typeface="Calibri Light"/>
              </a:rPr>
              <a:t> </a:t>
            </a:r>
            <a:r>
              <a:rPr dirty="0" sz="2400" spc="-50" b="0">
                <a:latin typeface="Calibri Light"/>
                <a:cs typeface="Calibri Light"/>
              </a:rPr>
              <a:t>G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69368" y="3101306"/>
            <a:ext cx="372617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dependability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(e.g.,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report consistently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meetings).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2932" y="3854086"/>
            <a:ext cx="4321175" cy="1325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Prioritize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accomplish 	organizational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goals.</a:t>
            </a:r>
            <a:endParaRPr sz="1800">
              <a:latin typeface="Calibri"/>
              <a:cs typeface="Calibri"/>
            </a:endParaRPr>
          </a:p>
          <a:p>
            <a:pPr marL="297815" marR="457200" indent="-285750">
              <a:lnSpc>
                <a:spcPct val="100000"/>
              </a:lnSpc>
              <a:spcBef>
                <a:spcPts val="1595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Consistently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goals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expectations.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2932" y="5356903"/>
            <a:ext cx="4882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detail,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few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work.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2932" y="6109682"/>
            <a:ext cx="46475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dedication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toward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job.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71575" y="5171389"/>
            <a:ext cx="4671695" cy="1200785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 marR="49403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Calibri"/>
                <a:cs typeface="Calibri"/>
              </a:rPr>
              <a:t>Knowing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work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differ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greatly, understand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demonstrate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effective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work </a:t>
            </a:r>
            <a:r>
              <a:rPr dirty="0" sz="1800">
                <a:latin typeface="Calibri"/>
                <a:cs typeface="Calibri"/>
              </a:rPr>
              <a:t>habits,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interest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larger </a:t>
            </a:r>
            <a:r>
              <a:rPr dirty="0" sz="1800">
                <a:latin typeface="Calibri"/>
                <a:cs typeface="Calibri"/>
              </a:rPr>
              <a:t>community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workplace.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86865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BREAKOUT</a:t>
            </a:r>
            <a:r>
              <a:rPr dirty="0" spc="-110"/>
              <a:t> </a:t>
            </a:r>
            <a:r>
              <a:rPr dirty="0" spc="-40"/>
              <a:t>ROOM</a:t>
            </a:r>
            <a:r>
              <a:rPr dirty="0" spc="-130"/>
              <a:t> </a:t>
            </a:r>
            <a:r>
              <a:rPr dirty="0" spc="-10"/>
              <a:t>ACTIVITY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51741" y="2526119"/>
            <a:ext cx="3628390" cy="331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 b="1">
                <a:solidFill>
                  <a:srgbClr val="A9D18E"/>
                </a:solidFill>
                <a:latin typeface="Calibri"/>
                <a:cs typeface="Calibri"/>
              </a:rPr>
              <a:t>Directions:</a:t>
            </a:r>
            <a:endParaRPr sz="18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425"/>
              </a:spcBef>
            </a:pPr>
            <a:r>
              <a:rPr dirty="0" sz="1800" spc="6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FFFFFF"/>
                </a:solidFill>
                <a:latin typeface="Calibri"/>
                <a:cs typeface="Calibri"/>
              </a:rPr>
              <a:t>breakout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0" b="1">
                <a:solidFill>
                  <a:srgbClr val="FFFFFF"/>
                </a:solidFill>
                <a:latin typeface="Calibri"/>
                <a:cs typeface="Calibri"/>
              </a:rPr>
              <a:t>room…</a:t>
            </a:r>
            <a:endParaRPr sz="1800">
              <a:latin typeface="Calibri"/>
              <a:cs typeface="Calibri"/>
            </a:endParaRPr>
          </a:p>
          <a:p>
            <a:pPr marL="355600" marR="65405" indent="-342900">
              <a:lnSpc>
                <a:spcPct val="120000"/>
              </a:lnSpc>
              <a:spcBef>
                <a:spcPts val="1010"/>
              </a:spcBef>
              <a:buClr>
                <a:srgbClr val="6FAC46"/>
              </a:buClr>
              <a:buAutoNum type="arabicPeriod"/>
              <a:tabLst>
                <a:tab pos="35560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75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b="1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1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45" b="1">
                <a:solidFill>
                  <a:srgbClr val="FFFFFF"/>
                </a:solidFill>
                <a:latin typeface="Calibri"/>
                <a:cs typeface="Calibri"/>
              </a:rPr>
              <a:t>relevant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(at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2)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each competency</a:t>
            </a:r>
            <a:r>
              <a:rPr dirty="0" sz="1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5" b="1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1800" spc="80" b="1">
                <a:solidFill>
                  <a:srgbClr val="FFFFFF"/>
                </a:solidFill>
                <a:latin typeface="Calibri"/>
                <a:cs typeface="Calibri"/>
              </a:rPr>
              <a:t>experienced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5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" b="1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800" spc="85" b="1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5" b="1">
                <a:solidFill>
                  <a:srgbClr val="FFFFFF"/>
                </a:solidFill>
                <a:latin typeface="Calibri"/>
                <a:cs typeface="Calibri"/>
              </a:rPr>
              <a:t>internship.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994"/>
              </a:spcBef>
              <a:buClr>
                <a:srgbClr val="6FAC46"/>
              </a:buClr>
              <a:buAutoNum type="arabicPeriod"/>
              <a:tabLst>
                <a:tab pos="355600" algn="l"/>
              </a:tabLst>
            </a:pPr>
            <a:r>
              <a:rPr dirty="0" sz="1800" spc="110" b="1" i="1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70" b="1" i="1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dirty="0" sz="1800" spc="6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4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0" b="1" i="1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dirty="0" sz="18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8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30" b="1" i="1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8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10" b="1" i="1">
                <a:solidFill>
                  <a:srgbClr val="FFFFFF"/>
                </a:solidFill>
                <a:latin typeface="Calibri"/>
                <a:cs typeface="Calibri"/>
              </a:rPr>
              <a:t>discussion.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73898" y="2198503"/>
            <a:ext cx="3695700" cy="3779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  <a:p>
            <a:pPr marL="76835" marR="5080" indent="-8255">
              <a:lnSpc>
                <a:spcPts val="3890"/>
              </a:lnSpc>
              <a:spcBef>
                <a:spcPts val="36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Thinking</a:t>
            </a:r>
            <a:r>
              <a:rPr dirty="0" sz="20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(Problem</a:t>
            </a:r>
            <a:r>
              <a:rPr dirty="0" sz="20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Solving)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2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200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109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147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2000">
              <a:latin typeface="Calibri"/>
              <a:cs typeface="Calibri"/>
            </a:endParaRPr>
          </a:p>
          <a:p>
            <a:pPr algn="just" marL="76835" marR="1936114">
              <a:lnSpc>
                <a:spcPct val="161500"/>
              </a:lnSpc>
              <a:spcBef>
                <a:spcPts val="15"/>
              </a:spcBef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Communication Professionalism Teamwork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623058" y="629547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21868" y="343814"/>
            <a:ext cx="11551285" cy="6210935"/>
            <a:chOff x="321868" y="343814"/>
            <a:chExt cx="11551285" cy="6210935"/>
          </a:xfrm>
        </p:grpSpPr>
        <p:sp>
          <p:nvSpPr>
            <p:cNvPr id="4" name="object 4" descr=""/>
            <p:cNvSpPr/>
            <p:nvPr/>
          </p:nvSpPr>
          <p:spPr>
            <a:xfrm>
              <a:off x="321868" y="343814"/>
              <a:ext cx="11551285" cy="6210935"/>
            </a:xfrm>
            <a:custGeom>
              <a:avLst/>
              <a:gdLst/>
              <a:ahLst/>
              <a:cxnLst/>
              <a:rect l="l" t="t" r="r" b="b"/>
              <a:pathLst>
                <a:path w="11551285" h="6210934">
                  <a:moveTo>
                    <a:pt x="11550700" y="0"/>
                  </a:moveTo>
                  <a:lnTo>
                    <a:pt x="0" y="0"/>
                  </a:lnTo>
                  <a:lnTo>
                    <a:pt x="0" y="6210604"/>
                  </a:lnTo>
                  <a:lnTo>
                    <a:pt x="11550700" y="6210604"/>
                  </a:lnTo>
                  <a:lnTo>
                    <a:pt x="11550700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034" y="1971001"/>
              <a:ext cx="10435640" cy="25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3315" y="5947736"/>
              <a:ext cx="128015" cy="1280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2084" y="4831123"/>
              <a:ext cx="100583" cy="10058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88528" y="4210014"/>
              <a:ext cx="45720" cy="38100"/>
            </a:xfrm>
            <a:custGeom>
              <a:avLst/>
              <a:gdLst/>
              <a:ahLst/>
              <a:cxnLst/>
              <a:rect l="l" t="t" r="r" b="b"/>
              <a:pathLst>
                <a:path w="45720" h="38100">
                  <a:moveTo>
                    <a:pt x="22860" y="0"/>
                  </a:moveTo>
                  <a:lnTo>
                    <a:pt x="13962" y="1484"/>
                  </a:lnTo>
                  <a:lnTo>
                    <a:pt x="6696" y="5534"/>
                  </a:lnTo>
                  <a:lnTo>
                    <a:pt x="1796" y="11540"/>
                  </a:lnTo>
                  <a:lnTo>
                    <a:pt x="0" y="18897"/>
                  </a:lnTo>
                  <a:lnTo>
                    <a:pt x="1796" y="26254"/>
                  </a:lnTo>
                  <a:lnTo>
                    <a:pt x="6696" y="32261"/>
                  </a:lnTo>
                  <a:lnTo>
                    <a:pt x="13962" y="36310"/>
                  </a:lnTo>
                  <a:lnTo>
                    <a:pt x="22860" y="37795"/>
                  </a:lnTo>
                  <a:lnTo>
                    <a:pt x="31757" y="36310"/>
                  </a:lnTo>
                  <a:lnTo>
                    <a:pt x="39023" y="32261"/>
                  </a:lnTo>
                  <a:lnTo>
                    <a:pt x="43923" y="26254"/>
                  </a:lnTo>
                  <a:lnTo>
                    <a:pt x="45720" y="18897"/>
                  </a:lnTo>
                  <a:lnTo>
                    <a:pt x="43923" y="11540"/>
                  </a:lnTo>
                  <a:lnTo>
                    <a:pt x="39023" y="5534"/>
                  </a:lnTo>
                  <a:lnTo>
                    <a:pt x="31757" y="148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D966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20419" y="1329220"/>
            <a:ext cx="43745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0" b="0">
                <a:solidFill>
                  <a:srgbClr val="FFC000"/>
                </a:solidFill>
                <a:latin typeface="Calibri Light"/>
                <a:cs typeface="Calibri Light"/>
              </a:rPr>
              <a:t>SELF-</a:t>
            </a:r>
            <a:r>
              <a:rPr dirty="0" sz="3200" spc="-35" b="0">
                <a:solidFill>
                  <a:srgbClr val="FFC000"/>
                </a:solidFill>
                <a:latin typeface="Calibri Light"/>
                <a:cs typeface="Calibri Light"/>
              </a:rPr>
              <a:t>REFLECTION</a:t>
            </a:r>
            <a:r>
              <a:rPr dirty="0" sz="3200" spc="-50" b="0">
                <a:solidFill>
                  <a:srgbClr val="FFC000"/>
                </a:solidFill>
                <a:latin typeface="Calibri Light"/>
                <a:cs typeface="Calibri Light"/>
              </a:rPr>
              <a:t> </a:t>
            </a:r>
            <a:r>
              <a:rPr dirty="0" sz="3200" spc="-10" b="0">
                <a:solidFill>
                  <a:srgbClr val="FFC000"/>
                </a:solidFill>
                <a:latin typeface="Calibri Light"/>
                <a:cs typeface="Calibri Light"/>
              </a:rPr>
              <a:t>ACTIVITY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3306" y="298171"/>
            <a:ext cx="10652125" cy="915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C000"/>
                </a:solidFill>
                <a:latin typeface="Calibri"/>
                <a:cs typeface="Calibri"/>
              </a:rPr>
              <a:t>Career</a:t>
            </a:r>
            <a:r>
              <a:rPr dirty="0" sz="1500" spc="-3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dirty="0" sz="1500" spc="-1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C000"/>
                </a:solidFill>
                <a:latin typeface="Calibri"/>
                <a:cs typeface="Calibri"/>
              </a:rPr>
              <a:t>Self</a:t>
            </a:r>
            <a:r>
              <a:rPr dirty="0" sz="1500" spc="-3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C000"/>
                </a:solidFill>
                <a:latin typeface="Calibri"/>
                <a:cs typeface="Calibri"/>
              </a:rPr>
              <a:t>Development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980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Proactively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oneself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one’s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continual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learning,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one’s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strengths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weaknesses,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navigation</a:t>
            </a:r>
            <a:r>
              <a:rPr dirty="0" sz="1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opportunities,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relationships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one’s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958153" y="2366313"/>
            <a:ext cx="3272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Thinking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(Problem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Solving)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14618" y="2821913"/>
            <a:ext cx="1737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14618" y="3279113"/>
            <a:ext cx="1094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14618" y="3734713"/>
            <a:ext cx="1061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014618" y="4190313"/>
            <a:ext cx="1529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14618" y="4647513"/>
            <a:ext cx="1517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Professionalism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014618" y="5103112"/>
            <a:ext cx="1014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Teamwork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623058" y="629547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20419" y="2483318"/>
            <a:ext cx="3204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70" b="1">
                <a:solidFill>
                  <a:srgbClr val="A9D18E"/>
                </a:solidFill>
                <a:latin typeface="Calibri"/>
                <a:cs typeface="Calibri"/>
              </a:rPr>
              <a:t>Directions:</a:t>
            </a:r>
            <a:r>
              <a:rPr dirty="0" sz="1600" spc="-40" b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A9D18E"/>
                </a:solidFill>
                <a:latin typeface="Calibri"/>
                <a:cs typeface="Calibri"/>
              </a:rPr>
              <a:t>Under</a:t>
            </a:r>
            <a:r>
              <a:rPr dirty="0" sz="1600" spc="-25" b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spc="105" b="1">
                <a:solidFill>
                  <a:srgbClr val="A9D18E"/>
                </a:solidFill>
                <a:latin typeface="Calibri"/>
                <a:cs typeface="Calibri"/>
              </a:rPr>
              <a:t>each</a:t>
            </a:r>
            <a:r>
              <a:rPr dirty="0" sz="1600" spc="-20" b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spc="50" b="1">
                <a:solidFill>
                  <a:srgbClr val="A9D18E"/>
                </a:solidFill>
                <a:latin typeface="Calibri"/>
                <a:cs typeface="Calibri"/>
              </a:rPr>
              <a:t>category….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20419" y="2804882"/>
            <a:ext cx="3590925" cy="2388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6032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strengths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Calibri"/>
                <a:cs typeface="Calibri"/>
              </a:rPr>
              <a:t>real-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displayed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substantiates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one.</a:t>
            </a:r>
            <a:endParaRPr sz="1400">
              <a:latin typeface="Calibri"/>
              <a:cs typeface="Calibri"/>
            </a:endParaRPr>
          </a:p>
          <a:p>
            <a:pPr marL="354965" marR="340995" indent="-3429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4965" algn="l"/>
              </a:tabLst>
            </a:pP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Acknowledge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5" b="1" i="1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dirty="0" sz="14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 b="1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5" b="1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list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ideas/opportunities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your </a:t>
            </a: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“brand.”</a:t>
            </a:r>
            <a:endParaRPr sz="1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</a:tabLs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95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5" b="1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previously </a:t>
            </a:r>
            <a:r>
              <a:rPr dirty="0" sz="1400" spc="55" b="1">
                <a:solidFill>
                  <a:srgbClr val="FFFFFF"/>
                </a:solidFill>
                <a:latin typeface="Calibri"/>
                <a:cs typeface="Calibri"/>
              </a:rPr>
              <a:t>mentioned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5" b="1">
                <a:solidFill>
                  <a:srgbClr val="FFFFFF"/>
                </a:solidFill>
                <a:latin typeface="Calibri"/>
                <a:cs typeface="Calibri"/>
              </a:rPr>
              <a:t>breakout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room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activity 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 b="1" i="1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80" b="1" i="1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85" b="1" i="1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4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0" b="1" i="1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1400" spc="-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0" b="1" i="1">
                <a:solidFill>
                  <a:srgbClr val="FFFFFF"/>
                </a:solidFill>
                <a:latin typeface="Calibri"/>
                <a:cs typeface="Calibri"/>
              </a:rPr>
              <a:t>you.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581" y="2232126"/>
            <a:ext cx="2276510" cy="34987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034" y="1970709"/>
            <a:ext cx="10435640" cy="254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FINAL</a:t>
            </a:r>
            <a:r>
              <a:rPr dirty="0" spc="-135"/>
              <a:t> </a:t>
            </a:r>
            <a:r>
              <a:rPr dirty="0"/>
              <a:t>TIPS</a:t>
            </a:r>
            <a:r>
              <a:rPr dirty="0" spc="-120"/>
              <a:t> </a:t>
            </a:r>
            <a:r>
              <a:rPr dirty="0"/>
              <a:t>&amp;</a:t>
            </a:r>
            <a:r>
              <a:rPr dirty="0" spc="-120"/>
              <a:t> </a:t>
            </a:r>
            <a:r>
              <a:rPr dirty="0" spc="-100"/>
              <a:t>TAKEAWAYS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93042" y="2516842"/>
            <a:ext cx="6654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prepare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successful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transition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workplace?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3042" y="2972442"/>
            <a:ext cx="6022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upcoming</a:t>
            </a:r>
            <a:r>
              <a:rPr dirty="0" sz="1800" spc="-2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weeks,</a:t>
            </a:r>
            <a:r>
              <a:rPr dirty="0" sz="1800" spc="-6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ask</a:t>
            </a:r>
            <a:r>
              <a:rPr dirty="0" sz="1800" spc="-4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dirty="0" sz="1800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adults</a:t>
            </a:r>
            <a:r>
              <a:rPr dirty="0" sz="18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you</a:t>
            </a:r>
            <a:r>
              <a:rPr dirty="0" sz="1800" spc="-2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respect</a:t>
            </a:r>
            <a:r>
              <a:rPr dirty="0" sz="1800" spc="-3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C000"/>
                </a:solidFill>
                <a:latin typeface="Calibri"/>
                <a:cs typeface="Calibri"/>
              </a:rPr>
              <a:t>admire</a:t>
            </a:r>
            <a:r>
              <a:rPr dirty="0" sz="1800" spc="-25">
                <a:solidFill>
                  <a:srgbClr val="FFC000"/>
                </a:solidFill>
                <a:latin typeface="Calibri"/>
                <a:cs typeface="Calibri"/>
              </a:rPr>
              <a:t> to…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76506" y="3246839"/>
            <a:ext cx="4008754" cy="120396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A4A4A4"/>
              </a:buClr>
              <a:buAutoNum type="arabicPeriod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adjectives.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35"/>
              </a:spcBef>
              <a:buClr>
                <a:srgbClr val="A4A4A4"/>
              </a:buClr>
              <a:buAutoNum type="arabicPeriod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impression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you?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25"/>
              </a:spcBef>
              <a:buClr>
                <a:srgbClr val="A4A4A4"/>
              </a:buClr>
              <a:buAutoNum type="arabicPeriod"/>
              <a:tabLst>
                <a:tab pos="35496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brand?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70903" y="2516766"/>
            <a:ext cx="1358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70903" y="2972366"/>
            <a:ext cx="2214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Reflect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70903" y="3429566"/>
            <a:ext cx="2242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Explore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70903" y="3885165"/>
            <a:ext cx="1704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goals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70903" y="4340766"/>
            <a:ext cx="1631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Iterate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adapt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623058" y="629547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6160770" cy="6858000"/>
            </a:xfrm>
            <a:custGeom>
              <a:avLst/>
              <a:gdLst/>
              <a:ahLst/>
              <a:cxnLst/>
              <a:rect l="l" t="t" r="r" b="b"/>
              <a:pathLst>
                <a:path w="6160770" h="6858000">
                  <a:moveTo>
                    <a:pt x="616038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60389" y="6858000"/>
                  </a:lnTo>
                  <a:lnTo>
                    <a:pt x="6160389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0391" y="0"/>
              <a:ext cx="6025372" cy="68456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8247" y="253224"/>
              <a:ext cx="157073" cy="15707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4703" y="549169"/>
              <a:ext cx="100584" cy="10058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825" y="2607805"/>
              <a:ext cx="4471670" cy="254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41" y="1729982"/>
            <a:ext cx="33604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SESSION</a:t>
            </a:r>
            <a:r>
              <a:rPr dirty="0" spc="-135"/>
              <a:t> </a:t>
            </a:r>
            <a:r>
              <a:rPr dirty="0" spc="-25"/>
              <a:t>OBJECTIVES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16941" y="3102500"/>
            <a:ext cx="4296410" cy="320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readiness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dirty="0" sz="17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compete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professionally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ever-changing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work.</a:t>
            </a:r>
            <a:endParaRPr sz="1700">
              <a:latin typeface="Calibri"/>
              <a:cs typeface="Calibri"/>
            </a:endParaRPr>
          </a:p>
          <a:p>
            <a:pPr marL="241300" marR="351155" indent="-228600">
              <a:lnSpc>
                <a:spcPct val="110000"/>
              </a:lnSpc>
              <a:spcBef>
                <a:spcPts val="16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lessons</a:t>
            </a:r>
            <a:r>
              <a:rPr dirty="0" sz="17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learned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7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internship.</a:t>
            </a:r>
            <a:endParaRPr sz="1700">
              <a:latin typeface="Calibri"/>
              <a:cs typeface="Calibri"/>
            </a:endParaRPr>
          </a:p>
          <a:p>
            <a:pPr marL="241300" marR="97155" indent="-228600">
              <a:lnSpc>
                <a:spcPct val="110000"/>
              </a:lnSpc>
              <a:spcBef>
                <a:spcPts val="15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dirty="0" sz="17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starting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field.</a:t>
            </a:r>
            <a:endParaRPr sz="1700">
              <a:latin typeface="Calibri"/>
              <a:cs typeface="Calibri"/>
            </a:endParaRPr>
          </a:p>
          <a:p>
            <a:pPr marL="241300" marR="103505" indent="-228600">
              <a:lnSpc>
                <a:spcPct val="110000"/>
              </a:lnSpc>
              <a:spcBef>
                <a:spcPts val="15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Formulate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r>
              <a:rPr dirty="0" sz="17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going forward.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12188190" cy="6858000"/>
            <a:chOff x="0" y="0"/>
            <a:chExt cx="1218819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56332" cy="684750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356345" y="0"/>
              <a:ext cx="9832340" cy="6858000"/>
            </a:xfrm>
            <a:custGeom>
              <a:avLst/>
              <a:gdLst/>
              <a:ahLst/>
              <a:cxnLst/>
              <a:rect l="l" t="t" r="r" b="b"/>
              <a:pathLst>
                <a:path w="9832340" h="6858000">
                  <a:moveTo>
                    <a:pt x="98318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831806" y="6858000"/>
                  </a:lnTo>
                  <a:lnTo>
                    <a:pt x="9831806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5670" y="1989747"/>
              <a:ext cx="7922120" cy="25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9301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INTRODUCTION</a:t>
            </a:r>
            <a:r>
              <a:rPr dirty="0" spc="-120"/>
              <a:t> </a:t>
            </a:r>
            <a:r>
              <a:rPr dirty="0" spc="-50"/>
              <a:t>TO</a:t>
            </a:r>
            <a:r>
              <a:rPr dirty="0" spc="-100"/>
              <a:t> </a:t>
            </a:r>
            <a:r>
              <a:rPr dirty="0" spc="-25"/>
              <a:t>BUILDING</a:t>
            </a:r>
            <a:r>
              <a:rPr dirty="0" spc="-105"/>
              <a:t> </a:t>
            </a:r>
            <a:r>
              <a:rPr dirty="0" spc="-50"/>
              <a:t>YOUR</a:t>
            </a:r>
            <a:r>
              <a:rPr dirty="0" spc="-105"/>
              <a:t> </a:t>
            </a:r>
            <a:r>
              <a:rPr dirty="0" spc="-10"/>
              <a:t>BRAND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384408" y="2300777"/>
            <a:ext cx="7169784" cy="360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9215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Self-Development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proactively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oneself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one’s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career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continual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learning,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one’s strengths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weaknesses,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navigation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opportunities,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relationships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one’s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700" b="1">
                <a:solidFill>
                  <a:srgbClr val="BE9000"/>
                </a:solidFill>
                <a:latin typeface="Calibri"/>
                <a:cs typeface="Calibri"/>
              </a:rPr>
              <a:t>Definition</a:t>
            </a:r>
            <a:r>
              <a:rPr dirty="0" sz="1700" spc="-5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BE9000"/>
                </a:solidFill>
                <a:latin typeface="Calibri"/>
                <a:cs typeface="Calibri"/>
              </a:rPr>
              <a:t>of</a:t>
            </a:r>
            <a:r>
              <a:rPr dirty="0" sz="1700" spc="-15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BE9000"/>
                </a:solidFill>
                <a:latin typeface="Calibri"/>
                <a:cs typeface="Calibri"/>
              </a:rPr>
              <a:t>Branding</a:t>
            </a:r>
            <a:endParaRPr sz="1700">
              <a:latin typeface="Calibri"/>
              <a:cs typeface="Calibri"/>
            </a:endParaRPr>
          </a:p>
          <a:p>
            <a:pPr marL="812800" marR="5080" indent="-342900">
              <a:lnSpc>
                <a:spcPct val="100000"/>
              </a:lnSpc>
              <a:spcBef>
                <a:spcPts val="1210"/>
              </a:spcBef>
              <a:buClr>
                <a:srgbClr val="A4A4A4"/>
              </a:buClr>
              <a:buFont typeface="Arial"/>
              <a:buChar char="•"/>
              <a:tabLst>
                <a:tab pos="812800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Branding</a:t>
            </a:r>
            <a:r>
              <a:rPr dirty="0" sz="1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makes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itself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1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differentiates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itself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competitors.</a:t>
            </a:r>
            <a:r>
              <a:rPr dirty="0" sz="1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Branding</a:t>
            </a:r>
            <a:r>
              <a:rPr dirty="0" sz="15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typically</a:t>
            </a:r>
            <a:r>
              <a:rPr dirty="0" sz="1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includes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phrase,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design,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makes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easily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identifiable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public.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700" b="1">
                <a:solidFill>
                  <a:srgbClr val="BE9000"/>
                </a:solidFill>
                <a:latin typeface="Calibri"/>
                <a:cs typeface="Calibri"/>
              </a:rPr>
              <a:t>Career</a:t>
            </a:r>
            <a:r>
              <a:rPr dirty="0" sz="1700" spc="-7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BE9000"/>
                </a:solidFill>
                <a:latin typeface="Calibri"/>
                <a:cs typeface="Calibri"/>
              </a:rPr>
              <a:t>Branding</a:t>
            </a:r>
            <a:endParaRPr sz="17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910"/>
              </a:spcBef>
              <a:buClr>
                <a:srgbClr val="A4A4A4"/>
              </a:buClr>
              <a:buFont typeface="Arial"/>
              <a:buChar char="•"/>
              <a:tabLst>
                <a:tab pos="81216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words,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“Career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Branding.”</a:t>
            </a:r>
            <a:endParaRPr sz="15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300"/>
              </a:spcBef>
              <a:buClr>
                <a:srgbClr val="A4A4A4"/>
              </a:buClr>
              <a:buFont typeface="Arial"/>
              <a:buChar char="•"/>
              <a:tabLst>
                <a:tab pos="81216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it?</a:t>
            </a:r>
            <a:endParaRPr sz="15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300"/>
              </a:spcBef>
              <a:buClr>
                <a:srgbClr val="A4A4A4"/>
              </a:buClr>
              <a:buFont typeface="Arial"/>
              <a:buChar char="•"/>
              <a:tabLst>
                <a:tab pos="812165" algn="l"/>
              </a:tabLst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it?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700782" y="629547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920" y="1056347"/>
            <a:ext cx="38982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BE9000"/>
                </a:solidFill>
              </a:rPr>
              <a:t>CAREER</a:t>
            </a:r>
            <a:r>
              <a:rPr dirty="0" sz="4000" spc="-204">
                <a:solidFill>
                  <a:srgbClr val="BE9000"/>
                </a:solidFill>
              </a:rPr>
              <a:t> </a:t>
            </a:r>
            <a:r>
              <a:rPr dirty="0" sz="4000" spc="-25">
                <a:solidFill>
                  <a:srgbClr val="BE9000"/>
                </a:solidFill>
              </a:rPr>
              <a:t>BRANDING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1780791" y="2030037"/>
            <a:ext cx="4491990" cy="466852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400" b="1">
                <a:solidFill>
                  <a:srgbClr val="BE9000"/>
                </a:solidFill>
                <a:latin typeface="Calibri"/>
                <a:cs typeface="Calibri"/>
              </a:rPr>
              <a:t>What</a:t>
            </a:r>
            <a:r>
              <a:rPr dirty="0" sz="1400" spc="6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E9000"/>
                </a:solidFill>
                <a:latin typeface="Calibri"/>
                <a:cs typeface="Calibri"/>
              </a:rPr>
              <a:t>it</a:t>
            </a:r>
            <a:r>
              <a:rPr dirty="0" sz="1400" spc="6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400" spc="40" b="1">
                <a:solidFill>
                  <a:srgbClr val="BE9000"/>
                </a:solidFill>
                <a:latin typeface="Calibri"/>
                <a:cs typeface="Calibri"/>
              </a:rPr>
              <a:t>is:</a:t>
            </a:r>
            <a:endParaRPr sz="1400">
              <a:latin typeface="Calibri"/>
              <a:cs typeface="Calibri"/>
            </a:endParaRPr>
          </a:p>
          <a:p>
            <a:pPr marL="12700" marR="233045">
              <a:lnSpc>
                <a:spcPct val="100000"/>
              </a:lnSpc>
              <a:spcBef>
                <a:spcPts val="994"/>
              </a:spcBef>
            </a:pP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branding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distinct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memorable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"mark"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around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career,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highlighting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unique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skills,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experiences,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values.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400" b="1">
                <a:solidFill>
                  <a:srgbClr val="BE9000"/>
                </a:solidFill>
                <a:latin typeface="Calibri"/>
                <a:cs typeface="Calibri"/>
              </a:rPr>
              <a:t>Why</a:t>
            </a:r>
            <a:r>
              <a:rPr dirty="0" sz="1400" spc="75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E9000"/>
                </a:solidFill>
                <a:latin typeface="Calibri"/>
                <a:cs typeface="Calibri"/>
              </a:rPr>
              <a:t>it's</a:t>
            </a:r>
            <a:r>
              <a:rPr dirty="0" sz="1400" spc="114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BE9000"/>
                </a:solidFill>
                <a:latin typeface="Calibri"/>
                <a:cs typeface="Calibri"/>
              </a:rPr>
              <a:t>important:</a:t>
            </a:r>
            <a:endParaRPr sz="1400">
              <a:latin typeface="Calibri"/>
              <a:cs typeface="Calibri"/>
            </a:endParaRPr>
          </a:p>
          <a:p>
            <a:pPr algn="just" marL="12700" marR="174625">
              <a:lnSpc>
                <a:spcPct val="100000"/>
              </a:lnSpc>
              <a:spcBef>
                <a:spcPts val="1010"/>
              </a:spcBef>
            </a:pP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competitive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market,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helps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stand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out,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credibility,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attract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opportunities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align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goals.</a:t>
            </a: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000"/>
              </a:spcBef>
            </a:pPr>
            <a:r>
              <a:rPr dirty="0" sz="1400" spc="60" b="1">
                <a:solidFill>
                  <a:srgbClr val="BE9000"/>
                </a:solidFill>
                <a:latin typeface="Calibri"/>
                <a:cs typeface="Calibri"/>
              </a:rPr>
              <a:t>How</a:t>
            </a:r>
            <a:r>
              <a:rPr dirty="0" sz="1400" spc="-3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BE9000"/>
                </a:solidFill>
                <a:latin typeface="Calibri"/>
                <a:cs typeface="Calibri"/>
              </a:rPr>
              <a:t>it</a:t>
            </a:r>
            <a:r>
              <a:rPr dirty="0" sz="1400" spc="-10" b="1">
                <a:solidFill>
                  <a:srgbClr val="BE9000"/>
                </a:solidFill>
                <a:latin typeface="Calibri"/>
                <a:cs typeface="Calibri"/>
              </a:rPr>
              <a:t> works:</a:t>
            </a:r>
            <a:endParaRPr sz="1400">
              <a:latin typeface="Calibri"/>
              <a:cs typeface="Calibri"/>
            </a:endParaRPr>
          </a:p>
          <a:p>
            <a:pPr marL="12700" marR="481965">
              <a:lnSpc>
                <a:spcPct val="100000"/>
              </a:lnSpc>
              <a:spcBef>
                <a:spcPts val="994"/>
              </a:spcBef>
            </a:pP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brand: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Reflect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strengths,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values, 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passions,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skills,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makes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different.</a:t>
            </a:r>
            <a:endParaRPr sz="1400">
              <a:latin typeface="Calibri"/>
              <a:cs typeface="Calibri"/>
            </a:endParaRPr>
          </a:p>
          <a:p>
            <a:pPr algn="just" marL="12700" marR="274320">
              <a:lnSpc>
                <a:spcPct val="100000"/>
              </a:lnSpc>
              <a:spcBef>
                <a:spcPts val="1010"/>
              </a:spcBef>
            </a:pP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Craft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compelling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story: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career journey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presence: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Optimize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LinkedIn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profile,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website,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accounts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showcase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brand.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862330">
              <a:lnSpc>
                <a:spcPct val="100000"/>
              </a:lnSpc>
              <a:spcBef>
                <a:spcPts val="105"/>
              </a:spcBef>
            </a:pPr>
            <a:r>
              <a:rPr dirty="0" spc="10"/>
              <a:t>Network</a:t>
            </a:r>
            <a:r>
              <a:rPr dirty="0" spc="20"/>
              <a:t> </a:t>
            </a:r>
            <a:r>
              <a:rPr dirty="0" spc="10"/>
              <a:t>strategically:</a:t>
            </a:r>
            <a:r>
              <a:rPr dirty="0" spc="25"/>
              <a:t> </a:t>
            </a:r>
            <a:r>
              <a:rPr dirty="0" spc="60"/>
              <a:t>Connect</a:t>
            </a:r>
            <a:r>
              <a:rPr dirty="0" spc="75"/>
              <a:t> </a:t>
            </a:r>
            <a:r>
              <a:rPr dirty="0" spc="10"/>
              <a:t>with</a:t>
            </a:r>
            <a:r>
              <a:rPr dirty="0" spc="50"/>
              <a:t> </a:t>
            </a:r>
            <a:r>
              <a:rPr dirty="0" spc="10"/>
              <a:t>people</a:t>
            </a:r>
            <a:r>
              <a:rPr dirty="0" spc="25"/>
              <a:t> </a:t>
            </a:r>
            <a:r>
              <a:rPr dirty="0" spc="10"/>
              <a:t>in</a:t>
            </a:r>
            <a:r>
              <a:rPr dirty="0" spc="65"/>
              <a:t> </a:t>
            </a:r>
            <a:r>
              <a:rPr dirty="0" spc="-20"/>
              <a:t>your </a:t>
            </a:r>
            <a:r>
              <a:rPr dirty="0"/>
              <a:t>field</a:t>
            </a:r>
            <a:r>
              <a:rPr dirty="0" spc="90"/>
              <a:t> </a:t>
            </a:r>
            <a:r>
              <a:rPr dirty="0"/>
              <a:t>and</a:t>
            </a:r>
            <a:r>
              <a:rPr dirty="0" spc="95"/>
              <a:t> </a:t>
            </a:r>
            <a:r>
              <a:rPr dirty="0"/>
              <a:t>share</a:t>
            </a:r>
            <a:r>
              <a:rPr dirty="0" spc="90"/>
              <a:t> </a:t>
            </a:r>
            <a:r>
              <a:rPr dirty="0"/>
              <a:t>your</a:t>
            </a:r>
            <a:r>
              <a:rPr dirty="0" spc="80"/>
              <a:t> </a:t>
            </a:r>
            <a:r>
              <a:rPr dirty="0" spc="-10"/>
              <a:t>story.</a:t>
            </a:r>
          </a:p>
          <a:p>
            <a:pPr marL="12700" marR="872490">
              <a:lnSpc>
                <a:spcPct val="100000"/>
              </a:lnSpc>
              <a:spcBef>
                <a:spcPts val="994"/>
              </a:spcBef>
            </a:pPr>
            <a:r>
              <a:rPr dirty="0" spc="55"/>
              <a:t>Be</a:t>
            </a:r>
            <a:r>
              <a:rPr dirty="0" spc="10"/>
              <a:t> </a:t>
            </a:r>
            <a:r>
              <a:rPr dirty="0" spc="20"/>
              <a:t>consistent:</a:t>
            </a:r>
            <a:r>
              <a:rPr dirty="0" spc="15"/>
              <a:t> </a:t>
            </a:r>
            <a:r>
              <a:rPr dirty="0" spc="10"/>
              <a:t>Maintain</a:t>
            </a:r>
            <a:r>
              <a:rPr dirty="0" spc="30"/>
              <a:t> </a:t>
            </a:r>
            <a:r>
              <a:rPr dirty="0" spc="65"/>
              <a:t>a</a:t>
            </a:r>
            <a:r>
              <a:rPr dirty="0" spc="15"/>
              <a:t> </a:t>
            </a:r>
            <a:r>
              <a:rPr dirty="0" spc="45"/>
              <a:t>consistent</a:t>
            </a:r>
            <a:r>
              <a:rPr dirty="0" spc="10"/>
              <a:t> </a:t>
            </a:r>
            <a:r>
              <a:rPr dirty="0" spc="65"/>
              <a:t>message</a:t>
            </a:r>
            <a:r>
              <a:rPr dirty="0" spc="-20"/>
              <a:t> </a:t>
            </a:r>
            <a:r>
              <a:rPr dirty="0" spc="-25"/>
              <a:t>and </a:t>
            </a:r>
            <a:r>
              <a:rPr dirty="0"/>
              <a:t>image</a:t>
            </a:r>
            <a:r>
              <a:rPr dirty="0" spc="65"/>
              <a:t> </a:t>
            </a:r>
            <a:r>
              <a:rPr dirty="0" spc="75"/>
              <a:t>across</a:t>
            </a:r>
            <a:r>
              <a:rPr dirty="0" spc="70"/>
              <a:t> </a:t>
            </a:r>
            <a:r>
              <a:rPr dirty="0"/>
              <a:t>all</a:t>
            </a:r>
            <a:r>
              <a:rPr dirty="0" spc="90"/>
              <a:t> </a:t>
            </a:r>
            <a:r>
              <a:rPr dirty="0" spc="-10"/>
              <a:t>platforms.</a:t>
            </a:r>
          </a:p>
          <a:p>
            <a:pPr>
              <a:lnSpc>
                <a:spcPct val="100000"/>
              </a:lnSpc>
              <a:spcBef>
                <a:spcPts val="1015"/>
              </a:spcBef>
            </a:pPr>
          </a:p>
          <a:p>
            <a:pPr marL="12700">
              <a:lnSpc>
                <a:spcPct val="100000"/>
              </a:lnSpc>
            </a:pPr>
            <a:r>
              <a:rPr dirty="0" spc="45" b="1">
                <a:solidFill>
                  <a:srgbClr val="BE9000"/>
                </a:solidFill>
                <a:latin typeface="Calibri"/>
                <a:cs typeface="Calibri"/>
              </a:rPr>
              <a:t>Benefits:</a:t>
            </a:r>
          </a:p>
          <a:p>
            <a:pPr marL="12700" marR="871219">
              <a:lnSpc>
                <a:spcPct val="100000"/>
              </a:lnSpc>
              <a:spcBef>
                <a:spcPts val="994"/>
              </a:spcBef>
            </a:pPr>
            <a:r>
              <a:rPr dirty="0" spc="45"/>
              <a:t>Increased</a:t>
            </a:r>
            <a:r>
              <a:rPr dirty="0" spc="55"/>
              <a:t> </a:t>
            </a:r>
            <a:r>
              <a:rPr dirty="0"/>
              <a:t>visibility:</a:t>
            </a:r>
            <a:r>
              <a:rPr dirty="0" spc="60"/>
              <a:t> </a:t>
            </a:r>
            <a:r>
              <a:rPr dirty="0"/>
              <a:t>A</a:t>
            </a:r>
            <a:r>
              <a:rPr dirty="0" spc="70"/>
              <a:t> </a:t>
            </a:r>
            <a:r>
              <a:rPr dirty="0"/>
              <a:t>strong</a:t>
            </a:r>
            <a:r>
              <a:rPr dirty="0" spc="45"/>
              <a:t> </a:t>
            </a:r>
            <a:r>
              <a:rPr dirty="0"/>
              <a:t>career</a:t>
            </a:r>
            <a:r>
              <a:rPr dirty="0" spc="60"/>
              <a:t> </a:t>
            </a:r>
            <a:r>
              <a:rPr dirty="0"/>
              <a:t>brand</a:t>
            </a:r>
            <a:r>
              <a:rPr dirty="0" spc="55"/>
              <a:t> </a:t>
            </a:r>
            <a:r>
              <a:rPr dirty="0" spc="70"/>
              <a:t>can</a:t>
            </a:r>
            <a:r>
              <a:rPr dirty="0" spc="90"/>
              <a:t> </a:t>
            </a:r>
            <a:r>
              <a:rPr dirty="0" spc="-20"/>
              <a:t>help </a:t>
            </a:r>
            <a:r>
              <a:rPr dirty="0"/>
              <a:t>you</a:t>
            </a:r>
            <a:r>
              <a:rPr dirty="0" spc="75"/>
              <a:t> </a:t>
            </a:r>
            <a:r>
              <a:rPr dirty="0"/>
              <a:t>get</a:t>
            </a:r>
            <a:r>
              <a:rPr dirty="0" spc="55"/>
              <a:t> </a:t>
            </a:r>
            <a:r>
              <a:rPr dirty="0"/>
              <a:t>noticed</a:t>
            </a:r>
            <a:r>
              <a:rPr dirty="0" spc="90"/>
              <a:t> </a:t>
            </a:r>
            <a:r>
              <a:rPr dirty="0"/>
              <a:t>by</a:t>
            </a:r>
            <a:r>
              <a:rPr dirty="0" spc="75"/>
              <a:t> </a:t>
            </a:r>
            <a:r>
              <a:rPr dirty="0"/>
              <a:t>recruiters</a:t>
            </a:r>
            <a:r>
              <a:rPr dirty="0" spc="70"/>
              <a:t> </a:t>
            </a:r>
            <a:r>
              <a:rPr dirty="0"/>
              <a:t>and</a:t>
            </a:r>
            <a:r>
              <a:rPr dirty="0" spc="95"/>
              <a:t> </a:t>
            </a:r>
            <a:r>
              <a:rPr dirty="0"/>
              <a:t>hiring</a:t>
            </a:r>
            <a:r>
              <a:rPr dirty="0" spc="90"/>
              <a:t> </a:t>
            </a:r>
            <a:r>
              <a:rPr dirty="0" spc="-10"/>
              <a:t>managers.</a:t>
            </a:r>
          </a:p>
          <a:p>
            <a:pPr marL="12700" marR="779780">
              <a:lnSpc>
                <a:spcPct val="100000"/>
              </a:lnSpc>
              <a:spcBef>
                <a:spcPts val="1000"/>
              </a:spcBef>
            </a:pPr>
            <a:r>
              <a:rPr dirty="0" spc="10"/>
              <a:t>Attract</a:t>
            </a:r>
            <a:r>
              <a:rPr dirty="0" spc="-10"/>
              <a:t> </a:t>
            </a:r>
            <a:r>
              <a:rPr dirty="0"/>
              <a:t>better</a:t>
            </a:r>
            <a:r>
              <a:rPr dirty="0" spc="-10"/>
              <a:t> </a:t>
            </a:r>
            <a:r>
              <a:rPr dirty="0" spc="10"/>
              <a:t>opportunities:</a:t>
            </a:r>
            <a:r>
              <a:rPr dirty="0" spc="-25"/>
              <a:t> </a:t>
            </a:r>
            <a:r>
              <a:rPr dirty="0"/>
              <a:t>You're</a:t>
            </a:r>
            <a:r>
              <a:rPr dirty="0" spc="10"/>
              <a:t> more likely</a:t>
            </a:r>
            <a:r>
              <a:rPr dirty="0" spc="25"/>
              <a:t> </a:t>
            </a:r>
            <a:r>
              <a:rPr dirty="0" spc="10"/>
              <a:t>to</a:t>
            </a:r>
            <a:r>
              <a:rPr dirty="0" spc="25"/>
              <a:t> </a:t>
            </a:r>
            <a:r>
              <a:rPr dirty="0" spc="-25"/>
              <a:t>be </a:t>
            </a:r>
            <a:r>
              <a:rPr dirty="0" spc="45"/>
              <a:t>considered</a:t>
            </a:r>
            <a:r>
              <a:rPr dirty="0" spc="-10"/>
              <a:t> </a:t>
            </a:r>
            <a:r>
              <a:rPr dirty="0"/>
              <a:t>for</a:t>
            </a:r>
            <a:r>
              <a:rPr dirty="0" spc="-5"/>
              <a:t> </a:t>
            </a:r>
            <a:r>
              <a:rPr dirty="0"/>
              <a:t>roles that</a:t>
            </a:r>
            <a:r>
              <a:rPr dirty="0" spc="15"/>
              <a:t> </a:t>
            </a:r>
            <a:r>
              <a:rPr dirty="0" spc="50"/>
              <a:t>match</a:t>
            </a:r>
            <a:r>
              <a:rPr dirty="0" spc="15"/>
              <a:t> </a:t>
            </a:r>
            <a:r>
              <a:rPr dirty="0"/>
              <a:t>your</a:t>
            </a:r>
            <a:r>
              <a:rPr dirty="0" spc="15"/>
              <a:t> </a:t>
            </a:r>
            <a:r>
              <a:rPr dirty="0" spc="60"/>
              <a:t>skills</a:t>
            </a:r>
            <a:r>
              <a:rPr dirty="0"/>
              <a:t> </a:t>
            </a:r>
            <a:r>
              <a:rPr dirty="0" spc="-25"/>
              <a:t>and </a:t>
            </a:r>
            <a:r>
              <a:rPr dirty="0" spc="-10"/>
              <a:t>values.</a:t>
            </a:r>
          </a:p>
          <a:p>
            <a:pPr marL="12700" marR="1067435" indent="36195">
              <a:lnSpc>
                <a:spcPct val="100000"/>
              </a:lnSpc>
              <a:spcBef>
                <a:spcPts val="1010"/>
              </a:spcBef>
            </a:pPr>
            <a:r>
              <a:rPr dirty="0" spc="20"/>
              <a:t>Career</a:t>
            </a:r>
            <a:r>
              <a:rPr dirty="0" spc="50"/>
              <a:t> </a:t>
            </a:r>
            <a:r>
              <a:rPr dirty="0" spc="20"/>
              <a:t>advancement:</a:t>
            </a:r>
            <a:r>
              <a:rPr dirty="0" spc="80"/>
              <a:t> </a:t>
            </a:r>
            <a:r>
              <a:rPr dirty="0" spc="20"/>
              <a:t>A</a:t>
            </a:r>
            <a:r>
              <a:rPr dirty="0" spc="55"/>
              <a:t> </a:t>
            </a:r>
            <a:r>
              <a:rPr dirty="0" spc="20"/>
              <a:t>well-defined</a:t>
            </a:r>
            <a:r>
              <a:rPr dirty="0" spc="60"/>
              <a:t> </a:t>
            </a:r>
            <a:r>
              <a:rPr dirty="0" spc="20"/>
              <a:t>brand</a:t>
            </a:r>
            <a:r>
              <a:rPr dirty="0" spc="80"/>
              <a:t> </a:t>
            </a:r>
            <a:r>
              <a:rPr dirty="0" spc="45"/>
              <a:t>can </a:t>
            </a:r>
            <a:r>
              <a:rPr dirty="0"/>
              <a:t>accelerate</a:t>
            </a:r>
            <a:r>
              <a:rPr dirty="0" spc="114"/>
              <a:t> </a:t>
            </a:r>
            <a:r>
              <a:rPr dirty="0"/>
              <a:t>your</a:t>
            </a:r>
            <a:r>
              <a:rPr dirty="0" spc="125"/>
              <a:t> </a:t>
            </a:r>
            <a:r>
              <a:rPr dirty="0"/>
              <a:t>career</a:t>
            </a:r>
            <a:r>
              <a:rPr dirty="0" spc="125"/>
              <a:t> </a:t>
            </a:r>
            <a:r>
              <a:rPr dirty="0"/>
              <a:t>growth</a:t>
            </a:r>
            <a:r>
              <a:rPr dirty="0" spc="90"/>
              <a:t> </a:t>
            </a:r>
            <a:r>
              <a:rPr dirty="0"/>
              <a:t>and</a:t>
            </a:r>
            <a:r>
              <a:rPr dirty="0" spc="155"/>
              <a:t> </a:t>
            </a:r>
            <a:r>
              <a:rPr dirty="0"/>
              <a:t>lead</a:t>
            </a:r>
            <a:r>
              <a:rPr dirty="0" spc="140"/>
              <a:t> </a:t>
            </a:r>
            <a:r>
              <a:rPr dirty="0" spc="-25"/>
              <a:t>to </a:t>
            </a:r>
            <a:r>
              <a:rPr dirty="0" spc="-10"/>
              <a:t>promotions.</a:t>
            </a:r>
          </a:p>
          <a:p>
            <a:pPr marL="12700" marR="1073785">
              <a:lnSpc>
                <a:spcPct val="100000"/>
              </a:lnSpc>
              <a:spcBef>
                <a:spcPts val="994"/>
              </a:spcBef>
            </a:pPr>
            <a:r>
              <a:rPr dirty="0" spc="10"/>
              <a:t>Job</a:t>
            </a:r>
            <a:r>
              <a:rPr dirty="0" spc="30"/>
              <a:t> </a:t>
            </a:r>
            <a:r>
              <a:rPr dirty="0" spc="10"/>
              <a:t>security:</a:t>
            </a:r>
            <a:r>
              <a:rPr dirty="0" spc="20"/>
              <a:t> </a:t>
            </a:r>
            <a:r>
              <a:rPr dirty="0" spc="10"/>
              <a:t>A</a:t>
            </a:r>
            <a:r>
              <a:rPr dirty="0" spc="45"/>
              <a:t> </a:t>
            </a:r>
            <a:r>
              <a:rPr dirty="0" spc="10"/>
              <a:t>strong</a:t>
            </a:r>
            <a:r>
              <a:rPr dirty="0" spc="20"/>
              <a:t> </a:t>
            </a:r>
            <a:r>
              <a:rPr dirty="0" spc="10"/>
              <a:t>brand</a:t>
            </a:r>
            <a:r>
              <a:rPr dirty="0" spc="55"/>
              <a:t> </a:t>
            </a:r>
            <a:r>
              <a:rPr dirty="0" spc="70"/>
              <a:t>can</a:t>
            </a:r>
            <a:r>
              <a:rPr dirty="0" spc="50"/>
              <a:t> </a:t>
            </a:r>
            <a:r>
              <a:rPr dirty="0" spc="10"/>
              <a:t>make</a:t>
            </a:r>
            <a:r>
              <a:rPr dirty="0" spc="65"/>
              <a:t> </a:t>
            </a:r>
            <a:r>
              <a:rPr dirty="0" spc="10"/>
              <a:t>you</a:t>
            </a:r>
            <a:r>
              <a:rPr dirty="0" spc="40"/>
              <a:t> </a:t>
            </a:r>
            <a:r>
              <a:rPr dirty="0" spc="-20"/>
              <a:t>more </a:t>
            </a:r>
            <a:r>
              <a:rPr dirty="0"/>
              <a:t>resilient</a:t>
            </a:r>
            <a:r>
              <a:rPr dirty="0" spc="30"/>
              <a:t> </a:t>
            </a:r>
            <a:r>
              <a:rPr dirty="0"/>
              <a:t>in</a:t>
            </a:r>
            <a:r>
              <a:rPr dirty="0" spc="35"/>
              <a:t> </a:t>
            </a:r>
            <a:r>
              <a:rPr dirty="0"/>
              <a:t>the</a:t>
            </a:r>
            <a:r>
              <a:rPr dirty="0" spc="50"/>
              <a:t> face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35"/>
              <a:t> </a:t>
            </a:r>
            <a:r>
              <a:rPr dirty="0"/>
              <a:t>job</a:t>
            </a:r>
            <a:r>
              <a:rPr dirty="0" spc="50"/>
              <a:t> </a:t>
            </a:r>
            <a:r>
              <a:rPr dirty="0"/>
              <a:t>market</a:t>
            </a:r>
            <a:r>
              <a:rPr dirty="0" spc="35"/>
              <a:t> </a:t>
            </a:r>
            <a:r>
              <a:rPr dirty="0" spc="40"/>
              <a:t>changes.</a:t>
            </a:r>
          </a:p>
          <a:p>
            <a:pPr algn="r" marR="5080">
              <a:lnSpc>
                <a:spcPts val="1105"/>
              </a:lnSpc>
            </a:pPr>
            <a:r>
              <a:rPr dirty="0" sz="1200" spc="-50"/>
              <a:t>4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21868" y="343814"/>
            <a:ext cx="11551285" cy="6210935"/>
            <a:chOff x="321868" y="343814"/>
            <a:chExt cx="11551285" cy="6210935"/>
          </a:xfrm>
        </p:grpSpPr>
        <p:sp>
          <p:nvSpPr>
            <p:cNvPr id="4" name="object 4" descr=""/>
            <p:cNvSpPr/>
            <p:nvPr/>
          </p:nvSpPr>
          <p:spPr>
            <a:xfrm>
              <a:off x="321868" y="343814"/>
              <a:ext cx="11551285" cy="6210935"/>
            </a:xfrm>
            <a:custGeom>
              <a:avLst/>
              <a:gdLst/>
              <a:ahLst/>
              <a:cxnLst/>
              <a:rect l="l" t="t" r="r" b="b"/>
              <a:pathLst>
                <a:path w="11551285" h="6210934">
                  <a:moveTo>
                    <a:pt x="11550700" y="0"/>
                  </a:moveTo>
                  <a:lnTo>
                    <a:pt x="0" y="0"/>
                  </a:lnTo>
                  <a:lnTo>
                    <a:pt x="0" y="6210604"/>
                  </a:lnTo>
                  <a:lnTo>
                    <a:pt x="11550700" y="6210604"/>
                  </a:lnTo>
                  <a:lnTo>
                    <a:pt x="11550700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034" y="1971001"/>
              <a:ext cx="10435640" cy="25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3315" y="5947736"/>
              <a:ext cx="128015" cy="1280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2084" y="4831123"/>
              <a:ext cx="100583" cy="10058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88528" y="4210014"/>
              <a:ext cx="45720" cy="38100"/>
            </a:xfrm>
            <a:custGeom>
              <a:avLst/>
              <a:gdLst/>
              <a:ahLst/>
              <a:cxnLst/>
              <a:rect l="l" t="t" r="r" b="b"/>
              <a:pathLst>
                <a:path w="45720" h="38100">
                  <a:moveTo>
                    <a:pt x="22860" y="0"/>
                  </a:moveTo>
                  <a:lnTo>
                    <a:pt x="13962" y="1484"/>
                  </a:lnTo>
                  <a:lnTo>
                    <a:pt x="6696" y="5534"/>
                  </a:lnTo>
                  <a:lnTo>
                    <a:pt x="1796" y="11540"/>
                  </a:lnTo>
                  <a:lnTo>
                    <a:pt x="0" y="18897"/>
                  </a:lnTo>
                  <a:lnTo>
                    <a:pt x="1796" y="26254"/>
                  </a:lnTo>
                  <a:lnTo>
                    <a:pt x="6696" y="32261"/>
                  </a:lnTo>
                  <a:lnTo>
                    <a:pt x="13962" y="36310"/>
                  </a:lnTo>
                  <a:lnTo>
                    <a:pt x="22860" y="37795"/>
                  </a:lnTo>
                  <a:lnTo>
                    <a:pt x="31757" y="36310"/>
                  </a:lnTo>
                  <a:lnTo>
                    <a:pt x="39023" y="32261"/>
                  </a:lnTo>
                  <a:lnTo>
                    <a:pt x="43923" y="26254"/>
                  </a:lnTo>
                  <a:lnTo>
                    <a:pt x="45720" y="18897"/>
                  </a:lnTo>
                  <a:lnTo>
                    <a:pt x="43923" y="11540"/>
                  </a:lnTo>
                  <a:lnTo>
                    <a:pt x="39023" y="5534"/>
                  </a:lnTo>
                  <a:lnTo>
                    <a:pt x="31757" y="148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D966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BE9000"/>
                </a:solidFill>
              </a:rPr>
              <a:t>CAREER</a:t>
            </a:r>
            <a:r>
              <a:rPr dirty="0" spc="-125">
                <a:solidFill>
                  <a:srgbClr val="BE9000"/>
                </a:solidFill>
              </a:rPr>
              <a:t> </a:t>
            </a:r>
            <a:r>
              <a:rPr dirty="0" spc="-25">
                <a:solidFill>
                  <a:srgbClr val="BE9000"/>
                </a:solidFill>
              </a:rPr>
              <a:t>BRANDING</a:t>
            </a:r>
            <a:r>
              <a:rPr dirty="0" spc="-125">
                <a:solidFill>
                  <a:srgbClr val="BE9000"/>
                </a:solidFill>
              </a:rPr>
              <a:t> </a:t>
            </a:r>
            <a:r>
              <a:rPr dirty="0" spc="-50">
                <a:solidFill>
                  <a:srgbClr val="BE9000"/>
                </a:solidFill>
              </a:rPr>
              <a:t>BEHAVIORS</a:t>
            </a:r>
            <a:r>
              <a:rPr dirty="0" spc="-114">
                <a:solidFill>
                  <a:srgbClr val="BE9000"/>
                </a:solidFill>
              </a:rPr>
              <a:t> </a:t>
            </a:r>
            <a:r>
              <a:rPr dirty="0">
                <a:solidFill>
                  <a:srgbClr val="BE9000"/>
                </a:solidFill>
              </a:rPr>
              <a:t>AND</a:t>
            </a:r>
            <a:r>
              <a:rPr dirty="0" spc="-110">
                <a:solidFill>
                  <a:srgbClr val="BE9000"/>
                </a:solidFill>
              </a:rPr>
              <a:t> </a:t>
            </a:r>
            <a:r>
              <a:rPr dirty="0" spc="-10">
                <a:solidFill>
                  <a:srgbClr val="BE9000"/>
                </a:solidFill>
              </a:rPr>
              <a:t>ACTIONS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005" y="2819069"/>
            <a:ext cx="3775062" cy="2516708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065" rIns="0" bIns="0" rtlCol="0" vert="horz">
            <a:spAutoFit/>
          </a:bodyPr>
          <a:lstStyle/>
          <a:p>
            <a:pPr marL="88265" indent="-84455">
              <a:lnSpc>
                <a:spcPct val="100000"/>
              </a:lnSpc>
              <a:spcBef>
                <a:spcPts val="1095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88265" algn="l"/>
              </a:tabLst>
            </a:pPr>
            <a:r>
              <a:rPr dirty="0"/>
              <a:t>Show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35"/>
              <a:t> </a:t>
            </a:r>
            <a:r>
              <a:rPr dirty="0"/>
              <a:t>awareness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your</a:t>
            </a:r>
            <a:r>
              <a:rPr dirty="0" spc="-35"/>
              <a:t> </a:t>
            </a:r>
            <a:r>
              <a:rPr dirty="0" spc="-10"/>
              <a:t>strengths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areas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 spc="-10"/>
              <a:t>development.</a:t>
            </a:r>
          </a:p>
          <a:p>
            <a:pPr marL="12700" marR="508000" indent="-9525">
              <a:lnSpc>
                <a:spcPct val="100000"/>
              </a:lnSpc>
              <a:spcBef>
                <a:spcPts val="994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12700" algn="l"/>
                <a:tab pos="87630" algn="l"/>
              </a:tabLst>
            </a:pPr>
            <a:r>
              <a:rPr dirty="0"/>
              <a:t>	</a:t>
            </a:r>
            <a:r>
              <a:rPr dirty="0"/>
              <a:t>Identify</a:t>
            </a:r>
            <a:r>
              <a:rPr dirty="0" spc="-60"/>
              <a:t> </a:t>
            </a:r>
            <a:r>
              <a:rPr dirty="0"/>
              <a:t>areas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continual</a:t>
            </a:r>
            <a:r>
              <a:rPr dirty="0" spc="-35"/>
              <a:t> </a:t>
            </a:r>
            <a:r>
              <a:rPr dirty="0"/>
              <a:t>growth</a:t>
            </a:r>
            <a:r>
              <a:rPr dirty="0" spc="-75"/>
              <a:t> </a:t>
            </a:r>
            <a:r>
              <a:rPr dirty="0"/>
              <a:t>while</a:t>
            </a:r>
            <a:r>
              <a:rPr dirty="0" spc="-50"/>
              <a:t> </a:t>
            </a:r>
            <a:r>
              <a:rPr dirty="0" spc="-10"/>
              <a:t>pursuing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applying feedback.</a:t>
            </a:r>
          </a:p>
          <a:p>
            <a:pPr marL="88265" indent="-84455">
              <a:lnSpc>
                <a:spcPct val="100000"/>
              </a:lnSpc>
              <a:spcBef>
                <a:spcPts val="994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88265" algn="l"/>
              </a:tabLst>
            </a:pPr>
            <a:r>
              <a:rPr dirty="0"/>
              <a:t>Develop</a:t>
            </a:r>
            <a:r>
              <a:rPr dirty="0" spc="-60"/>
              <a:t> </a:t>
            </a:r>
            <a:r>
              <a:rPr dirty="0"/>
              <a:t>plans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goals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 spc="-10"/>
              <a:t>one’s</a:t>
            </a:r>
            <a:r>
              <a:rPr dirty="0" spc="-45"/>
              <a:t> </a:t>
            </a:r>
            <a:r>
              <a:rPr dirty="0"/>
              <a:t>future</a:t>
            </a:r>
            <a:r>
              <a:rPr dirty="0" spc="-60"/>
              <a:t> </a:t>
            </a:r>
            <a:r>
              <a:rPr dirty="0" spc="-10"/>
              <a:t>career.</a:t>
            </a:r>
          </a:p>
          <a:p>
            <a:pPr marL="88265" indent="-84455">
              <a:lnSpc>
                <a:spcPct val="100000"/>
              </a:lnSpc>
              <a:spcBef>
                <a:spcPts val="1010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88265" algn="l"/>
              </a:tabLst>
            </a:pPr>
            <a:r>
              <a:rPr dirty="0" spc="-10"/>
              <a:t>Professionally</a:t>
            </a:r>
            <a:r>
              <a:rPr dirty="0" spc="-55"/>
              <a:t> </a:t>
            </a:r>
            <a:r>
              <a:rPr dirty="0" spc="-10"/>
              <a:t>advocate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5"/>
              <a:t> </a:t>
            </a:r>
            <a:r>
              <a:rPr dirty="0"/>
              <a:t>oneself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others.</a:t>
            </a:r>
          </a:p>
          <a:p>
            <a:pPr marL="88265" indent="-84455">
              <a:lnSpc>
                <a:spcPct val="100000"/>
              </a:lnSpc>
              <a:spcBef>
                <a:spcPts val="994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88265" algn="l"/>
              </a:tabLst>
            </a:pPr>
            <a:r>
              <a:rPr dirty="0"/>
              <a:t>Display</a:t>
            </a:r>
            <a:r>
              <a:rPr dirty="0" spc="-60"/>
              <a:t> </a:t>
            </a:r>
            <a:r>
              <a:rPr dirty="0"/>
              <a:t>curiosity;</a:t>
            </a:r>
            <a:r>
              <a:rPr dirty="0" spc="-50"/>
              <a:t> </a:t>
            </a:r>
            <a:r>
              <a:rPr dirty="0"/>
              <a:t>seek</a:t>
            </a:r>
            <a:r>
              <a:rPr dirty="0" spc="-45"/>
              <a:t> </a:t>
            </a:r>
            <a:r>
              <a:rPr dirty="0"/>
              <a:t>out</a:t>
            </a:r>
            <a:r>
              <a:rPr dirty="0" spc="-30"/>
              <a:t> </a:t>
            </a:r>
            <a:r>
              <a:rPr dirty="0"/>
              <a:t>opportunities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10"/>
              <a:t>learn.</a:t>
            </a:r>
          </a:p>
          <a:p>
            <a:pPr marL="88265" indent="-84455">
              <a:lnSpc>
                <a:spcPct val="100000"/>
              </a:lnSpc>
              <a:spcBef>
                <a:spcPts val="994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88265" algn="l"/>
              </a:tabLst>
            </a:pPr>
            <a:r>
              <a:rPr dirty="0"/>
              <a:t>Assume</a:t>
            </a:r>
            <a:r>
              <a:rPr dirty="0" spc="-25"/>
              <a:t> </a:t>
            </a:r>
            <a:r>
              <a:rPr dirty="0"/>
              <a:t>duties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-35"/>
              <a:t> </a:t>
            </a:r>
            <a:r>
              <a:rPr dirty="0"/>
              <a:t>positions</a:t>
            </a:r>
            <a:r>
              <a:rPr dirty="0" spc="-45"/>
              <a:t> </a:t>
            </a:r>
            <a:r>
              <a:rPr dirty="0"/>
              <a:t>that</a:t>
            </a:r>
            <a:r>
              <a:rPr dirty="0" spc="-10"/>
              <a:t> </a:t>
            </a:r>
            <a:r>
              <a:rPr dirty="0"/>
              <a:t>will</a:t>
            </a:r>
            <a:r>
              <a:rPr dirty="0" spc="-35"/>
              <a:t> </a:t>
            </a:r>
            <a:r>
              <a:rPr dirty="0"/>
              <a:t>help</a:t>
            </a:r>
            <a:r>
              <a:rPr dirty="0" spc="-35"/>
              <a:t> </a:t>
            </a:r>
            <a:r>
              <a:rPr dirty="0"/>
              <a:t>one</a:t>
            </a:r>
            <a:r>
              <a:rPr dirty="0" spc="-10"/>
              <a:t> progress</a:t>
            </a:r>
            <a:r>
              <a:rPr dirty="0" spc="-45"/>
              <a:t> </a:t>
            </a:r>
            <a:r>
              <a:rPr dirty="0" spc="-10"/>
              <a:t>professionally.</a:t>
            </a:r>
          </a:p>
          <a:p>
            <a:pPr marL="12700" marR="210185" indent="-9525">
              <a:lnSpc>
                <a:spcPct val="100000"/>
              </a:lnSpc>
              <a:spcBef>
                <a:spcPts val="1010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12700" algn="l"/>
                <a:tab pos="87630" algn="l"/>
              </a:tabLst>
            </a:pPr>
            <a:r>
              <a:rPr dirty="0" spc="-10"/>
              <a:t>	</a:t>
            </a:r>
            <a:r>
              <a:rPr dirty="0" spc="-10"/>
              <a:t>Establish,</a:t>
            </a:r>
            <a:r>
              <a:rPr dirty="0" spc="-25"/>
              <a:t> </a:t>
            </a:r>
            <a:r>
              <a:rPr dirty="0" spc="-10"/>
              <a:t>maintain,</a:t>
            </a:r>
            <a:r>
              <a:rPr dirty="0" spc="-25"/>
              <a:t> </a:t>
            </a:r>
            <a:r>
              <a:rPr dirty="0"/>
              <a:t>and/or</a:t>
            </a:r>
            <a:r>
              <a:rPr dirty="0" spc="-40"/>
              <a:t> </a:t>
            </a:r>
            <a:r>
              <a:rPr dirty="0" spc="-10"/>
              <a:t>leverage</a:t>
            </a:r>
            <a:r>
              <a:rPr dirty="0" spc="-30"/>
              <a:t> </a:t>
            </a:r>
            <a:r>
              <a:rPr dirty="0" spc="-10"/>
              <a:t>relationships</a:t>
            </a:r>
            <a:r>
              <a:rPr dirty="0" spc="-4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people</a:t>
            </a:r>
            <a:r>
              <a:rPr dirty="0" spc="-5"/>
              <a:t> </a:t>
            </a:r>
            <a:r>
              <a:rPr dirty="0" spc="-25"/>
              <a:t>who </a:t>
            </a:r>
            <a:r>
              <a:rPr dirty="0"/>
              <a:t>can</a:t>
            </a:r>
            <a:r>
              <a:rPr dirty="0" spc="-20"/>
              <a:t> </a:t>
            </a:r>
            <a:r>
              <a:rPr dirty="0"/>
              <a:t>help</a:t>
            </a:r>
            <a:r>
              <a:rPr dirty="0" spc="-30"/>
              <a:t> </a:t>
            </a:r>
            <a:r>
              <a:rPr dirty="0"/>
              <a:t>one</a:t>
            </a:r>
            <a:r>
              <a:rPr dirty="0" spc="-20"/>
              <a:t> </a:t>
            </a:r>
            <a:r>
              <a:rPr dirty="0" spc="-10"/>
              <a:t>professionally.</a:t>
            </a:r>
          </a:p>
          <a:p>
            <a:pPr marL="88265" indent="-84455">
              <a:lnSpc>
                <a:spcPct val="100000"/>
              </a:lnSpc>
              <a:spcBef>
                <a:spcPts val="994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88265" algn="l"/>
              </a:tabLst>
            </a:pPr>
            <a:r>
              <a:rPr dirty="0"/>
              <a:t>Seek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embrace</a:t>
            </a:r>
            <a:r>
              <a:rPr dirty="0" spc="-15"/>
              <a:t> </a:t>
            </a:r>
            <a:r>
              <a:rPr dirty="0" spc="-10"/>
              <a:t>development</a:t>
            </a:r>
            <a:r>
              <a:rPr dirty="0" spc="-45"/>
              <a:t> </a:t>
            </a:r>
            <a:r>
              <a:rPr dirty="0" spc="-10"/>
              <a:t>opportunities.</a:t>
            </a:r>
          </a:p>
          <a:p>
            <a:pPr marL="12700" marR="60325" indent="-9525">
              <a:lnSpc>
                <a:spcPct val="100000"/>
              </a:lnSpc>
              <a:spcBef>
                <a:spcPts val="994"/>
              </a:spcBef>
              <a:buClr>
                <a:srgbClr val="6FAC46"/>
              </a:buClr>
              <a:buSzPct val="94117"/>
              <a:buFont typeface="Arial"/>
              <a:buChar char="•"/>
              <a:tabLst>
                <a:tab pos="12700" algn="l"/>
                <a:tab pos="87630" algn="l"/>
              </a:tabLst>
            </a:pPr>
            <a:r>
              <a:rPr dirty="0" spc="-10"/>
              <a:t>	</a:t>
            </a:r>
            <a:r>
              <a:rPr dirty="0" spc="-10"/>
              <a:t>Voluntarily</a:t>
            </a:r>
            <a:r>
              <a:rPr dirty="0" spc="-50"/>
              <a:t> </a:t>
            </a:r>
            <a:r>
              <a:rPr dirty="0"/>
              <a:t>participate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further</a:t>
            </a:r>
            <a:r>
              <a:rPr dirty="0" spc="-40"/>
              <a:t> </a:t>
            </a:r>
            <a:r>
              <a:rPr dirty="0" spc="-10"/>
              <a:t>education,</a:t>
            </a:r>
            <a:r>
              <a:rPr dirty="0" spc="-55"/>
              <a:t> </a:t>
            </a:r>
            <a:r>
              <a:rPr dirty="0"/>
              <a:t>training,</a:t>
            </a:r>
            <a:r>
              <a:rPr dirty="0" spc="-50"/>
              <a:t> </a:t>
            </a:r>
            <a:r>
              <a:rPr dirty="0"/>
              <a:t>or</a:t>
            </a:r>
            <a:r>
              <a:rPr dirty="0" spc="-5"/>
              <a:t> </a:t>
            </a:r>
            <a:r>
              <a:rPr dirty="0"/>
              <a:t>other</a:t>
            </a:r>
            <a:r>
              <a:rPr dirty="0" spc="-30"/>
              <a:t> </a:t>
            </a:r>
            <a:r>
              <a:rPr dirty="0" spc="-10"/>
              <a:t>events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support</a:t>
            </a:r>
            <a:r>
              <a:rPr dirty="0" spc="-75"/>
              <a:t> </a:t>
            </a:r>
            <a:r>
              <a:rPr dirty="0" spc="-10"/>
              <a:t>one’s</a:t>
            </a:r>
            <a:r>
              <a:rPr dirty="0" spc="-50"/>
              <a:t> </a:t>
            </a:r>
            <a:r>
              <a:rPr dirty="0" spc="-10"/>
              <a:t>career.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11700782" y="629547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4330" y="5595766"/>
            <a:ext cx="34829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How</a:t>
            </a:r>
            <a:r>
              <a:rPr dirty="0" u="sng" sz="1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to</a:t>
            </a:r>
            <a:r>
              <a:rPr dirty="0" u="sng" sz="1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Establish</a:t>
            </a:r>
            <a:r>
              <a:rPr dirty="0" u="sng" sz="1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Your</a:t>
            </a:r>
            <a:r>
              <a:rPr dirty="0" u="sng" sz="1800" spc="-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Personal</a:t>
            </a:r>
            <a:r>
              <a:rPr dirty="0" u="sng" sz="1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Brand</a:t>
            </a:r>
            <a:r>
              <a:rPr dirty="0" u="none" sz="1800" spc="-1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While</a:t>
            </a:r>
            <a:r>
              <a:rPr dirty="0" u="sng" sz="18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You</a:t>
            </a:r>
            <a:r>
              <a:rPr dirty="0" u="sng" sz="18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are</a:t>
            </a:r>
            <a:r>
              <a:rPr dirty="0" u="sng" sz="18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Still</a:t>
            </a: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in</a:t>
            </a:r>
            <a:r>
              <a:rPr dirty="0" u="sng" sz="18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College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21868" y="343814"/>
            <a:ext cx="11551285" cy="6210935"/>
            <a:chOff x="321868" y="343814"/>
            <a:chExt cx="11551285" cy="6210935"/>
          </a:xfrm>
        </p:grpSpPr>
        <p:sp>
          <p:nvSpPr>
            <p:cNvPr id="4" name="object 4" descr=""/>
            <p:cNvSpPr/>
            <p:nvPr/>
          </p:nvSpPr>
          <p:spPr>
            <a:xfrm>
              <a:off x="321868" y="343814"/>
              <a:ext cx="11551285" cy="6210935"/>
            </a:xfrm>
            <a:custGeom>
              <a:avLst/>
              <a:gdLst/>
              <a:ahLst/>
              <a:cxnLst/>
              <a:rect l="l" t="t" r="r" b="b"/>
              <a:pathLst>
                <a:path w="11551285" h="6210934">
                  <a:moveTo>
                    <a:pt x="11550700" y="0"/>
                  </a:moveTo>
                  <a:lnTo>
                    <a:pt x="0" y="0"/>
                  </a:lnTo>
                  <a:lnTo>
                    <a:pt x="0" y="6210604"/>
                  </a:lnTo>
                  <a:lnTo>
                    <a:pt x="11550700" y="6210604"/>
                  </a:lnTo>
                  <a:lnTo>
                    <a:pt x="11550700" y="0"/>
                  </a:lnTo>
                  <a:close/>
                </a:path>
              </a:pathLst>
            </a:custGeom>
            <a:solidFill>
              <a:srgbClr val="000000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034" y="1971001"/>
              <a:ext cx="10435640" cy="254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3315" y="5947736"/>
              <a:ext cx="128015" cy="1280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2084" y="4831123"/>
              <a:ext cx="100583" cy="10058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488528" y="4210014"/>
              <a:ext cx="45720" cy="38100"/>
            </a:xfrm>
            <a:custGeom>
              <a:avLst/>
              <a:gdLst/>
              <a:ahLst/>
              <a:cxnLst/>
              <a:rect l="l" t="t" r="r" b="b"/>
              <a:pathLst>
                <a:path w="45720" h="38100">
                  <a:moveTo>
                    <a:pt x="22860" y="0"/>
                  </a:moveTo>
                  <a:lnTo>
                    <a:pt x="13962" y="1484"/>
                  </a:lnTo>
                  <a:lnTo>
                    <a:pt x="6696" y="5534"/>
                  </a:lnTo>
                  <a:lnTo>
                    <a:pt x="1796" y="11540"/>
                  </a:lnTo>
                  <a:lnTo>
                    <a:pt x="0" y="18897"/>
                  </a:lnTo>
                  <a:lnTo>
                    <a:pt x="1796" y="26254"/>
                  </a:lnTo>
                  <a:lnTo>
                    <a:pt x="6696" y="32261"/>
                  </a:lnTo>
                  <a:lnTo>
                    <a:pt x="13962" y="36310"/>
                  </a:lnTo>
                  <a:lnTo>
                    <a:pt x="22860" y="37795"/>
                  </a:lnTo>
                  <a:lnTo>
                    <a:pt x="31757" y="36310"/>
                  </a:lnTo>
                  <a:lnTo>
                    <a:pt x="39023" y="32261"/>
                  </a:lnTo>
                  <a:lnTo>
                    <a:pt x="43923" y="26254"/>
                  </a:lnTo>
                  <a:lnTo>
                    <a:pt x="45720" y="18897"/>
                  </a:lnTo>
                  <a:lnTo>
                    <a:pt x="43923" y="11540"/>
                  </a:lnTo>
                  <a:lnTo>
                    <a:pt x="39023" y="5534"/>
                  </a:lnTo>
                  <a:lnTo>
                    <a:pt x="31757" y="148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D966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dirty="0" spc="-35">
                <a:solidFill>
                  <a:srgbClr val="BE9000"/>
                </a:solidFill>
              </a:rPr>
              <a:t>COMPETENCIES</a:t>
            </a:r>
            <a:r>
              <a:rPr dirty="0" spc="-120">
                <a:solidFill>
                  <a:srgbClr val="BE9000"/>
                </a:solidFill>
              </a:rPr>
              <a:t> </a:t>
            </a:r>
            <a:r>
              <a:rPr dirty="0" spc="-10">
                <a:solidFill>
                  <a:srgbClr val="BE9000"/>
                </a:solidFill>
              </a:rPr>
              <a:t>FOR</a:t>
            </a:r>
            <a:r>
              <a:rPr dirty="0" spc="-120">
                <a:solidFill>
                  <a:srgbClr val="BE9000"/>
                </a:solidFill>
              </a:rPr>
              <a:t> </a:t>
            </a:r>
            <a:r>
              <a:rPr dirty="0">
                <a:solidFill>
                  <a:srgbClr val="BE9000"/>
                </a:solidFill>
              </a:rPr>
              <a:t>A</a:t>
            </a:r>
            <a:r>
              <a:rPr dirty="0" spc="-100">
                <a:solidFill>
                  <a:srgbClr val="BE9000"/>
                </a:solidFill>
              </a:rPr>
              <a:t> </a:t>
            </a:r>
            <a:r>
              <a:rPr dirty="0" spc="-10">
                <a:solidFill>
                  <a:srgbClr val="BE9000"/>
                </a:solidFill>
              </a:rPr>
              <a:t>CAREER</a:t>
            </a:r>
            <a:r>
              <a:rPr dirty="0" spc="-130">
                <a:solidFill>
                  <a:srgbClr val="BE9000"/>
                </a:solidFill>
              </a:rPr>
              <a:t> </a:t>
            </a:r>
            <a:r>
              <a:rPr dirty="0" spc="-20">
                <a:solidFill>
                  <a:srgbClr val="BE9000"/>
                </a:solidFill>
              </a:rPr>
              <a:t>READY</a:t>
            </a:r>
            <a:r>
              <a:rPr dirty="0" spc="-125">
                <a:solidFill>
                  <a:srgbClr val="BE9000"/>
                </a:solidFill>
              </a:rPr>
              <a:t> </a:t>
            </a:r>
            <a:r>
              <a:rPr dirty="0" spc="-20">
                <a:solidFill>
                  <a:srgbClr val="BE9000"/>
                </a:solidFill>
              </a:rPr>
              <a:t>WORKFORCE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885778" y="2052909"/>
            <a:ext cx="5040630" cy="4330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Career</a:t>
            </a:r>
            <a:r>
              <a:rPr dirty="0" sz="1400" spc="-5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Self</a:t>
            </a:r>
            <a:r>
              <a:rPr dirty="0" sz="1400" spc="-2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Development</a:t>
            </a:r>
            <a:endParaRPr sz="1400">
              <a:latin typeface="Calibri"/>
              <a:cs typeface="Calibri"/>
            </a:endParaRPr>
          </a:p>
          <a:p>
            <a:pPr marL="12700" marR="46355">
              <a:lnSpc>
                <a:spcPct val="100000"/>
              </a:lnSpc>
              <a:spcBef>
                <a:spcPts val="1005"/>
              </a:spcBef>
            </a:pP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Proactively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develop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oneself</a:t>
            </a:r>
            <a:r>
              <a:rPr dirty="0" sz="1400" spc="-5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one’s</a:t>
            </a:r>
            <a:r>
              <a:rPr dirty="0" sz="1400" spc="-5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career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through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continual personal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professional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learning,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 awareness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of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one’s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strengths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weaknesses,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navigation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of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career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opportunities,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networking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to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build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relationships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within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without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one’s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organization.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Critical</a:t>
            </a:r>
            <a:r>
              <a:rPr dirty="0" sz="1400" spc="-5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Thinking</a:t>
            </a:r>
            <a:r>
              <a:rPr dirty="0" sz="1400" spc="-6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(Problem</a:t>
            </a:r>
            <a:r>
              <a:rPr dirty="0" sz="1400" spc="-55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Solving)</a:t>
            </a:r>
            <a:endParaRPr sz="1400">
              <a:latin typeface="Calibri"/>
              <a:cs typeface="Calibri"/>
            </a:endParaRPr>
          </a:p>
          <a:p>
            <a:pPr marL="12700" marR="470534">
              <a:lnSpc>
                <a:spcPct val="100000"/>
              </a:lnSpc>
              <a:spcBef>
                <a:spcPts val="994"/>
              </a:spcBef>
            </a:pP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Identify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respond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to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needs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based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upon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understanding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situational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context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logical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analysis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of</a:t>
            </a:r>
            <a:r>
              <a:rPr dirty="0" sz="1400" spc="-5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relevant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information.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Equity</a:t>
            </a:r>
            <a:r>
              <a:rPr dirty="0" sz="1400" spc="-3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dirty="0" sz="1400" spc="-3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Inclusion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Demonstrate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awareness,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attitude,</a:t>
            </a:r>
            <a:r>
              <a:rPr dirty="0" sz="1400" spc="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knowledge,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skills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required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to</a:t>
            </a:r>
            <a:r>
              <a:rPr dirty="0" sz="1400" spc="-5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equitably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engage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include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people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from</a:t>
            </a:r>
            <a:r>
              <a:rPr dirty="0" sz="1400" spc="-6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different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cultures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backgrounds. Engage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in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anti-oppressive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practices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that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actively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challenge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systems,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structures,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policies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of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racism</a:t>
            </a:r>
            <a:r>
              <a:rPr dirty="0" sz="1400" spc="-5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inequity.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Technology</a:t>
            </a:r>
            <a:endParaRPr sz="1400">
              <a:latin typeface="Calibri"/>
              <a:cs typeface="Calibri"/>
            </a:endParaRPr>
          </a:p>
          <a:p>
            <a:pPr marL="12700" marR="751205">
              <a:lnSpc>
                <a:spcPct val="100000"/>
              </a:lnSpc>
              <a:spcBef>
                <a:spcPts val="1005"/>
              </a:spcBef>
            </a:pP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Understand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leverage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technologies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ethically to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enhance efficiencies,</a:t>
            </a:r>
            <a:r>
              <a:rPr dirty="0" sz="1400" spc="-5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complete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tasks,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accomplish</a:t>
            </a:r>
            <a:r>
              <a:rPr dirty="0" sz="1400" spc="-5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goals.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16504" y="2079655"/>
            <a:ext cx="8337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Leadership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16504" y="3102251"/>
            <a:ext cx="11988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Communication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16504" y="4123243"/>
            <a:ext cx="11931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Professionalism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316504" y="2420045"/>
            <a:ext cx="5102860" cy="2839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900">
              <a:lnSpc>
                <a:spcPct val="12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Recognize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capitalize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on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personal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team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strengths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 to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achieve organizational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goals.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Calibri"/>
              <a:cs typeface="Calibri"/>
            </a:endParaRPr>
          </a:p>
          <a:p>
            <a:pPr marL="12700" marR="457834">
              <a:lnSpc>
                <a:spcPct val="120000"/>
              </a:lnSpc>
            </a:pP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Clearly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effectively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exchange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information,</a:t>
            </a:r>
            <a:r>
              <a:rPr dirty="0" sz="1400" spc="-5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ideas,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facts,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perspectives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with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persons</a:t>
            </a:r>
            <a:r>
              <a:rPr dirty="0" sz="1400" spc="-3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inside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outside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organization.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Knowing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work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environments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differ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greatly,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 understand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demonstrate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effective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work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habits,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act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in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 interest</a:t>
            </a:r>
            <a:r>
              <a:rPr dirty="0" sz="1400" spc="-2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of</a:t>
            </a:r>
            <a:r>
              <a:rPr dirty="0" sz="1400" spc="-4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 larger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community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workplace.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316504" y="5401890"/>
            <a:ext cx="7956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C000"/>
                </a:solidFill>
                <a:latin typeface="Calibri"/>
                <a:cs typeface="Calibri"/>
              </a:rPr>
              <a:t>Teamwork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316504" y="5742280"/>
            <a:ext cx="470408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Build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and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 maintain collaborative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relationships</a:t>
            </a:r>
            <a:r>
              <a:rPr dirty="0" sz="1400" spc="1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to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work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effectively toward</a:t>
            </a:r>
            <a:r>
              <a:rPr dirty="0" sz="1400" spc="-60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common</a:t>
            </a:r>
            <a:r>
              <a:rPr dirty="0" sz="1400" spc="-5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goals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while</a:t>
            </a:r>
            <a:r>
              <a:rPr dirty="0" sz="1400" spc="-3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appreciating</a:t>
            </a:r>
            <a:r>
              <a:rPr dirty="0" sz="1400" spc="-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diverse</a:t>
            </a:r>
            <a:r>
              <a:rPr dirty="0" sz="1400" spc="-4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viewpoints</a:t>
            </a:r>
            <a:r>
              <a:rPr dirty="0" sz="1400" spc="-1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1CC"/>
                </a:solidFill>
                <a:latin typeface="Calibri"/>
                <a:cs typeface="Calibri"/>
              </a:rPr>
              <a:t>and </a:t>
            </a:r>
            <a:r>
              <a:rPr dirty="0" sz="1400">
                <a:solidFill>
                  <a:srgbClr val="FFF1CC"/>
                </a:solidFill>
                <a:latin typeface="Calibri"/>
                <a:cs typeface="Calibri"/>
              </a:rPr>
              <a:t>shared</a:t>
            </a:r>
            <a:r>
              <a:rPr dirty="0" sz="1400" spc="-75">
                <a:solidFill>
                  <a:srgbClr val="FFF1CC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1CC"/>
                </a:solidFill>
                <a:latin typeface="Calibri"/>
                <a:cs typeface="Calibri"/>
              </a:rPr>
              <a:t>responsibilities.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700782" y="629547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75" y="294895"/>
            <a:ext cx="391223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-185"/>
              <a:t> </a:t>
            </a:r>
            <a:r>
              <a:rPr dirty="0"/>
              <a:t>O</a:t>
            </a:r>
            <a:r>
              <a:rPr dirty="0" spc="-175"/>
              <a:t> </a:t>
            </a:r>
            <a:r>
              <a:rPr dirty="0"/>
              <a:t>M</a:t>
            </a:r>
            <a:r>
              <a:rPr dirty="0" spc="-175"/>
              <a:t> </a:t>
            </a:r>
            <a:r>
              <a:rPr dirty="0"/>
              <a:t>M</a:t>
            </a:r>
            <a:r>
              <a:rPr dirty="0" spc="-180"/>
              <a:t> </a:t>
            </a:r>
            <a:r>
              <a:rPr dirty="0"/>
              <a:t>U</a:t>
            </a:r>
            <a:r>
              <a:rPr dirty="0" spc="-165"/>
              <a:t> </a:t>
            </a:r>
            <a:r>
              <a:rPr dirty="0"/>
              <a:t>N</a:t>
            </a:r>
            <a:r>
              <a:rPr dirty="0" spc="-165"/>
              <a:t> </a:t>
            </a:r>
            <a:r>
              <a:rPr dirty="0"/>
              <a:t>I</a:t>
            </a:r>
            <a:r>
              <a:rPr dirty="0" spc="-155"/>
              <a:t> </a:t>
            </a:r>
            <a:r>
              <a:rPr dirty="0"/>
              <a:t>C</a:t>
            </a:r>
            <a:r>
              <a:rPr dirty="0" spc="-155"/>
              <a:t> </a:t>
            </a:r>
            <a:r>
              <a:rPr dirty="0" spc="145"/>
              <a:t>AT</a:t>
            </a:r>
            <a:r>
              <a:rPr dirty="0" spc="-150"/>
              <a:t> </a:t>
            </a:r>
            <a:r>
              <a:rPr dirty="0"/>
              <a:t>I</a:t>
            </a:r>
            <a:r>
              <a:rPr dirty="0" spc="-145"/>
              <a:t> </a:t>
            </a:r>
            <a:r>
              <a:rPr dirty="0" spc="-30"/>
              <a:t>O</a:t>
            </a:r>
            <a:r>
              <a:rPr dirty="0" spc="-170"/>
              <a:t> </a:t>
            </a:r>
            <a:r>
              <a:rPr dirty="0" spc="-50"/>
              <a:t>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7637" y="336550"/>
            <a:ext cx="5322886" cy="61826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713482" y="6346276"/>
            <a:ext cx="774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82932" y="1120030"/>
            <a:ext cx="505079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28067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demonstrate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verbal,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written,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verbal/body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language 	abilities.</a:t>
            </a:r>
            <a:endParaRPr sz="1800">
              <a:latin typeface="Calibri"/>
              <a:cs typeface="Calibri"/>
            </a:endParaRPr>
          </a:p>
          <a:p>
            <a:pPr marL="297815" marR="1034415" indent="-285750">
              <a:lnSpc>
                <a:spcPct val="100000"/>
              </a:lnSpc>
              <a:spcBef>
                <a:spcPts val="18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Employ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listening,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persuasion,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influencing</a:t>
            </a:r>
            <a:r>
              <a:rPr dirty="0" sz="1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skills.</a:t>
            </a:r>
            <a:endParaRPr sz="1800">
              <a:latin typeface="Calibri"/>
              <a:cs typeface="Calibri"/>
            </a:endParaRPr>
          </a:p>
          <a:p>
            <a:pPr marL="297815" marR="158115" indent="-285750">
              <a:lnSpc>
                <a:spcPct val="94700"/>
              </a:lnSpc>
              <a:spcBef>
                <a:spcPts val="135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 spc="-90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baseline="3472" sz="3600" spc="-1050" b="0">
                <a:latin typeface="Calibri Light"/>
                <a:cs typeface="Calibri Light"/>
              </a:rPr>
              <a:t>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43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baseline="3472" sz="3600" spc="135" b="0">
                <a:latin typeface="Calibri Light"/>
                <a:cs typeface="Calibri Light"/>
              </a:rPr>
              <a:t>V</a:t>
            </a:r>
            <a:r>
              <a:rPr dirty="0" sz="1800" spc="-124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baseline="3472" sz="3600" spc="82" b="0">
                <a:latin typeface="Calibri Light"/>
                <a:cs typeface="Calibri Light"/>
              </a:rPr>
              <a:t>E</a:t>
            </a:r>
            <a:r>
              <a:rPr dirty="0" sz="1800" spc="-72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472" sz="3600" spc="-862" b="0">
                <a:latin typeface="Calibri Light"/>
                <a:cs typeface="Calibri Light"/>
              </a:rPr>
              <a:t>R</a:t>
            </a:r>
            <a:r>
              <a:rPr dirty="0" sz="1800" spc="-1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baseline="3472" sz="3600" spc="-1800" b="0">
                <a:latin typeface="Calibri Light"/>
                <a:cs typeface="Calibri Light"/>
              </a:rPr>
              <a:t>C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58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3472" sz="3600" spc="-1560" b="0">
                <a:latin typeface="Calibri Light"/>
                <a:cs typeface="Calibri Light"/>
              </a:rPr>
              <a:t>O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6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472" sz="3600" spc="-2190" b="0">
                <a:latin typeface="Calibri Light"/>
                <a:cs typeface="Calibri Light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3472" sz="3600" spc="-877" b="0">
                <a:latin typeface="Calibri Light"/>
                <a:cs typeface="Calibri Light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3472" sz="3600" spc="-1732" b="0">
                <a:latin typeface="Calibri Light"/>
                <a:cs typeface="Calibri Light"/>
              </a:rPr>
              <a:t>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6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472" sz="3600" spc="-1327" b="0">
                <a:latin typeface="Calibri Light"/>
                <a:cs typeface="Calibri Light"/>
              </a:rPr>
              <a:t>G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organized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manner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so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effectively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understand.</a:t>
            </a:r>
            <a:endParaRPr sz="1800">
              <a:latin typeface="Calibri"/>
              <a:cs typeface="Calibri"/>
            </a:endParaRPr>
          </a:p>
          <a:p>
            <a:pPr algn="just" marL="297815" marR="5080" indent="-285750">
              <a:lnSpc>
                <a:spcPct val="100000"/>
              </a:lnSpc>
              <a:spcBef>
                <a:spcPts val="18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Frame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diversity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styles,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varied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communication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abilities,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differences.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3161" y="4777630"/>
            <a:ext cx="49460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supervisors,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specialists,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others.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3161" y="5554871"/>
            <a:ext cx="4665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Promptly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inform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needing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tasks.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638" y="336550"/>
            <a:ext cx="5386526" cy="618489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71575" y="5171389"/>
            <a:ext cx="4671695" cy="923925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 marR="303530">
              <a:lnSpc>
                <a:spcPct val="100000"/>
              </a:lnSpc>
              <a:spcBef>
                <a:spcPts val="24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Clearly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effectively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information,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ideas,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facts,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persons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inside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8527" y="1844328"/>
            <a:ext cx="2870835" cy="603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00" spc="-130" b="0" i="1">
                <a:latin typeface="Calibri Light"/>
                <a:cs typeface="Calibri Light"/>
              </a:rPr>
              <a:t>Problem</a:t>
            </a:r>
            <a:r>
              <a:rPr dirty="0" sz="3800" spc="-165" b="0" i="1">
                <a:latin typeface="Calibri Light"/>
                <a:cs typeface="Calibri Light"/>
              </a:rPr>
              <a:t> </a:t>
            </a:r>
            <a:r>
              <a:rPr dirty="0" sz="3800" spc="-120" b="0" i="1">
                <a:latin typeface="Calibri Light"/>
                <a:cs typeface="Calibri Light"/>
              </a:rPr>
              <a:t>Solving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39787" y="365125"/>
            <a:ext cx="10537825" cy="17284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257810" rIns="0" bIns="0" rtlCol="0" vert="horz">
            <a:spAutoFit/>
          </a:bodyPr>
          <a:lstStyle/>
          <a:p>
            <a:pPr marL="91440">
              <a:lnSpc>
                <a:spcPts val="5225"/>
              </a:lnSpc>
              <a:spcBef>
                <a:spcPts val="2030"/>
              </a:spcBef>
            </a:pPr>
            <a:r>
              <a:rPr dirty="0" sz="4400" spc="-25" b="0">
                <a:solidFill>
                  <a:srgbClr val="FFC000"/>
                </a:solidFill>
                <a:latin typeface="Calibri Light"/>
                <a:cs typeface="Calibri Light"/>
              </a:rPr>
              <a:t>Critical</a:t>
            </a:r>
            <a:r>
              <a:rPr dirty="0" sz="4400" spc="-190" b="0">
                <a:solidFill>
                  <a:srgbClr val="FFC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FFC000"/>
                </a:solidFill>
                <a:latin typeface="Calibri Light"/>
                <a:cs typeface="Calibri Light"/>
              </a:rPr>
              <a:t>Thinking</a:t>
            </a:r>
            <a:endParaRPr sz="4400">
              <a:latin typeface="Calibri Light"/>
              <a:cs typeface="Calibri Light"/>
            </a:endParaRPr>
          </a:p>
          <a:p>
            <a:pPr marL="5445760" marR="160655">
              <a:lnSpc>
                <a:spcPct val="80000"/>
              </a:lnSpc>
              <a:spcBef>
                <a:spcPts val="400"/>
              </a:spcBef>
            </a:pP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Clearly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effectively</a:t>
            </a:r>
            <a:r>
              <a:rPr dirty="0" sz="19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dirty="0" sz="19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information,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ideas,</a:t>
            </a:r>
            <a:r>
              <a:rPr dirty="0" sz="19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facts,</a:t>
            </a:r>
            <a:r>
              <a:rPr dirty="0" sz="19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perspectives</a:t>
            </a:r>
            <a:r>
              <a:rPr dirty="0" sz="1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9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persons</a:t>
            </a:r>
            <a:r>
              <a:rPr dirty="0" sz="19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inside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dirty="0" sz="19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87" y="2505075"/>
            <a:ext cx="5157787" cy="36845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50940" y="2477135"/>
            <a:ext cx="4987925" cy="340804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490220" indent="-228600">
              <a:lnSpc>
                <a:spcPts val="163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Make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decisions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solve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problems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using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sound, </a:t>
            </a:r>
            <a:r>
              <a:rPr dirty="0" sz="1700">
                <a:latin typeface="Calibri"/>
                <a:cs typeface="Calibri"/>
              </a:rPr>
              <a:t>inclusive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reasoning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judgment.</a:t>
            </a:r>
            <a:endParaRPr sz="1700">
              <a:latin typeface="Calibri"/>
              <a:cs typeface="Calibri"/>
            </a:endParaRPr>
          </a:p>
          <a:p>
            <a:pPr marL="241300" marR="5080" indent="-228600">
              <a:lnSpc>
                <a:spcPts val="16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Gather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analyze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information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from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diverse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set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of </a:t>
            </a:r>
            <a:r>
              <a:rPr dirty="0" sz="1700">
                <a:latin typeface="Calibri"/>
                <a:cs typeface="Calibri"/>
              </a:rPr>
              <a:t>sources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individuals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fully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understand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10">
                <a:latin typeface="Calibri"/>
                <a:cs typeface="Calibri"/>
              </a:rPr>
              <a:t> problem.</a:t>
            </a:r>
            <a:endParaRPr sz="1700">
              <a:latin typeface="Calibri"/>
              <a:cs typeface="Calibri"/>
            </a:endParaRPr>
          </a:p>
          <a:p>
            <a:pPr marL="241300" marR="471805" indent="-228600">
              <a:lnSpc>
                <a:spcPts val="16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Proactively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anticipate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needs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prioritize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action steps.</a:t>
            </a:r>
            <a:endParaRPr sz="1700">
              <a:latin typeface="Calibri"/>
              <a:cs typeface="Calibri"/>
            </a:endParaRPr>
          </a:p>
          <a:p>
            <a:pPr marL="241300" marR="464820" indent="-228600">
              <a:lnSpc>
                <a:spcPts val="16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Accurately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summarize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interpret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data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 </a:t>
            </a:r>
            <a:r>
              <a:rPr dirty="0" sz="1700" spc="-10">
                <a:latin typeface="Calibri"/>
                <a:cs typeface="Calibri"/>
              </a:rPr>
              <a:t>awareness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personal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biases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that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may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impact outcomes.</a:t>
            </a:r>
            <a:endParaRPr sz="1700">
              <a:latin typeface="Calibri"/>
              <a:cs typeface="Calibri"/>
            </a:endParaRPr>
          </a:p>
          <a:p>
            <a:pPr marL="241300" marR="652780" indent="-228600">
              <a:lnSpc>
                <a:spcPts val="16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700" spc="-10">
                <a:latin typeface="Calibri"/>
                <a:cs typeface="Calibri"/>
              </a:rPr>
              <a:t>Effectively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communicate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actions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rationale, </a:t>
            </a:r>
            <a:r>
              <a:rPr dirty="0" sz="1700">
                <a:latin typeface="Calibri"/>
                <a:cs typeface="Calibri"/>
              </a:rPr>
              <a:t>recognizing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diverse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perspectives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lived </a:t>
            </a:r>
            <a:r>
              <a:rPr dirty="0" sz="1700">
                <a:latin typeface="Calibri"/>
                <a:cs typeface="Calibri"/>
              </a:rPr>
              <a:t>experiences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stakeholders.</a:t>
            </a:r>
            <a:endParaRPr sz="1700">
              <a:latin typeface="Calibri"/>
              <a:cs typeface="Calibri"/>
            </a:endParaRPr>
          </a:p>
          <a:p>
            <a:pPr marL="289560" indent="-27686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89560" algn="l"/>
              </a:tabLst>
            </a:pPr>
            <a:r>
              <a:rPr dirty="0" sz="1700" spc="-10">
                <a:latin typeface="Calibri"/>
                <a:cs typeface="Calibri"/>
              </a:rPr>
              <a:t>Multi-</a:t>
            </a:r>
            <a:r>
              <a:rPr dirty="0" sz="1700">
                <a:latin typeface="Calibri"/>
                <a:cs typeface="Calibri"/>
              </a:rPr>
              <a:t>tasks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well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 </a:t>
            </a:r>
            <a:r>
              <a:rPr dirty="0" sz="1700" spc="-25">
                <a:latin typeface="Calibri"/>
                <a:cs typeface="Calibri"/>
              </a:rPr>
              <a:t>fast-</a:t>
            </a:r>
            <a:r>
              <a:rPr dirty="0" sz="1700">
                <a:latin typeface="Calibri"/>
                <a:cs typeface="Calibri"/>
              </a:rPr>
              <a:t>paced</a:t>
            </a:r>
            <a:r>
              <a:rPr dirty="0" sz="1700" spc="-10">
                <a:latin typeface="Calibri"/>
                <a:cs typeface="Calibri"/>
              </a:rPr>
              <a:t> environment.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15" y="-3159"/>
            <a:ext cx="2637155" cy="126619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1982470" algn="l"/>
              </a:tabLst>
            </a:pPr>
            <a:r>
              <a:rPr dirty="0" sz="3600" spc="-25"/>
              <a:t>E</a:t>
            </a:r>
            <a:r>
              <a:rPr dirty="0" sz="3600" spc="-285"/>
              <a:t> </a:t>
            </a:r>
            <a:r>
              <a:rPr dirty="0" sz="3600" spc="-30"/>
              <a:t>Q</a:t>
            </a:r>
            <a:r>
              <a:rPr dirty="0" sz="3600" spc="-245"/>
              <a:t> </a:t>
            </a:r>
            <a:r>
              <a:rPr dirty="0" sz="3600"/>
              <a:t>U</a:t>
            </a:r>
            <a:r>
              <a:rPr dirty="0" sz="3600" spc="-250"/>
              <a:t> </a:t>
            </a:r>
            <a:r>
              <a:rPr dirty="0" sz="3600"/>
              <a:t>I</a:t>
            </a:r>
            <a:r>
              <a:rPr dirty="0" sz="3600" spc="-225"/>
              <a:t> </a:t>
            </a:r>
            <a:r>
              <a:rPr dirty="0" sz="3600"/>
              <a:t>T</a:t>
            </a:r>
            <a:r>
              <a:rPr dirty="0" sz="3600" spc="-254"/>
              <a:t> </a:t>
            </a:r>
            <a:r>
              <a:rPr dirty="0" sz="3600" spc="-50"/>
              <a:t>Y</a:t>
            </a:r>
            <a:r>
              <a:rPr dirty="0" sz="3600"/>
              <a:t>	</a:t>
            </a:r>
            <a:r>
              <a:rPr dirty="0" sz="3600" spc="-50"/>
              <a:t>&amp;</a:t>
            </a:r>
            <a:endParaRPr sz="3600"/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3600"/>
              <a:t>I</a:t>
            </a:r>
            <a:r>
              <a:rPr dirty="0" sz="3600" spc="-220"/>
              <a:t> </a:t>
            </a:r>
            <a:r>
              <a:rPr dirty="0" sz="3600" spc="-30"/>
              <a:t>N</a:t>
            </a:r>
            <a:r>
              <a:rPr dirty="0" sz="3600" spc="-245"/>
              <a:t> </a:t>
            </a:r>
            <a:r>
              <a:rPr dirty="0" sz="3600"/>
              <a:t>C</a:t>
            </a:r>
            <a:r>
              <a:rPr dirty="0" sz="3600" spc="-240"/>
              <a:t> </a:t>
            </a:r>
            <a:r>
              <a:rPr dirty="0" sz="3600" spc="-25"/>
              <a:t>L</a:t>
            </a:r>
            <a:r>
              <a:rPr dirty="0" sz="3600" spc="-320"/>
              <a:t> </a:t>
            </a:r>
            <a:r>
              <a:rPr dirty="0" sz="3600"/>
              <a:t>U</a:t>
            </a:r>
            <a:r>
              <a:rPr dirty="0" sz="3600" spc="-254"/>
              <a:t> </a:t>
            </a:r>
            <a:r>
              <a:rPr dirty="0" sz="3600"/>
              <a:t>S</a:t>
            </a:r>
            <a:r>
              <a:rPr dirty="0" sz="3600" spc="-240"/>
              <a:t> </a:t>
            </a:r>
            <a:r>
              <a:rPr dirty="0" sz="3600"/>
              <a:t>I</a:t>
            </a:r>
            <a:r>
              <a:rPr dirty="0" sz="3600" spc="-245"/>
              <a:t> </a:t>
            </a:r>
            <a:r>
              <a:rPr dirty="0" sz="3600"/>
              <a:t>O</a:t>
            </a:r>
            <a:r>
              <a:rPr dirty="0" sz="3600" spc="-250"/>
              <a:t> </a:t>
            </a:r>
            <a:r>
              <a:rPr dirty="0" sz="3600" spc="-50"/>
              <a:t>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7637" y="336550"/>
            <a:ext cx="5322887" cy="375561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700782" y="629547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23291" y="4548022"/>
            <a:ext cx="4671695" cy="1754505"/>
          </a:xfrm>
          <a:prstGeom prst="rect">
            <a:avLst/>
          </a:prstGeom>
          <a:solidFill>
            <a:srgbClr val="BE9000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 marR="161290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latin typeface="Calibri"/>
                <a:cs typeface="Calibri"/>
              </a:rPr>
              <a:t>Demonstrate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awareness,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attitude, </a:t>
            </a:r>
            <a:r>
              <a:rPr dirty="0" sz="1800" b="1">
                <a:latin typeface="Calibri"/>
                <a:cs typeface="Calibri"/>
              </a:rPr>
              <a:t>knowledge,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skills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required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equitably </a:t>
            </a:r>
            <a:r>
              <a:rPr dirty="0" sz="1800" b="1">
                <a:latin typeface="Calibri"/>
                <a:cs typeface="Calibri"/>
              </a:rPr>
              <a:t>engage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include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people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from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different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local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global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cultures.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Engage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anti-oppressive </a:t>
            </a:r>
            <a:r>
              <a:rPr dirty="0" sz="1800" b="1">
                <a:latin typeface="Calibri"/>
                <a:cs typeface="Calibri"/>
              </a:rPr>
              <a:t>practices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that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actively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challenge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systems, </a:t>
            </a:r>
            <a:r>
              <a:rPr dirty="0" sz="1800" b="1">
                <a:latin typeface="Calibri"/>
                <a:cs typeface="Calibri"/>
              </a:rPr>
              <a:t>structures,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policies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racism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inequity.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0203" y="1483394"/>
            <a:ext cx="5153660" cy="5237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7815" marR="731520" indent="-28575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Solicit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cultural 	perspectives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inclusive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equity-minded 	decisions.</a:t>
            </a:r>
            <a:endParaRPr sz="1600">
              <a:latin typeface="Calibri"/>
              <a:cs typeface="Calibri"/>
            </a:endParaRPr>
          </a:p>
          <a:p>
            <a:pPr marL="297815" marR="354965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Actively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contribute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inclusive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practices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influence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change.</a:t>
            </a:r>
            <a:endParaRPr sz="1600">
              <a:latin typeface="Calibri"/>
              <a:cs typeface="Calibri"/>
            </a:endParaRPr>
          </a:p>
          <a:p>
            <a:pPr marL="297815" marR="13843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Advocate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inclusion,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practices,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justice,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empowerment</a:t>
            </a:r>
            <a:r>
              <a:rPr dirty="0" sz="16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historically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marginalized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communities.</a:t>
            </a:r>
            <a:endParaRPr sz="16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Seek global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cross-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interactions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experiences</a:t>
            </a:r>
            <a:r>
              <a:rPr dirty="0" sz="16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5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enhance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one’s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different 	demographic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growth.</a:t>
            </a:r>
            <a:endParaRPr sz="1600">
              <a:latin typeface="Calibri"/>
              <a:cs typeface="Calibri"/>
            </a:endParaRPr>
          </a:p>
          <a:p>
            <a:pPr marL="297815" marR="492759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mind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diverse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thinking.</a:t>
            </a:r>
            <a:endParaRPr sz="1600">
              <a:latin typeface="Calibri"/>
              <a:cs typeface="Calibri"/>
            </a:endParaRPr>
          </a:p>
          <a:p>
            <a:pPr marL="297815" marR="30099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eliminate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barriers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racism,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inequities,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biases.</a:t>
            </a:r>
            <a:endParaRPr sz="1600">
              <a:latin typeface="Calibri"/>
              <a:cs typeface="Calibri"/>
            </a:endParaRPr>
          </a:p>
          <a:p>
            <a:pPr marL="297815" marR="110744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adapting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diverse 	environments.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privilege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limit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Lea Fairall</dc:creator>
  <dcterms:created xsi:type="dcterms:W3CDTF">2025-05-21T19:37:45Z</dcterms:created>
  <dcterms:modified xsi:type="dcterms:W3CDTF">2025-05-21T19:37:45Z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reated">
    <vt:filetime>2025-05-21T00:00:00Z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2025-05-21T00:00:00Z</vt:filetime>
  </property>
  <property fmtid="{D5CDD505-2E9C-101B-9397-08002B2CF9AE}" pid="6" name="Producer">
    <vt:lpwstr>Adobe PDF Library 25.1.250</vt:lpwstr>
  </property>
</Properties>
</file>