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44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82" r:id="rId18"/>
    <p:sldId id="281" r:id="rId19"/>
    <p:sldId id="284" r:id="rId20"/>
    <p:sldId id="285" r:id="rId21"/>
    <p:sldId id="286" r:id="rId22"/>
    <p:sldId id="287" r:id="rId23"/>
    <p:sldId id="288" r:id="rId24"/>
    <p:sldId id="289" r:id="rId25"/>
    <p:sldId id="309" r:id="rId26"/>
    <p:sldId id="291" r:id="rId27"/>
    <p:sldId id="271" r:id="rId28"/>
    <p:sldId id="293" r:id="rId29"/>
    <p:sldId id="294" r:id="rId30"/>
    <p:sldId id="295" r:id="rId31"/>
    <p:sldId id="296" r:id="rId32"/>
    <p:sldId id="297" r:id="rId33"/>
    <p:sldId id="304" r:id="rId34"/>
    <p:sldId id="305" r:id="rId35"/>
    <p:sldId id="306" r:id="rId36"/>
    <p:sldId id="275" r:id="rId37"/>
    <p:sldId id="307" r:id="rId38"/>
    <p:sldId id="308" r:id="rId39"/>
    <p:sldId id="276" r:id="rId40"/>
    <p:sldId id="277" r:id="rId41"/>
    <p:sldId id="278" r:id="rId42"/>
    <p:sldId id="279" r:id="rId43"/>
  </p:sldIdLst>
  <p:sldSz cx="9144000" cy="6858000" type="screen4x3"/>
  <p:notesSz cx="7008813" cy="92948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16862425"/>
            <a:ext cx="0" cy="175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603875" cy="4179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96825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656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0638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1684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0665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271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0433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0450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9630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710988" y="-16862425"/>
            <a:ext cx="23423563" cy="1756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5463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3054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798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58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915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576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239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757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2029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9482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453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325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45AF8-5914-48B4-B8ED-139B2FE2E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D4A8-12A4-4526-B73F-022A99261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0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6BD3C-6821-45E9-BAFF-B5E0BECCB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A63F7-5DA5-41E4-96F6-DACAC04A5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1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CFE2C-A745-48A5-82CE-73DE17A7C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1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0D806-E835-46E5-AF2E-DF568D82D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7012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11B4-E25E-428B-8E6A-F37B763E9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819AC-7955-4751-B7DD-5CAE77EB9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03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E73CD-475C-4A29-9557-FADC8C3E9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1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73C83-B426-458D-938A-B3BB7C0C0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01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353E6-28F7-47CF-A752-DD25DDED0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7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215CF-5E52-4FED-BE7C-C80E9622A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95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9719-5193-44EB-A783-33CE57DF0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7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C47C-F3FC-4566-BE5A-4918E5EF6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97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E135-61BA-40F5-938D-2C74F7C60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6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F27E8-84C9-4A52-8CC0-B3A93A72F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4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CDE84-4F67-4F82-8B14-5B1A6FB08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9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8358F-E0C8-4187-967C-46B43E1AA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55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7012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6AC6-7E75-4EA2-BE95-6738449D6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47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80057-42F9-4930-A4A2-764E1104B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64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6CC90-7CA5-4D69-B93C-5EF2F2FCB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7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E4BBA-F2C1-4378-A581-498D3E3E4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5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1CA7-5F08-49D1-BF72-3D3D3F7F6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0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ED92-DE36-49F8-9D0C-298477847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98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F32A5-FC9A-4E61-A816-21795C3D8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99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E3E9F-20BA-40C3-93A0-35E9C8EA9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8D203-A2B1-4692-9DCF-0DCEFD991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7012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04F5C-0025-4EC4-9BF6-C4564F44A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7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B465D-F6A0-45EE-AACA-2E0018269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5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CD61E-288F-435E-AE61-5A152B879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4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26D7-A6EB-4F30-9625-30BBF73D4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8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B9C-010F-45E5-8C88-7A98BF770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EE9E6-7BBF-4343-BE29-2FE57F56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7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642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88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A2E10A-1E18-43AE-8DBE-77D190832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-19050" y="203200"/>
            <a:ext cx="9177338" cy="644525"/>
            <a:chOff x="-12" y="128"/>
            <a:chExt cx="5781" cy="406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-12" y="128"/>
              <a:ext cx="5770" cy="406"/>
              <a:chOff x="-12" y="128"/>
              <a:chExt cx="5770" cy="406"/>
            </a:xfrm>
          </p:grpSpPr>
          <p:pic>
            <p:nvPicPr>
              <p:cNvPr id="1038" name="Picture 1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039" name="Text Box 11"/>
              <p:cNvSpPr txBox="1">
                <a:spLocks noChangeArrowheads="1"/>
              </p:cNvSpPr>
              <p:nvPr/>
            </p:nvSpPr>
            <p:spPr bwMode="auto">
              <a:xfrm rot="-18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-12" y="156"/>
              <a:ext cx="5781" cy="354"/>
              <a:chOff x="-12" y="156"/>
              <a:chExt cx="5781" cy="354"/>
            </a:xfrm>
          </p:grpSpPr>
          <p:pic>
            <p:nvPicPr>
              <p:cNvPr id="1036" name="Picture 1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1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037" name="Text Box 14"/>
              <p:cNvSpPr txBox="1">
                <a:spLocks noChangeArrowheads="1"/>
              </p:cNvSpPr>
              <p:nvPr/>
            </p:nvSpPr>
            <p:spPr bwMode="auto">
              <a:xfrm rot="-18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-19050" y="203200"/>
            <a:ext cx="9177338" cy="644525"/>
            <a:chOff x="-12" y="128"/>
            <a:chExt cx="5781" cy="406"/>
          </a:xfrm>
        </p:grpSpPr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-12" y="128"/>
              <a:ext cx="5770" cy="406"/>
              <a:chOff x="-12" y="128"/>
              <a:chExt cx="5770" cy="406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63" name="Text Box 6"/>
              <p:cNvSpPr txBox="1">
                <a:spLocks noChangeArrowheads="1"/>
              </p:cNvSpPr>
              <p:nvPr/>
            </p:nvSpPr>
            <p:spPr bwMode="auto">
              <a:xfrm rot="-18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9" name="Group 7"/>
            <p:cNvGrpSpPr>
              <a:grpSpLocks/>
            </p:cNvGrpSpPr>
            <p:nvPr/>
          </p:nvGrpSpPr>
          <p:grpSpPr bwMode="auto">
            <a:xfrm>
              <a:off x="-12" y="156"/>
              <a:ext cx="5781" cy="354"/>
              <a:chOff x="-12" y="156"/>
              <a:chExt cx="5781" cy="354"/>
            </a:xfrm>
          </p:grpSpPr>
          <p:pic>
            <p:nvPicPr>
              <p:cNvPr id="2060" name="Picture 8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1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61" name="Text Box 9"/>
              <p:cNvSpPr txBox="1">
                <a:spLocks noChangeArrowheads="1"/>
              </p:cNvSpPr>
              <p:nvPr/>
            </p:nvSpPr>
            <p:spPr bwMode="auto">
              <a:xfrm rot="-18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642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88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D1EAEE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2878EB10-FDFC-4787-8B29-13BF36314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-19050" y="203200"/>
            <a:ext cx="9177338" cy="644525"/>
            <a:chOff x="-12" y="128"/>
            <a:chExt cx="5781" cy="406"/>
          </a:xfrm>
        </p:grpSpPr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-12" y="128"/>
              <a:ext cx="5770" cy="406"/>
              <a:chOff x="-12" y="128"/>
              <a:chExt cx="5770" cy="406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087" name="Text Box 6"/>
              <p:cNvSpPr txBox="1">
                <a:spLocks noChangeArrowheads="1"/>
              </p:cNvSpPr>
              <p:nvPr/>
            </p:nvSpPr>
            <p:spPr bwMode="auto">
              <a:xfrm rot="-18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3" name="Group 7"/>
            <p:cNvGrpSpPr>
              <a:grpSpLocks/>
            </p:cNvGrpSpPr>
            <p:nvPr/>
          </p:nvGrpSpPr>
          <p:grpSpPr bwMode="auto">
            <a:xfrm>
              <a:off x="-12" y="156"/>
              <a:ext cx="5781" cy="354"/>
              <a:chOff x="-12" y="156"/>
              <a:chExt cx="5781" cy="354"/>
            </a:xfrm>
          </p:grpSpPr>
          <p:pic>
            <p:nvPicPr>
              <p:cNvPr id="3084" name="Picture 8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1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085" name="Text Box 9"/>
              <p:cNvSpPr txBox="1">
                <a:spLocks noChangeArrowheads="1"/>
              </p:cNvSpPr>
              <p:nvPr/>
            </p:nvSpPr>
            <p:spPr bwMode="auto">
              <a:xfrm rot="-18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642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88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D1EAEE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92A4577D-C9AD-4693-8D42-84B0A9E3C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d.org/new_spin/spinmain.a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ascu.org/grc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oundationcenter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areerinfonet.org/scholarshipsearch/?ES=Y&amp;EST=scholarship+search" TargetMode="External"/><Relationship Id="rId4" Type="http://schemas.openxmlformats.org/officeDocument/2006/relationships/hyperlink" Target="http://studentaid.ed.gov/type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d.org/new_spin/spinmain.as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scu.org/grc/default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oundationcenter.org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foundationcenter.org/pnd/news/story.jhtml?id=334400005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infonet.org/scholarshipsearch/ScholarshipCategory.asp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grantapplication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vg.org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p.edu/page.aspx?id=6557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p.edu/WorkArea/linkit.aspx?LinkIdentifier=id&amp;ItemID=10213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p.edu/page.aspx?id=6557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p.edu/page.aspx?id=6557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530225" y="1255713"/>
            <a:ext cx="8445500" cy="2008187"/>
            <a:chOff x="334" y="791"/>
            <a:chExt cx="5320" cy="1265"/>
          </a:xfrm>
        </p:grpSpPr>
        <p:pic>
          <p:nvPicPr>
            <p:cNvPr id="410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791"/>
              <a:ext cx="5320" cy="1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1" name="Text Box 3"/>
            <p:cNvSpPr txBox="1">
              <a:spLocks noChangeArrowheads="1"/>
            </p:cNvSpPr>
            <p:nvPr/>
          </p:nvSpPr>
          <p:spPr bwMode="auto">
            <a:xfrm>
              <a:off x="334" y="791"/>
              <a:ext cx="5320" cy="1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33400" y="3228975"/>
            <a:ext cx="78549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1836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spcBef>
                <a:spcPts val="650"/>
              </a:spcBef>
              <a:buClrTx/>
              <a:buFontTx/>
              <a:buNone/>
            </a:pPr>
            <a:r>
              <a:rPr lang="en-US" sz="2600" dirty="0" smtClean="0">
                <a:solidFill>
                  <a:srgbClr val="FFFFFF"/>
                </a:solidFill>
                <a:latin typeface="Constantia" pitchFamily="16" charset="0"/>
              </a:rPr>
              <a:t>Julia Grove</a:t>
            </a:r>
          </a:p>
          <a:p>
            <a:pPr algn="r" eaLnBrk="1" hangingPunct="1">
              <a:spcBef>
                <a:spcPts val="650"/>
              </a:spcBef>
              <a:buClrTx/>
              <a:buFontTx/>
              <a:buNone/>
            </a:pPr>
            <a:r>
              <a:rPr lang="en-US" sz="2600" dirty="0" smtClean="0">
                <a:solidFill>
                  <a:srgbClr val="FFFFFF"/>
                </a:solidFill>
                <a:latin typeface="Constantia" pitchFamily="16" charset="0"/>
              </a:rPr>
              <a:t>Amy Klemm</a:t>
            </a:r>
          </a:p>
          <a:p>
            <a:pPr algn="r" eaLnBrk="1" hangingPunct="1">
              <a:spcBef>
                <a:spcPts val="650"/>
              </a:spcBef>
              <a:buClrTx/>
              <a:buFontTx/>
              <a:buNone/>
            </a:pPr>
            <a:r>
              <a:rPr lang="en-US" sz="2600" dirty="0" smtClean="0">
                <a:solidFill>
                  <a:srgbClr val="FFFFFF"/>
                </a:solidFill>
                <a:latin typeface="Constantia" pitchFamily="16" charset="0"/>
              </a:rPr>
              <a:t>Alexi </a:t>
            </a:r>
            <a:r>
              <a:rPr lang="en-US" sz="2600" dirty="0" err="1" smtClean="0">
                <a:solidFill>
                  <a:srgbClr val="FFFFFF"/>
                </a:solidFill>
                <a:latin typeface="Constantia" pitchFamily="16" charset="0"/>
              </a:rPr>
              <a:t>Lykissas</a:t>
            </a:r>
            <a:endParaRPr lang="en-US" sz="2600" dirty="0">
              <a:solidFill>
                <a:srgbClr val="FFFFFF"/>
              </a:solidFill>
              <a:latin typeface="Constantia" pitchFamily="16" charset="0"/>
            </a:endParaRPr>
          </a:p>
          <a:p>
            <a:pPr algn="r" eaLnBrk="1" hangingPunct="1">
              <a:spcBef>
                <a:spcPts val="650"/>
              </a:spcBef>
              <a:buClrTx/>
              <a:buFontTx/>
              <a:buNone/>
            </a:pPr>
            <a:r>
              <a:rPr lang="en-US" sz="2600" dirty="0" smtClean="0">
                <a:solidFill>
                  <a:srgbClr val="FFFFFF"/>
                </a:solidFill>
                <a:latin typeface="Constantia" pitchFamily="16" charset="0"/>
              </a:rPr>
              <a:t>Summer Semester Workshop </a:t>
            </a:r>
            <a:r>
              <a:rPr lang="en-US" sz="2600" dirty="0">
                <a:solidFill>
                  <a:srgbClr val="FFFFFF"/>
                </a:solidFill>
                <a:latin typeface="Constantia" pitchFamily="16" charset="0"/>
              </a:rPr>
              <a:t>Series </a:t>
            </a:r>
            <a:r>
              <a:rPr lang="en-US" sz="2600" dirty="0" smtClean="0">
                <a:solidFill>
                  <a:srgbClr val="FFFFFF"/>
                </a:solidFill>
                <a:latin typeface="Constantia" pitchFamily="16" charset="0"/>
              </a:rPr>
              <a:t>2014</a:t>
            </a:r>
            <a:endParaRPr lang="en-US" sz="2600" dirty="0">
              <a:solidFill>
                <a:srgbClr val="FFFFFF"/>
              </a:solidFill>
              <a:latin typeface="Constant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19050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6800" rIns="4572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n-US" sz="2400">
                <a:solidFill>
                  <a:srgbClr val="FFFFFF"/>
                </a:solidFill>
                <a:latin typeface="Constantia" pitchFamily="16" charset="0"/>
              </a:rPr>
              <a:t>What’s Available “Out There in the Great Beyond”</a:t>
            </a: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182563" y="1195388"/>
            <a:ext cx="8312150" cy="838200"/>
            <a:chOff x="115" y="753"/>
            <a:chExt cx="5236" cy="528"/>
          </a:xfrm>
        </p:grpSpPr>
        <p:pic>
          <p:nvPicPr>
            <p:cNvPr id="133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753"/>
              <a:ext cx="523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115" y="753"/>
              <a:ext cx="523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609600"/>
            <a:ext cx="822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500">
                <a:solidFill>
                  <a:srgbClr val="04617B"/>
                </a:solidFill>
                <a:latin typeface="Calibri" pitchFamily="34" charset="0"/>
              </a:rPr>
              <a:t>External Research Funding Tools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9875" indent="-2698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636588" indent="-2444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marL="914400" indent="-246063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BD0D9"/>
              </a:buClr>
              <a:buFont typeface="Wingdings 2" pitchFamily="18" charset="2"/>
              <a:buChar char=""/>
            </a:pPr>
            <a:r>
              <a:rPr lang="en-US" sz="3200" dirty="0">
                <a:solidFill>
                  <a:srgbClr val="000000"/>
                </a:solidFill>
                <a:latin typeface="Constantia" pitchFamily="16" charset="0"/>
              </a:rPr>
              <a:t>Databases</a:t>
            </a:r>
          </a:p>
          <a:p>
            <a:pPr lvl="1" eaLnBrk="1" hangingPunct="1">
              <a:spcBef>
                <a:spcPts val="8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3200" dirty="0">
                <a:solidFill>
                  <a:srgbClr val="00A3D6"/>
                </a:solidFill>
                <a:latin typeface="Constantia" pitchFamily="16" charset="0"/>
                <a:hlinkClick r:id="rId3"/>
              </a:rPr>
              <a:t>SPIN Plus</a:t>
            </a:r>
          </a:p>
          <a:p>
            <a:pPr lvl="2" eaLnBrk="1" hangingPunct="1">
              <a:spcBef>
                <a:spcPts val="700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800" dirty="0">
                <a:solidFill>
                  <a:srgbClr val="000000"/>
                </a:solidFill>
                <a:latin typeface="Constantia" pitchFamily="16" charset="0"/>
              </a:rPr>
              <a:t>Genius</a:t>
            </a:r>
          </a:p>
          <a:p>
            <a:pPr lvl="2" eaLnBrk="1" hangingPunct="1">
              <a:spcBef>
                <a:spcPts val="700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800" dirty="0">
                <a:solidFill>
                  <a:srgbClr val="000000"/>
                </a:solidFill>
                <a:latin typeface="Constantia" pitchFamily="16" charset="0"/>
              </a:rPr>
              <a:t>Daily SMARTS E-mails</a:t>
            </a:r>
          </a:p>
          <a:p>
            <a:pPr lvl="1" eaLnBrk="1" hangingPunct="1">
              <a:spcBef>
                <a:spcPts val="8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3200" dirty="0">
                <a:solidFill>
                  <a:srgbClr val="00A3D6"/>
                </a:solidFill>
                <a:latin typeface="Constantia" pitchFamily="16" charset="0"/>
                <a:hlinkClick r:id="rId4"/>
              </a:rPr>
              <a:t>Grant Resource Center (GRC)</a:t>
            </a:r>
          </a:p>
          <a:p>
            <a:pPr lvl="2" eaLnBrk="1" hangingPunct="1">
              <a:spcBef>
                <a:spcPts val="700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800" dirty="0" smtClean="0">
                <a:solidFill>
                  <a:srgbClr val="000000"/>
                </a:solidFill>
                <a:latin typeface="Constantia" pitchFamily="16" charset="0"/>
              </a:rPr>
              <a:t>Publications</a:t>
            </a:r>
            <a:endParaRPr lang="en-US" sz="2800" dirty="0">
              <a:solidFill>
                <a:srgbClr val="000000"/>
              </a:solidFill>
              <a:latin typeface="Constantia" pitchFamily="16" charset="0"/>
            </a:endParaRPr>
          </a:p>
          <a:p>
            <a:pPr lvl="2" eaLnBrk="1" hangingPunct="1">
              <a:spcBef>
                <a:spcPts val="700"/>
              </a:spcBef>
              <a:buClr>
                <a:srgbClr val="009DD9"/>
              </a:buClr>
            </a:pPr>
            <a:endParaRPr lang="en-US" sz="2800" dirty="0">
              <a:solidFill>
                <a:srgbClr val="000000"/>
              </a:solidFill>
              <a:latin typeface="Constant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33400" y="533400"/>
            <a:ext cx="822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500">
                <a:solidFill>
                  <a:srgbClr val="04617B"/>
                </a:solidFill>
                <a:latin typeface="Calibri" pitchFamily="34" charset="0"/>
              </a:rPr>
              <a:t>External Research Funding Tools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22960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9875" indent="-2698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636588" indent="-2444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marL="914400" indent="-246063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marL="1371600" indent="-246063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900"/>
              </a:spcBef>
              <a:buClr>
                <a:srgbClr val="0BD0D9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Websites</a:t>
            </a:r>
          </a:p>
          <a:p>
            <a:pPr lvl="1" eaLnBrk="1" hangingPunct="1">
              <a:spcBef>
                <a:spcPts val="9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A3D6"/>
                </a:solidFill>
                <a:latin typeface="Constantia" pitchFamily="16" charset="0"/>
                <a:hlinkClick r:id="rId3"/>
              </a:rPr>
              <a:t>Foundation Center</a:t>
            </a:r>
          </a:p>
          <a:p>
            <a:pPr lvl="2" eaLnBrk="1" hangingPunct="1">
              <a:spcBef>
                <a:spcPts val="800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Philanthropy News Digest</a:t>
            </a:r>
          </a:p>
          <a:p>
            <a:pPr lvl="2" eaLnBrk="1" hangingPunct="1">
              <a:spcBef>
                <a:spcPts val="800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Online Grant Request Tutorials</a:t>
            </a:r>
          </a:p>
          <a:p>
            <a:pPr lvl="1" eaLnBrk="1" hangingPunct="1">
              <a:spcBef>
                <a:spcPts val="9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A3D6"/>
                </a:solidFill>
                <a:latin typeface="Constantia" pitchFamily="16" charset="0"/>
                <a:hlinkClick r:id="rId4"/>
              </a:rPr>
              <a:t>Federal Student Aid</a:t>
            </a:r>
          </a:p>
          <a:p>
            <a:pPr lvl="2" eaLnBrk="1" hangingPunct="1">
              <a:spcBef>
                <a:spcPts val="525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A3D6"/>
                </a:solidFill>
                <a:latin typeface="Constantia" pitchFamily="16" charset="0"/>
                <a:hlinkClick r:id="rId5"/>
              </a:rPr>
              <a:t>CareerOneStop</a:t>
            </a:r>
          </a:p>
          <a:p>
            <a:pPr lvl="3" eaLnBrk="1" hangingPunct="1">
              <a:spcBef>
                <a:spcPts val="525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Scholarship &amp; Grants</a:t>
            </a:r>
          </a:p>
          <a:p>
            <a:pPr lvl="3" eaLnBrk="1" hangingPunct="1">
              <a:spcBef>
                <a:spcPts val="525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Research Funding / Fellowships</a:t>
            </a:r>
          </a:p>
          <a:p>
            <a:pPr lvl="3" eaLnBrk="1" hangingPunct="1">
              <a:spcBef>
                <a:spcPts val="525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International Students</a:t>
            </a:r>
          </a:p>
          <a:p>
            <a:pPr lvl="1" eaLnBrk="1" hangingPunct="1">
              <a:spcBef>
                <a:spcPts val="9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Grant Maker Aggregators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>
                <a:solidFill>
                  <a:srgbClr val="04617B"/>
                </a:solidFill>
                <a:latin typeface="Calibri" pitchFamily="34" charset="0"/>
              </a:rPr>
              <a:t>Important Grant Maker Information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2209800"/>
            <a:ext cx="403701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BD0D9"/>
              </a:buClr>
              <a:buSzPct val="45000"/>
              <a:buFont typeface="Wingdings" pitchFamily="2" charset="2"/>
              <a:buChar char="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 Contact Information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45000"/>
              <a:buFont typeface="Wingdings" pitchFamily="2" charset="2"/>
              <a:buChar char="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 Website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45000"/>
              <a:buFont typeface="Wingdings" pitchFamily="2" charset="2"/>
              <a:buChar char="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 Assets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45000"/>
              <a:buFont typeface="Wingdings" pitchFamily="2" charset="2"/>
              <a:buChar char="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 Number of grants given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648200" y="2209800"/>
            <a:ext cx="40386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BD0D9"/>
              </a:buClr>
              <a:buSzPct val="45000"/>
              <a:buFont typeface="Wingdings" pitchFamily="2" charset="2"/>
              <a:buChar char="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 Grant Recipients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45000"/>
              <a:buFont typeface="Wingdings" pitchFamily="2" charset="2"/>
              <a:buChar char="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 Application Guidelines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45000"/>
              <a:buFont typeface="Wingdings" pitchFamily="2" charset="2"/>
              <a:buChar char="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 Restrictions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45000"/>
              <a:buFont typeface="Wingdings" pitchFamily="2" charset="2"/>
              <a:buChar char=""/>
            </a:pPr>
            <a:r>
              <a:rPr lang="en-US" sz="2800" i="1">
                <a:solidFill>
                  <a:srgbClr val="000000"/>
                </a:solidFill>
                <a:latin typeface="Constantia" pitchFamily="16" charset="0"/>
              </a:rPr>
              <a:t> Deadlines!</a:t>
            </a:r>
          </a:p>
          <a:p>
            <a:pPr>
              <a:spcBef>
                <a:spcPts val="650"/>
              </a:spcBef>
              <a:buClrTx/>
              <a:buFontTx/>
              <a:buNone/>
            </a:pPr>
            <a:endParaRPr lang="en-US" sz="2800" i="1">
              <a:solidFill>
                <a:srgbClr val="000000"/>
              </a:solidFill>
              <a:latin typeface="Constant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SPIN Plus – A Global Resource</a:t>
            </a:r>
          </a:p>
        </p:txBody>
      </p:sp>
      <p:pic>
        <p:nvPicPr>
          <p:cNvPr id="17411" name="Picture 2" descr="SPINplus Search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315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24200" y="4343400"/>
            <a:ext cx="5334000" cy="2057400"/>
          </a:xfrm>
          <a:prstGeom prst="rect">
            <a:avLst/>
          </a:prstGeom>
          <a:solidFill>
            <a:srgbClr val="FFFFCC"/>
          </a:solidFill>
          <a:ln w="9525" cap="flat">
            <a:noFill/>
            <a:round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marL="269875" indent="-269875">
              <a:spcBef>
                <a:spcPts val="650"/>
              </a:spcBef>
              <a:buClr>
                <a:srgbClr val="0BD0D9"/>
              </a:buClr>
              <a:buFont typeface="Wingdings 2" pitchFamily="16" charset="2"/>
              <a:buChar char="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onstantia" pitchFamily="16" charset="0"/>
              </a:rPr>
              <a:t>Sponsored Programs Information Network (SPIN)</a:t>
            </a:r>
          </a:p>
          <a:p>
            <a:pPr marL="636588" lvl="1" indent="-244475">
              <a:spcBef>
                <a:spcPts val="600"/>
              </a:spcBef>
              <a:buClr>
                <a:srgbClr val="0F6FC6"/>
              </a:buClr>
              <a:buFont typeface="Wingdings 2" pitchFamily="16" charset="2"/>
              <a:buChar char="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nstantia" pitchFamily="16" charset="0"/>
              </a:rPr>
              <a:t>Contains funding program information from over 6000  government, non-profit, and private funding sources around the world</a:t>
            </a:r>
          </a:p>
          <a:p>
            <a:pPr marL="269875" indent="-269875">
              <a:spcBef>
                <a:spcPts val="650"/>
              </a:spcBef>
              <a:buClr>
                <a:srgbClr val="0BD0D9"/>
              </a:buClr>
              <a:buFont typeface="Wingdings 2" pitchFamily="16" charset="2"/>
              <a:buChar char="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sz="2000" i="1" dirty="0">
                <a:solidFill>
                  <a:srgbClr val="00A3D6"/>
                </a:solidFill>
                <a:latin typeface="Constantia" pitchFamily="16" charset="0"/>
                <a:hlinkClick r:id="rId3"/>
              </a:rPr>
              <a:t>Let’s take a look</a:t>
            </a:r>
          </a:p>
          <a:p>
            <a:pPr marL="269875" indent="-269875">
              <a:spcBef>
                <a:spcPts val="650"/>
              </a:spcBef>
              <a:buClrTx/>
              <a:buFontTx/>
              <a:buNone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endParaRPr lang="en-US" sz="2400" i="1" dirty="0">
              <a:solidFill>
                <a:srgbClr val="E2D700"/>
              </a:solidFill>
              <a:latin typeface="Constantia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SPIN Plus – A Global Resource</a:t>
            </a:r>
          </a:p>
        </p:txBody>
      </p:sp>
      <p:pic>
        <p:nvPicPr>
          <p:cNvPr id="18435" name="Picture 2" descr="Create Genius Pro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533525"/>
            <a:ext cx="6700838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4572000"/>
            <a:ext cx="5029200" cy="146208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9875" indent="-269875">
              <a:spcBef>
                <a:spcPts val="650"/>
              </a:spcBef>
              <a:buClr>
                <a:srgbClr val="0BD0D9"/>
              </a:buClr>
              <a:buFont typeface="Wingdings 2" pitchFamily="16" charset="2"/>
              <a:buChar char="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onstantia" pitchFamily="16" charset="0"/>
              </a:rPr>
              <a:t>Genius</a:t>
            </a:r>
          </a:p>
          <a:p>
            <a:pPr marL="636588" lvl="1" indent="-244475">
              <a:spcBef>
                <a:spcPts val="600"/>
              </a:spcBef>
              <a:buClr>
                <a:srgbClr val="0F6FC6"/>
              </a:buClr>
              <a:buFont typeface="Wingdings 2" pitchFamily="16" charset="2"/>
              <a:buChar char="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onstantia" pitchFamily="16" charset="0"/>
              </a:rPr>
              <a:t>Create  a personal profile used to match you with grant opportunities based on your research interests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SPIN Plus – A Global Resource</a:t>
            </a:r>
          </a:p>
        </p:txBody>
      </p:sp>
      <p:pic>
        <p:nvPicPr>
          <p:cNvPr id="3" name="Picture 2" descr="Daily Smarts Exa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0926">
            <a:off x="1011238" y="1685925"/>
            <a:ext cx="5267325" cy="451643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0" y="4572000"/>
            <a:ext cx="4572000" cy="146208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9875" indent="-269875">
              <a:spcBef>
                <a:spcPts val="650"/>
              </a:spcBef>
              <a:buClr>
                <a:srgbClr val="0BD0D9"/>
              </a:buClr>
              <a:buFont typeface="Wingdings 2" pitchFamily="16" charset="2"/>
              <a:buChar char="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onstantia" pitchFamily="16" charset="0"/>
              </a:rPr>
              <a:t>SMARTS</a:t>
            </a:r>
          </a:p>
          <a:p>
            <a:pPr marL="636588" lvl="1" indent="-244475">
              <a:spcBef>
                <a:spcPts val="600"/>
              </a:spcBef>
              <a:buClr>
                <a:srgbClr val="0F6FC6"/>
              </a:buClr>
              <a:buFont typeface="Wingdings 2" pitchFamily="16" charset="2"/>
              <a:buChar char="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onstantia" pitchFamily="16" charset="0"/>
              </a:rPr>
              <a:t>Daily e-mail updates of new funding opportunities matching your profile in Genius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SPIN Plus – A Global Resource</a:t>
            </a:r>
          </a:p>
        </p:txBody>
      </p:sp>
      <p:pic>
        <p:nvPicPr>
          <p:cNvPr id="20483" name="Picture 2" descr="SPINplus Keyword 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056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5257800"/>
            <a:ext cx="3886200" cy="36988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Search by keywords and categories</a:t>
            </a:r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1371600" y="2819400"/>
            <a:ext cx="2057400" cy="762000"/>
          </a:xfrm>
          <a:prstGeom prst="ellipse">
            <a:avLst/>
          </a:prstGeom>
          <a:noFill/>
          <a:ln w="539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SPIN Plus – A Global Resource</a:t>
            </a:r>
          </a:p>
        </p:txBody>
      </p:sp>
      <p:pic>
        <p:nvPicPr>
          <p:cNvPr id="21507" name="Picture 2" descr="SPINplus Education Keyw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16050"/>
            <a:ext cx="61722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4419600"/>
            <a:ext cx="3352800" cy="120015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Choose individual keywords from the dialog box or use the check box to select all the keywords in the category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2743200" y="2743200"/>
            <a:ext cx="1447800" cy="762000"/>
          </a:xfrm>
          <a:prstGeom prst="rect">
            <a:avLst/>
          </a:prstGeom>
          <a:noFill/>
          <a:ln w="635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SPIN Plus – A Global Resource</a:t>
            </a:r>
          </a:p>
        </p:txBody>
      </p:sp>
      <p:pic>
        <p:nvPicPr>
          <p:cNvPr id="22531" name="Picture 2" descr="SPINplus Applicant Type Keyw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00188"/>
            <a:ext cx="7286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4267200"/>
            <a:ext cx="2819400" cy="923925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Choose the applicant type, either individual or organizational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609600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500">
                <a:solidFill>
                  <a:srgbClr val="04617B"/>
                </a:solidFill>
                <a:latin typeface="Calibri" pitchFamily="34" charset="0"/>
              </a:rPr>
              <a:t>Graduate Student Grant Workshop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2296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9875" indent="-2698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636588" indent="-2444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marL="914400" indent="-246063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BD0D9"/>
              </a:buClr>
              <a:buFont typeface="Wingdings 2" pitchFamily="18" charset="2"/>
              <a:buChar char=""/>
            </a:pPr>
            <a:r>
              <a:rPr lang="en-US" sz="2600" dirty="0">
                <a:solidFill>
                  <a:srgbClr val="000000"/>
                </a:solidFill>
                <a:latin typeface="Constantia" pitchFamily="16" charset="0"/>
              </a:rPr>
              <a:t>Overview of Presentation</a:t>
            </a:r>
          </a:p>
          <a:p>
            <a:pPr lvl="1" eaLnBrk="1" hangingPunct="1">
              <a:spcBef>
                <a:spcPts val="6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400" dirty="0">
                <a:solidFill>
                  <a:srgbClr val="000000"/>
                </a:solidFill>
                <a:latin typeface="Constantia" pitchFamily="16" charset="0"/>
              </a:rPr>
              <a:t>Types of Grant Seekers</a:t>
            </a:r>
          </a:p>
          <a:p>
            <a:pPr lvl="1" eaLnBrk="1" hangingPunct="1">
              <a:spcBef>
                <a:spcPts val="6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400" dirty="0">
                <a:solidFill>
                  <a:srgbClr val="000000"/>
                </a:solidFill>
                <a:latin typeface="Constantia" pitchFamily="16" charset="0"/>
              </a:rPr>
              <a:t>Review of Internal Funding Opportunities at IUP</a:t>
            </a:r>
          </a:p>
          <a:p>
            <a:pPr lvl="1" eaLnBrk="1" hangingPunct="1">
              <a:spcBef>
                <a:spcPts val="6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400" dirty="0">
                <a:solidFill>
                  <a:srgbClr val="000000"/>
                </a:solidFill>
                <a:latin typeface="Constantia" pitchFamily="16" charset="0"/>
              </a:rPr>
              <a:t>Demonstration of </a:t>
            </a:r>
            <a:r>
              <a:rPr lang="en-US" sz="2400" dirty="0" smtClean="0">
                <a:solidFill>
                  <a:srgbClr val="000000"/>
                </a:solidFill>
                <a:latin typeface="Constantia" pitchFamily="16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latin typeface="Constantia" pitchFamily="16" charset="0"/>
              </a:rPr>
              <a:t>grant seeker databases</a:t>
            </a:r>
          </a:p>
          <a:p>
            <a:pPr lvl="2" eaLnBrk="1" hangingPunct="1">
              <a:spcBef>
                <a:spcPts val="525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100" dirty="0" err="1">
                <a:solidFill>
                  <a:srgbClr val="000000"/>
                </a:solidFill>
                <a:latin typeface="Constantia" pitchFamily="16" charset="0"/>
              </a:rPr>
              <a:t>SPINplus</a:t>
            </a:r>
            <a:endParaRPr lang="en-US" sz="2100" dirty="0">
              <a:solidFill>
                <a:srgbClr val="000000"/>
              </a:solidFill>
              <a:latin typeface="Constantia" pitchFamily="16" charset="0"/>
            </a:endParaRPr>
          </a:p>
          <a:p>
            <a:pPr lvl="2" eaLnBrk="1" hangingPunct="1">
              <a:spcBef>
                <a:spcPts val="525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100" dirty="0">
                <a:solidFill>
                  <a:srgbClr val="000000"/>
                </a:solidFill>
                <a:latin typeface="Constantia" pitchFamily="16" charset="0"/>
              </a:rPr>
              <a:t>Graduate Research Center</a:t>
            </a:r>
          </a:p>
          <a:p>
            <a:pPr lvl="1" eaLnBrk="1" hangingPunct="1">
              <a:spcBef>
                <a:spcPts val="6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400" dirty="0" smtClean="0">
                <a:solidFill>
                  <a:srgbClr val="000000"/>
                </a:solidFill>
                <a:latin typeface="Constantia" pitchFamily="16" charset="0"/>
              </a:rPr>
              <a:t>Useful </a:t>
            </a:r>
            <a:r>
              <a:rPr lang="en-US" sz="2400" dirty="0">
                <a:solidFill>
                  <a:srgbClr val="000000"/>
                </a:solidFill>
                <a:latin typeface="Constantia" pitchFamily="16" charset="0"/>
              </a:rPr>
              <a:t>Websites</a:t>
            </a:r>
          </a:p>
          <a:p>
            <a:pPr lvl="2" eaLnBrk="1" hangingPunct="1">
              <a:spcBef>
                <a:spcPts val="525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100" dirty="0">
                <a:solidFill>
                  <a:srgbClr val="000000"/>
                </a:solidFill>
                <a:latin typeface="Constantia" pitchFamily="16" charset="0"/>
              </a:rPr>
              <a:t>Foundation Center</a:t>
            </a:r>
          </a:p>
          <a:p>
            <a:pPr lvl="2" eaLnBrk="1" hangingPunct="1">
              <a:spcBef>
                <a:spcPts val="525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100" dirty="0">
                <a:solidFill>
                  <a:srgbClr val="000000"/>
                </a:solidFill>
                <a:latin typeface="Constantia" pitchFamily="16" charset="0"/>
              </a:rPr>
              <a:t>Grant Maker Aggregators</a:t>
            </a:r>
          </a:p>
          <a:p>
            <a:pPr lvl="1" eaLnBrk="1" hangingPunct="1">
              <a:spcBef>
                <a:spcPts val="600"/>
              </a:spcBef>
              <a:buClr>
                <a:srgbClr val="0F6FC6"/>
              </a:buClr>
              <a:buFont typeface="Wingdings 2" pitchFamily="18" charset="2"/>
              <a:buNone/>
            </a:pPr>
            <a:endParaRPr lang="en-US" sz="2400" dirty="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Tx/>
              <a:buFontTx/>
              <a:buNone/>
            </a:pPr>
            <a:endParaRPr lang="en-US" sz="2400" dirty="0">
              <a:solidFill>
                <a:srgbClr val="000000"/>
              </a:solidFill>
              <a:latin typeface="Constant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SPIN Plus – A Global Resource</a:t>
            </a:r>
          </a:p>
        </p:txBody>
      </p:sp>
      <p:pic>
        <p:nvPicPr>
          <p:cNvPr id="23555" name="Picture 3" descr="SPINplus Award Type Keyw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514475"/>
            <a:ext cx="73247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4343400"/>
            <a:ext cx="3276600" cy="64611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Select the award type that matches your search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SPIN Plus – A Global Resource</a:t>
            </a:r>
          </a:p>
        </p:txBody>
      </p:sp>
      <p:pic>
        <p:nvPicPr>
          <p:cNvPr id="24579" name="Picture 2" descr="SPINplus Search Criteria Selec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7338"/>
            <a:ext cx="7315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4572000" y="1752600"/>
            <a:ext cx="1066800" cy="533400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4572000"/>
            <a:ext cx="4038600" cy="147796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169863" indent="-169863">
              <a:buClr>
                <a:schemeClr val="accent2">
                  <a:lumMod val="60000"/>
                  <a:lumOff val="40000"/>
                </a:schemeClr>
              </a:buClr>
              <a:buSzPct val="145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After selecting the keywords, applicant types and award types, click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Run Search</a:t>
            </a:r>
          </a:p>
          <a:p>
            <a:pPr marL="169863" indent="-169863">
              <a:buClr>
                <a:schemeClr val="accent2">
                  <a:lumMod val="60000"/>
                  <a:lumOff val="40000"/>
                </a:schemeClr>
              </a:buClr>
              <a:buSzPct val="145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You can further narrow the search with the other dialog boxes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SPIN Plus – A Global Resource</a:t>
            </a:r>
          </a:p>
        </p:txBody>
      </p:sp>
      <p:pic>
        <p:nvPicPr>
          <p:cNvPr id="25603" name="Picture 3" descr="SPINplus Search Results L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58039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3429000"/>
            <a:ext cx="3581400" cy="36988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search results are returned </a:t>
            </a: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2286000" y="1676400"/>
            <a:ext cx="2286000" cy="609600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SPIN Plus – A Global Resource</a:t>
            </a:r>
          </a:p>
        </p:txBody>
      </p:sp>
      <p:pic>
        <p:nvPicPr>
          <p:cNvPr id="26627" name="Picture 3" descr="SPINplus Search Results L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58039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PINplus Select One Grant Res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124200"/>
            <a:ext cx="7086600" cy="2805113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4800600"/>
            <a:ext cx="3581400" cy="64611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Click on one to view detailed information on the grant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1739900" y="4019550"/>
            <a:ext cx="3001963" cy="95250"/>
          </a:xfrm>
          <a:custGeom>
            <a:avLst/>
            <a:gdLst>
              <a:gd name="connsiteX0" fmla="*/ 0 w 3003176"/>
              <a:gd name="connsiteY0" fmla="*/ 94775 h 94775"/>
              <a:gd name="connsiteX1" fmla="*/ 44823 w 3003176"/>
              <a:gd name="connsiteY1" fmla="*/ 85810 h 94775"/>
              <a:gd name="connsiteX2" fmla="*/ 71718 w 3003176"/>
              <a:gd name="connsiteY2" fmla="*/ 76846 h 94775"/>
              <a:gd name="connsiteX3" fmla="*/ 134471 w 3003176"/>
              <a:gd name="connsiteY3" fmla="*/ 67881 h 94775"/>
              <a:gd name="connsiteX4" fmla="*/ 188259 w 3003176"/>
              <a:gd name="connsiteY4" fmla="*/ 58916 h 94775"/>
              <a:gd name="connsiteX5" fmla="*/ 277906 w 3003176"/>
              <a:gd name="connsiteY5" fmla="*/ 40987 h 94775"/>
              <a:gd name="connsiteX6" fmla="*/ 726141 w 3003176"/>
              <a:gd name="connsiteY6" fmla="*/ 23057 h 94775"/>
              <a:gd name="connsiteX7" fmla="*/ 1470212 w 3003176"/>
              <a:gd name="connsiteY7" fmla="*/ 23057 h 94775"/>
              <a:gd name="connsiteX8" fmla="*/ 1775012 w 3003176"/>
              <a:gd name="connsiteY8" fmla="*/ 14093 h 94775"/>
              <a:gd name="connsiteX9" fmla="*/ 2438400 w 3003176"/>
              <a:gd name="connsiteY9" fmla="*/ 23057 h 94775"/>
              <a:gd name="connsiteX10" fmla="*/ 2868706 w 3003176"/>
              <a:gd name="connsiteY10" fmla="*/ 5128 h 94775"/>
              <a:gd name="connsiteX11" fmla="*/ 3003176 w 3003176"/>
              <a:gd name="connsiteY11" fmla="*/ 5128 h 9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3176" h="94775">
                <a:moveTo>
                  <a:pt x="0" y="94775"/>
                </a:moveTo>
                <a:cubicBezTo>
                  <a:pt x="14941" y="91787"/>
                  <a:pt x="30041" y="89505"/>
                  <a:pt x="44823" y="85810"/>
                </a:cubicBezTo>
                <a:cubicBezTo>
                  <a:pt x="53991" y="83518"/>
                  <a:pt x="62452" y="78699"/>
                  <a:pt x="71718" y="76846"/>
                </a:cubicBezTo>
                <a:cubicBezTo>
                  <a:pt x="92438" y="72702"/>
                  <a:pt x="113587" y="71094"/>
                  <a:pt x="134471" y="67881"/>
                </a:cubicBezTo>
                <a:cubicBezTo>
                  <a:pt x="152436" y="65117"/>
                  <a:pt x="170394" y="62266"/>
                  <a:pt x="188259" y="58916"/>
                </a:cubicBezTo>
                <a:cubicBezTo>
                  <a:pt x="218211" y="53300"/>
                  <a:pt x="247522" y="43324"/>
                  <a:pt x="277906" y="40987"/>
                </a:cubicBezTo>
                <a:cubicBezTo>
                  <a:pt x="504726" y="23539"/>
                  <a:pt x="355499" y="33075"/>
                  <a:pt x="726141" y="23057"/>
                </a:cubicBezTo>
                <a:cubicBezTo>
                  <a:pt x="1118146" y="0"/>
                  <a:pt x="662153" y="23057"/>
                  <a:pt x="1470212" y="23057"/>
                </a:cubicBezTo>
                <a:cubicBezTo>
                  <a:pt x="1571856" y="23057"/>
                  <a:pt x="1673412" y="17081"/>
                  <a:pt x="1775012" y="14093"/>
                </a:cubicBezTo>
                <a:lnTo>
                  <a:pt x="2438400" y="23057"/>
                </a:lnTo>
                <a:cubicBezTo>
                  <a:pt x="2754320" y="23057"/>
                  <a:pt x="2621904" y="12607"/>
                  <a:pt x="2868706" y="5128"/>
                </a:cubicBezTo>
                <a:cubicBezTo>
                  <a:pt x="2913509" y="3770"/>
                  <a:pt x="2958353" y="5128"/>
                  <a:pt x="3003176" y="5128"/>
                </a:cubicBezTo>
              </a:path>
            </a:pathLst>
          </a:custGeom>
          <a:solidFill>
            <a:srgbClr val="FFC000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SPIN Plus – A Global Resource</a:t>
            </a:r>
          </a:p>
        </p:txBody>
      </p:sp>
      <p:pic>
        <p:nvPicPr>
          <p:cNvPr id="27651" name="Picture 2" descr="SPINplus Grant Det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504950"/>
            <a:ext cx="568642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3505200"/>
            <a:ext cx="3429000" cy="120015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Detailed grantor information is displayed including contact information, deadlines, and funding limits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GRC – A National Resource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28600" indent="-228600" eaLnBrk="0" hangingPunct="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636588" indent="-244475" eaLnBrk="0" hangingPunct="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BD0D9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A database of over 2000 national and region funding sources</a:t>
            </a:r>
          </a:p>
          <a:p>
            <a:pPr eaLnBrk="1" hangingPunct="1">
              <a:spcBef>
                <a:spcPts val="600"/>
              </a:spcBef>
              <a:buClr>
                <a:srgbClr val="0BD0D9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Maintained by the American Association of State Colleges  and Universities</a:t>
            </a:r>
          </a:p>
          <a:p>
            <a:pPr eaLnBrk="1" hangingPunct="1">
              <a:spcBef>
                <a:spcPts val="600"/>
              </a:spcBef>
              <a:buClr>
                <a:srgbClr val="0BD0D9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Publishes three informational resources</a:t>
            </a:r>
          </a:p>
          <a:p>
            <a:pPr lvl="1" eaLnBrk="1" hangingPunct="1">
              <a:spcBef>
                <a:spcPts val="45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b="1" i="1">
                <a:solidFill>
                  <a:srgbClr val="000000"/>
                </a:solidFill>
                <a:latin typeface="Constantia" pitchFamily="16" charset="0"/>
              </a:rPr>
              <a:t>GrantWeek </a:t>
            </a:r>
            <a:r>
              <a:rPr lang="en-US">
                <a:solidFill>
                  <a:srgbClr val="000000"/>
                </a:solidFill>
                <a:latin typeface="Constantia" pitchFamily="16" charset="0"/>
              </a:rPr>
              <a:t>(every Monday) is an electronic magazine containing in-depth articles on pending legislation, new grant programs, proposed changes to agency rules, and the federal budget.</a:t>
            </a:r>
          </a:p>
          <a:p>
            <a:pPr lvl="1" eaLnBrk="1" hangingPunct="1">
              <a:spcBef>
                <a:spcPts val="45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b="1" i="1">
                <a:solidFill>
                  <a:srgbClr val="000000"/>
                </a:solidFill>
                <a:latin typeface="Constantia" pitchFamily="16" charset="0"/>
              </a:rPr>
              <a:t>Bulletin </a:t>
            </a:r>
            <a:r>
              <a:rPr lang="en-US">
                <a:solidFill>
                  <a:srgbClr val="000000"/>
                </a:solidFill>
                <a:latin typeface="Constantia" pitchFamily="16" charset="0"/>
              </a:rPr>
              <a:t>(twice weekly, Tuesdays and Fridays) synopsizes hundreds of funding alerts from Grants.gov, the Federal Register, and FedBizOpps.</a:t>
            </a:r>
          </a:p>
          <a:p>
            <a:pPr lvl="1" eaLnBrk="1" hangingPunct="1">
              <a:spcBef>
                <a:spcPts val="45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b="1" i="1">
                <a:solidFill>
                  <a:srgbClr val="000000"/>
                </a:solidFill>
                <a:latin typeface="Constantia" pitchFamily="16" charset="0"/>
              </a:rPr>
              <a:t>Deadlines </a:t>
            </a:r>
            <a:r>
              <a:rPr lang="en-US">
                <a:solidFill>
                  <a:srgbClr val="000000"/>
                </a:solidFill>
                <a:latin typeface="Constantia" pitchFamily="16" charset="0"/>
              </a:rPr>
              <a:t>(once a month) announces programs with competitions closing in the next three months.</a:t>
            </a:r>
          </a:p>
          <a:p>
            <a:pPr eaLnBrk="1" hangingPunct="1">
              <a:spcBef>
                <a:spcPts val="600"/>
              </a:spcBef>
              <a:buClr>
                <a:srgbClr val="0BD0D9"/>
              </a:buClr>
              <a:buFont typeface="Wingdings 2" pitchFamily="18" charset="2"/>
              <a:buChar char=""/>
            </a:pPr>
            <a:r>
              <a:rPr lang="en-US" sz="2400" i="1">
                <a:solidFill>
                  <a:srgbClr val="00A3D6"/>
                </a:solidFill>
                <a:latin typeface="Constantia" pitchFamily="16" charset="0"/>
                <a:hlinkClick r:id="rId3"/>
              </a:rPr>
              <a:t>Let’s take a look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GRC – A National Resource</a:t>
            </a:r>
          </a:p>
        </p:txBody>
      </p:sp>
      <p:pic>
        <p:nvPicPr>
          <p:cNvPr id="29699" name="Picture 2" descr="GRC Home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89125"/>
            <a:ext cx="7848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5334000" y="2438400"/>
            <a:ext cx="1066800" cy="381000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495800"/>
            <a:ext cx="3962400" cy="64611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On the GRC homepage, click on the 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GrantSearch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link to start a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GRC – A National Resource</a:t>
            </a:r>
          </a:p>
        </p:txBody>
      </p:sp>
      <p:pic>
        <p:nvPicPr>
          <p:cNvPr id="30723" name="Picture 2" descr="GRC Search Academic Category and Subj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1628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2667000"/>
            <a:ext cx="3124200" cy="120015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Use the dialog boxes to narrow the search criteria first by academic category, then academic subject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GRC – A National Resource</a:t>
            </a:r>
          </a:p>
        </p:txBody>
      </p:sp>
      <p:pic>
        <p:nvPicPr>
          <p:cNvPr id="31747" name="Picture 2" descr="GRC Select Activ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3152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715000"/>
            <a:ext cx="4267200" cy="64611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Then select the activities for which you are searching funding</a:t>
            </a:r>
          </a:p>
        </p:txBody>
      </p:sp>
      <p:sp>
        <p:nvSpPr>
          <p:cNvPr id="31749" name="Rounded Rectangle 4"/>
          <p:cNvSpPr>
            <a:spLocks noChangeArrowheads="1"/>
          </p:cNvSpPr>
          <p:nvPr/>
        </p:nvSpPr>
        <p:spPr bwMode="auto">
          <a:xfrm>
            <a:off x="4572000" y="3886200"/>
            <a:ext cx="2667000" cy="762000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GRC – A National Resource</a:t>
            </a:r>
          </a:p>
        </p:txBody>
      </p:sp>
      <p:pic>
        <p:nvPicPr>
          <p:cNvPr id="3" name="Picture 2" descr="GRC Search Resul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8001000" cy="3779838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91000" y="4876800"/>
            <a:ext cx="4495800" cy="923925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results are displayed including basic information such as the grantor name and submission deadline.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800" dirty="0">
                <a:solidFill>
                  <a:srgbClr val="04617B"/>
                </a:solidFill>
                <a:latin typeface="Calibri" pitchFamily="34" charset="0"/>
              </a:rPr>
              <a:t>Funding Awarded </a:t>
            </a:r>
            <a:br>
              <a:rPr lang="en-US" sz="4800" dirty="0">
                <a:solidFill>
                  <a:srgbClr val="04617B"/>
                </a:solidFill>
                <a:latin typeface="Calibri" pitchFamily="34" charset="0"/>
              </a:rPr>
            </a:br>
            <a:r>
              <a:rPr lang="en-US" sz="4800" dirty="0">
                <a:solidFill>
                  <a:srgbClr val="04617B"/>
                </a:solidFill>
                <a:latin typeface="Calibri" pitchFamily="34" charset="0"/>
              </a:rPr>
              <a:t>by Foundations in </a:t>
            </a:r>
            <a:r>
              <a:rPr lang="en-US" sz="4800" dirty="0" smtClean="0">
                <a:solidFill>
                  <a:srgbClr val="04617B"/>
                </a:solidFill>
                <a:latin typeface="Calibri" pitchFamily="34" charset="0"/>
              </a:rPr>
              <a:t>2012</a:t>
            </a:r>
            <a:endParaRPr lang="en-US" sz="4800" dirty="0">
              <a:solidFill>
                <a:srgbClr val="04617B"/>
              </a:solidFill>
              <a:latin typeface="Calibri" pitchFamily="34" charset="0"/>
            </a:endParaRPr>
          </a:p>
        </p:txBody>
      </p:sp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08000" y="2324100"/>
          <a:ext cx="8120063" cy="3498852"/>
        </p:xfrm>
        <a:graphic>
          <a:graphicData uri="http://schemas.openxmlformats.org/drawingml/2006/table">
            <a:tbl>
              <a:tblPr/>
              <a:tblGrid>
                <a:gridCol w="3924300"/>
                <a:gridCol w="2098675"/>
                <a:gridCol w="2097088"/>
              </a:tblGrid>
              <a:tr h="85407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Student-Related Funding</a:t>
                      </a:r>
                    </a:p>
                  </a:txBody>
                  <a:tcPr marL="90000" marR="90000" marT="11242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Total Dollars</a:t>
                      </a:r>
                    </a:p>
                  </a:txBody>
                  <a:tcPr marL="90000" marR="90000" marT="11242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Number of Grants</a:t>
                      </a:r>
                    </a:p>
                  </a:txBody>
                  <a:tcPr marL="90000" marR="90000" marT="11242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4407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Student Aid Funds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 774,786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5,901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407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Awards/prizes/competitions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 92,876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672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407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Scholarship funds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371,839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3,205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407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Internship funds 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23,633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295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407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Student aid 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37,676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482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407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Fellowships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248,761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1,247</a:t>
                      </a:r>
                    </a:p>
                  </a:txBody>
                  <a:tcPr marL="90000" marR="90000" marT="1022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16" name="Group 24"/>
          <p:cNvGraphicFramePr>
            <a:graphicFrameLocks noGrp="1"/>
          </p:cNvGraphicFramePr>
          <p:nvPr/>
        </p:nvGraphicFramePr>
        <p:xfrm>
          <a:off x="2057400" y="5753100"/>
          <a:ext cx="6575425" cy="614363"/>
        </p:xfrm>
        <a:graphic>
          <a:graphicData uri="http://schemas.openxmlformats.org/drawingml/2006/table">
            <a:tbl>
              <a:tblPr/>
              <a:tblGrid>
                <a:gridCol w="6575425"/>
              </a:tblGrid>
              <a:tr h="61436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Source: The Foundation Center, Foundation Giving Trends, 2011. Figures based on a sample of over 1,000 larger foundations. Dollar figures in thousands; grant may occasionally be for multiple types of support and would therefore be counted more than once.</a:t>
                      </a:r>
                    </a:p>
                  </a:txBody>
                  <a:tcPr marL="90000" marR="90000" marT="7689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GRC – A National Resource</a:t>
            </a:r>
          </a:p>
        </p:txBody>
      </p:sp>
      <p:pic>
        <p:nvPicPr>
          <p:cNvPr id="33795" name="Picture 3" descr="GRC Search Results Det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2390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4648200"/>
            <a:ext cx="3429000" cy="120015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Detailed grantor information is displayed including contact information, deadlines, and funding limits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514350"/>
            <a:ext cx="8229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Foundation Center</a:t>
            </a:r>
          </a:p>
        </p:txBody>
      </p:sp>
      <p:pic>
        <p:nvPicPr>
          <p:cNvPr id="3" name="Picture 2" descr="Foundation Center Home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5187950" cy="481647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0" y="3276600"/>
            <a:ext cx="4800600" cy="2971800"/>
          </a:xfrm>
          <a:prstGeom prst="rect">
            <a:avLst/>
          </a:prstGeom>
          <a:solidFill>
            <a:srgbClr val="FFFFCC"/>
          </a:solidFill>
          <a:ln w="9525" cap="flat">
            <a:noFill/>
            <a:round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marL="269875" indent="-269875">
              <a:spcBef>
                <a:spcPts val="650"/>
              </a:spcBef>
              <a:buClr>
                <a:srgbClr val="0BD0D9"/>
              </a:buClr>
              <a:buSzPct val="45000"/>
              <a:buFont typeface="Wingdings" charset="2"/>
              <a:buChar char="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nstantia" pitchFamily="16" charset="0"/>
              </a:rPr>
              <a:t>Maintains database of information on the nearly 100,000 foundations, corporate donors, and grant making public charities in the U.S. and 2.1 million of their recent grants.</a:t>
            </a:r>
          </a:p>
          <a:p>
            <a:pPr marL="269875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nstantia" pitchFamily="16" charset="0"/>
              </a:rPr>
              <a:t>Provides a variety of free search tools, blogs, tutorials, downloadable reports</a:t>
            </a:r>
          </a:p>
          <a:p>
            <a:pPr marL="269875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nstantia" pitchFamily="16" charset="0"/>
              </a:rPr>
              <a:t>Subscription required for advanced searches</a:t>
            </a:r>
          </a:p>
          <a:p>
            <a:pPr marL="269875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i="1" dirty="0">
                <a:solidFill>
                  <a:srgbClr val="00A3D6"/>
                </a:solidFill>
                <a:latin typeface="Constantia" pitchFamily="16" charset="0"/>
                <a:hlinkClick r:id="rId3"/>
              </a:rPr>
              <a:t>Let's take a 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7200" y="514350"/>
            <a:ext cx="8229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Foundation Center</a:t>
            </a:r>
          </a:p>
        </p:txBody>
      </p:sp>
      <p:pic>
        <p:nvPicPr>
          <p:cNvPr id="3" name="Picture 2" descr="Foundation Center Newslet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5410200" cy="47466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19600" y="4038600"/>
            <a:ext cx="4114800" cy="206216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9875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nstantia" pitchFamily="16" charset="0"/>
              </a:rPr>
              <a:t>Free Newsletters</a:t>
            </a:r>
          </a:p>
          <a:p>
            <a:pPr marL="636588" lvl="1" indent="-244475">
              <a:spcBef>
                <a:spcPts val="600"/>
              </a:spcBef>
              <a:buClr>
                <a:srgbClr val="0F6FC6"/>
              </a:buClr>
              <a:buSzPct val="85000"/>
              <a:buFont typeface="Wingdings 2" pitchFamily="16" charset="2"/>
              <a:buChar char="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dirty="0">
                <a:solidFill>
                  <a:srgbClr val="00A3D6"/>
                </a:solidFill>
                <a:latin typeface="Constantia" pitchFamily="16" charset="0"/>
                <a:hlinkClick r:id="rId3"/>
              </a:rPr>
              <a:t>Philanthropy News Digest (PND)</a:t>
            </a:r>
          </a:p>
          <a:p>
            <a:pPr marL="636588" lvl="1" indent="-244475">
              <a:spcBef>
                <a:spcPts val="600"/>
              </a:spcBef>
              <a:buClr>
                <a:srgbClr val="0F6FC6"/>
              </a:buClr>
              <a:buSzPct val="85000"/>
              <a:buFont typeface="Wingdings 2" pitchFamily="16" charset="2"/>
              <a:buChar char="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nstantia" pitchFamily="16" charset="0"/>
              </a:rPr>
              <a:t>Request for Proposals Alerts (RFPs)</a:t>
            </a:r>
          </a:p>
          <a:p>
            <a:pPr marL="636588" lvl="1" indent="-244475">
              <a:spcBef>
                <a:spcPts val="600"/>
              </a:spcBef>
              <a:buClr>
                <a:srgbClr val="0F6FC6"/>
              </a:buClr>
              <a:buSzPct val="85000"/>
              <a:buFont typeface="Wingdings 2" pitchFamily="16" charset="2"/>
              <a:buChar char="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nstantia" pitchFamily="16" charset="0"/>
              </a:rPr>
              <a:t>Arts Funding Watch</a:t>
            </a:r>
          </a:p>
          <a:p>
            <a:pPr marL="636588" lvl="1" indent="-244475">
              <a:spcBef>
                <a:spcPts val="600"/>
              </a:spcBef>
              <a:buClr>
                <a:srgbClr val="0F6FC6"/>
              </a:buClr>
              <a:buSzPct val="85000"/>
              <a:buFont typeface="Wingdings 2" pitchFamily="16" charset="2"/>
              <a:buChar char="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nstantia" pitchFamily="16" charset="0"/>
              </a:rPr>
              <a:t>Education Funding Watch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eer One Stop Home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6075">
            <a:off x="1395413" y="1325563"/>
            <a:ext cx="5465762" cy="468788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CareerOneStop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38600" y="4267200"/>
            <a:ext cx="4800600" cy="2209800"/>
          </a:xfrm>
          <a:prstGeom prst="rect">
            <a:avLst/>
          </a:prstGeom>
          <a:solidFill>
            <a:srgbClr val="FFFFCC"/>
          </a:solidFill>
          <a:ln w="9525" cap="flat">
            <a:noFill/>
            <a:round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marL="269875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nstantia" pitchFamily="16" charset="0"/>
              </a:rPr>
              <a:t>Sponsored by the U.S. Department of Labor</a:t>
            </a:r>
          </a:p>
          <a:p>
            <a:pPr marL="269875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nstantia" pitchFamily="16" charset="0"/>
              </a:rPr>
              <a:t>Highlights:</a:t>
            </a:r>
          </a:p>
          <a:p>
            <a:pPr marL="636588" lvl="1" indent="-244475">
              <a:spcBef>
                <a:spcPts val="600"/>
              </a:spcBef>
              <a:buClr>
                <a:srgbClr val="0F6FC6"/>
              </a:buClr>
              <a:buSzPct val="85000"/>
              <a:buFont typeface="Wingdings 2" pitchFamily="16" charset="2"/>
              <a:buChar char="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nstantia" pitchFamily="16" charset="0"/>
              </a:rPr>
              <a:t>Scholarships &amp; Grants</a:t>
            </a:r>
          </a:p>
          <a:p>
            <a:pPr marL="636588" lvl="1" indent="-244475">
              <a:spcBef>
                <a:spcPts val="600"/>
              </a:spcBef>
              <a:buClr>
                <a:srgbClr val="0F6FC6"/>
              </a:buClr>
              <a:buSzPct val="85000"/>
              <a:buFont typeface="Wingdings 2" pitchFamily="16" charset="2"/>
              <a:buChar char="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nstantia" pitchFamily="16" charset="0"/>
              </a:rPr>
              <a:t>Research Funding / Fellowships</a:t>
            </a:r>
          </a:p>
          <a:p>
            <a:pPr marL="636588" lvl="1" indent="-244475">
              <a:spcBef>
                <a:spcPts val="600"/>
              </a:spcBef>
              <a:buClr>
                <a:srgbClr val="0F6FC6"/>
              </a:buClr>
              <a:buSzPct val="85000"/>
              <a:buFont typeface="Wingdings 2" pitchFamily="16" charset="2"/>
              <a:buChar char="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onstantia" pitchFamily="16" charset="0"/>
              </a:rPr>
              <a:t>International Students</a:t>
            </a:r>
          </a:p>
          <a:p>
            <a:pPr marL="269875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i="1" dirty="0">
                <a:solidFill>
                  <a:srgbClr val="00A3D6"/>
                </a:solidFill>
                <a:latin typeface="Constantia" pitchFamily="16" charset="0"/>
                <a:hlinkClick r:id="rId3"/>
              </a:rPr>
              <a:t>Let's take a 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Grant Maker Aggregators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9875" indent="-269875"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669925" indent="-269875"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Constantia" pitchFamily="16" charset="0"/>
              </a:rPr>
              <a:t>Grant maker aggregators are organizations that match grant seekers with grant makers.</a:t>
            </a:r>
          </a:p>
          <a:p>
            <a:pPr lvl="1" eaLnBrk="1" hangingPunct="1">
              <a:spcBef>
                <a:spcPts val="6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onstantia" pitchFamily="16" charset="0"/>
              </a:rPr>
              <a:t>They offer a common grant application that is accepted by the grant makers participating in the service.</a:t>
            </a:r>
          </a:p>
          <a:p>
            <a:pPr lvl="1" eaLnBrk="1" hangingPunct="1">
              <a:spcBef>
                <a:spcPts val="6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Constantia" pitchFamily="16" charset="0"/>
              </a:rPr>
              <a:t>Primarily focus on institutions and organizations rather than individuals.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Constantia" pitchFamily="16" charset="0"/>
              </a:rPr>
              <a:t>Two examples are:</a:t>
            </a:r>
          </a:p>
          <a:p>
            <a:pPr lvl="1" eaLnBrk="1" hangingPunct="1">
              <a:spcBef>
                <a:spcPts val="6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400">
                <a:solidFill>
                  <a:srgbClr val="00A3D6"/>
                </a:solidFill>
                <a:latin typeface="Constantia" pitchFamily="16" charset="0"/>
                <a:hlinkClick r:id="rId3"/>
              </a:rPr>
              <a:t>Common Grant Application</a:t>
            </a:r>
          </a:p>
          <a:p>
            <a:pPr lvl="1" eaLnBrk="1" hangingPunct="1">
              <a:spcBef>
                <a:spcPts val="6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400">
                <a:solidFill>
                  <a:srgbClr val="00A3D6"/>
                </a:solidFill>
                <a:latin typeface="Constantia" pitchFamily="16" charset="0"/>
                <a:hlinkClick r:id="rId4"/>
              </a:rPr>
              <a:t>Delaware Valley Grantmakers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Common Grant Application</a:t>
            </a:r>
          </a:p>
        </p:txBody>
      </p:sp>
      <p:pic>
        <p:nvPicPr>
          <p:cNvPr id="3" name="Picture 2" descr="CGA Home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9231">
            <a:off x="990600" y="1752600"/>
            <a:ext cx="7010400" cy="438308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343400" y="5562600"/>
            <a:ext cx="4343400" cy="94138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669925" lvl="1" indent="-269875">
              <a:spcBef>
                <a:spcPts val="525"/>
              </a:spcBef>
              <a:buClr>
                <a:srgbClr val="0BD0D9"/>
              </a:buClr>
              <a:buSzPct val="95000"/>
              <a:buFont typeface="Arial" charset="0"/>
              <a:buChar char="•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sz="1700" dirty="0">
                <a:solidFill>
                  <a:srgbClr val="000000"/>
                </a:solidFill>
                <a:latin typeface="Constantia" pitchFamily="16" charset="0"/>
              </a:rPr>
              <a:t>Based in California, services nationwide. </a:t>
            </a:r>
          </a:p>
          <a:p>
            <a:pPr marL="669925" lvl="1" indent="-269875">
              <a:spcBef>
                <a:spcPts val="525"/>
              </a:spcBef>
              <a:buClr>
                <a:srgbClr val="0BD0D9"/>
              </a:buClr>
              <a:buSzPct val="95000"/>
              <a:buFont typeface="Arial" charset="0"/>
              <a:buChar char="•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sz="1700" dirty="0">
                <a:solidFill>
                  <a:srgbClr val="000000"/>
                </a:solidFill>
                <a:latin typeface="Constantia" pitchFamily="16" charset="0"/>
              </a:rPr>
              <a:t>Charges a small fee for submissions.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5000">
                <a:solidFill>
                  <a:srgbClr val="04617B"/>
                </a:solidFill>
                <a:latin typeface="Calibri" pitchFamily="34" charset="0"/>
              </a:rPr>
              <a:t>Delaware Valley Grantmakers</a:t>
            </a:r>
          </a:p>
        </p:txBody>
      </p:sp>
      <p:pic>
        <p:nvPicPr>
          <p:cNvPr id="50179" name="Picture 2" descr="DVG Home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8580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4343400"/>
            <a:ext cx="5181600" cy="179070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669925" lvl="1" indent="-269875">
              <a:spcBef>
                <a:spcPts val="525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sz="1700" dirty="0">
                <a:solidFill>
                  <a:srgbClr val="000000"/>
                </a:solidFill>
                <a:latin typeface="Constantia" pitchFamily="16" charset="0"/>
              </a:rPr>
              <a:t>Based in Philadelphia, focuses on Eastern PA &amp; NJ organizations.</a:t>
            </a:r>
          </a:p>
          <a:p>
            <a:pPr marL="669925" lvl="1" indent="-269875">
              <a:spcBef>
                <a:spcPts val="525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sz="1700" dirty="0">
                <a:solidFill>
                  <a:srgbClr val="000000"/>
                </a:solidFill>
                <a:latin typeface="Constantia" pitchFamily="16" charset="0"/>
              </a:rPr>
              <a:t>Submit all applications to grant makers directly.</a:t>
            </a:r>
          </a:p>
          <a:p>
            <a:pPr marL="669925" lvl="1" indent="-269875">
              <a:spcBef>
                <a:spcPts val="525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/>
            </a:pPr>
            <a:r>
              <a:rPr lang="en-US" sz="1700" dirty="0">
                <a:solidFill>
                  <a:srgbClr val="000000"/>
                </a:solidFill>
                <a:latin typeface="Constantia" pitchFamily="16" charset="0"/>
              </a:rPr>
              <a:t>150 member organizations contributing more than $1 billion annually.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80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04617B"/>
                </a:solidFill>
                <a:latin typeface="Calibri" pitchFamily="34" charset="0"/>
              </a:rPr>
              <a:t>After Finding a Possible Grant Maker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228013" cy="8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9875" indent="-269875"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636588" indent="-244475"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4000">
                <a:solidFill>
                  <a:srgbClr val="000000"/>
                </a:solidFill>
                <a:latin typeface="Constantia" pitchFamily="16" charset="0"/>
              </a:rPr>
              <a:t>Unsure if the grantor is a good match?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4000">
                <a:solidFill>
                  <a:srgbClr val="000000"/>
                </a:solidFill>
                <a:latin typeface="Constantia" pitchFamily="16" charset="0"/>
              </a:rPr>
              <a:t>Not enough information?</a:t>
            </a:r>
          </a:p>
          <a:p>
            <a:pPr lvl="1" eaLnBrk="1" hangingPunct="1">
              <a:spcBef>
                <a:spcPts val="6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>
                <a:solidFill>
                  <a:srgbClr val="000000"/>
                </a:solidFill>
                <a:latin typeface="Constantia" pitchFamily="16" charset="0"/>
              </a:rPr>
              <a:t>Grantor’s philanthropic focus and interests?</a:t>
            </a:r>
          </a:p>
          <a:p>
            <a:pPr lvl="1" eaLnBrk="1" hangingPunct="1">
              <a:spcBef>
                <a:spcPts val="6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>
                <a:solidFill>
                  <a:srgbClr val="000000"/>
                </a:solidFill>
                <a:latin typeface="Constantia" pitchFamily="16" charset="0"/>
              </a:rPr>
              <a:t>Application process?</a:t>
            </a:r>
          </a:p>
          <a:p>
            <a:pPr lvl="1" eaLnBrk="1" hangingPunct="1">
              <a:spcBef>
                <a:spcPts val="6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>
                <a:solidFill>
                  <a:srgbClr val="000000"/>
                </a:solidFill>
                <a:latin typeface="Constantia" pitchFamily="16" charset="0"/>
              </a:rPr>
              <a:t>Deadlines?</a:t>
            </a:r>
          </a:p>
          <a:p>
            <a:pPr lvl="1" eaLnBrk="1" hangingPunct="1">
              <a:spcBef>
                <a:spcPts val="600"/>
              </a:spcBef>
              <a:buClrTx/>
              <a:buSzPct val="95000"/>
              <a:buFontTx/>
              <a:buNone/>
            </a:pPr>
            <a:endParaRPr lang="en-US" sz="32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Tx/>
              <a:buSzPct val="95000"/>
              <a:buFontTx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457200" y="304800"/>
            <a:ext cx="822801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04617B"/>
                </a:solidFill>
                <a:latin typeface="Calibri" pitchFamily="34" charset="0"/>
              </a:rPr>
              <a:t>After Finding a Possible Grant Maker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8013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9875" indent="-269875"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Contact via phone or e-mail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Try to avoid wasting your time (and the grant maker’s) with a letter of inquiry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Don’t expect to talk to the director or trustee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Take a few minutes to explain why you’re calling and the purpose of your call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Ask if you’re a good match for the grant maker’s program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Try to make a “connection” with the person</a:t>
            </a:r>
          </a:p>
          <a:p>
            <a:pPr eaLnBrk="1" hangingPunct="1">
              <a:spcBef>
                <a:spcPts val="650"/>
              </a:spcBef>
              <a:buClrTx/>
              <a:buSzPct val="95000"/>
              <a:buFontTx/>
              <a:buNone/>
            </a:pPr>
            <a:endParaRPr lang="en-US" sz="2800">
              <a:solidFill>
                <a:srgbClr val="000000"/>
              </a:solidFill>
              <a:latin typeface="Constantia" pitchFamily="16" charset="0"/>
            </a:endParaRPr>
          </a:p>
          <a:p>
            <a:pPr>
              <a:spcBef>
                <a:spcPts val="650"/>
              </a:spcBef>
              <a:buClrTx/>
              <a:buFontTx/>
              <a:buNone/>
            </a:pPr>
            <a:endParaRPr lang="en-US" sz="2800">
              <a:solidFill>
                <a:srgbClr val="000000"/>
              </a:solidFill>
              <a:latin typeface="Constant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80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04617B"/>
                </a:solidFill>
                <a:latin typeface="Calibri" pitchFamily="34" charset="0"/>
              </a:rPr>
              <a:t>After Finding a Possible Grant Maker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8013" cy="892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9875" indent="-269875"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636588" indent="-244475"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marL="1036638" indent="-244475"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3600">
                <a:solidFill>
                  <a:srgbClr val="000000"/>
                </a:solidFill>
                <a:latin typeface="Constantia" pitchFamily="16" charset="0"/>
              </a:rPr>
              <a:t>Try to focus on grant makers that work with individuals (students).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3600">
                <a:solidFill>
                  <a:srgbClr val="000000"/>
                </a:solidFill>
                <a:latin typeface="Constantia" pitchFamily="16" charset="0"/>
              </a:rPr>
              <a:t>If the grant maker doesn’t accept applications from individuals:</a:t>
            </a:r>
          </a:p>
          <a:p>
            <a:pPr lvl="1" eaLnBrk="1" hangingPunct="1">
              <a:spcBef>
                <a:spcPts val="6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Contact the Assistant Dean for Research, Dr. Hilliary Creely.</a:t>
            </a:r>
          </a:p>
          <a:p>
            <a:pPr lvl="2" eaLnBrk="1" hangingPunct="1">
              <a:spcBef>
                <a:spcPts val="52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She will work with you to determine the best way to proceed.</a:t>
            </a:r>
          </a:p>
          <a:p>
            <a:pPr lvl="2" eaLnBrk="1" hangingPunct="1">
              <a:spcBef>
                <a:spcPts val="52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It may be possible to route it through your department or a campus institute.</a:t>
            </a:r>
          </a:p>
          <a:p>
            <a:pPr lvl="1" eaLnBrk="1" hangingPunct="1">
              <a:spcBef>
                <a:spcPts val="600"/>
              </a:spcBef>
              <a:buClrTx/>
              <a:buSzPct val="95000"/>
              <a:buFontTx/>
              <a:buNone/>
            </a:pPr>
            <a:endParaRPr lang="en-US" sz="32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Tx/>
              <a:buSzPct val="95000"/>
              <a:buFontTx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000000"/>
              </a:solidFill>
              <a:latin typeface="Constant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57200" y="1447800"/>
            <a:ext cx="8229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9875" indent="-2698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636588" indent="-2444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marL="914400" indent="-246063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BD0D9"/>
              </a:buClr>
              <a:buFont typeface="Wingdings 2" pitchFamily="18" charset="2"/>
              <a:buChar char=""/>
            </a:pPr>
            <a:r>
              <a:rPr lang="en-US" sz="2600">
                <a:solidFill>
                  <a:srgbClr val="000000"/>
                </a:solidFill>
                <a:latin typeface="Constantia" pitchFamily="16" charset="0"/>
              </a:rPr>
              <a:t>What are the types of funding frequently seen in academia?</a:t>
            </a:r>
          </a:p>
          <a:p>
            <a:pPr lvl="1" eaLnBrk="1" hangingPunct="1">
              <a:spcBef>
                <a:spcPts val="6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Institutional Grants</a:t>
            </a:r>
          </a:p>
          <a:p>
            <a:pPr lvl="2" eaLnBrk="1" hangingPunct="1">
              <a:spcBef>
                <a:spcPts val="525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100">
                <a:solidFill>
                  <a:srgbClr val="000000"/>
                </a:solidFill>
                <a:latin typeface="Constantia" pitchFamily="16" charset="0"/>
              </a:rPr>
              <a:t>Funding awarded at the organizational level (college, department, program)</a:t>
            </a:r>
          </a:p>
          <a:p>
            <a:pPr lvl="1" eaLnBrk="1" hangingPunct="1">
              <a:spcBef>
                <a:spcPts val="6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Faculty Grants</a:t>
            </a:r>
          </a:p>
          <a:p>
            <a:pPr lvl="2" eaLnBrk="1" hangingPunct="1">
              <a:spcBef>
                <a:spcPts val="525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100">
                <a:solidFill>
                  <a:srgbClr val="000000"/>
                </a:solidFill>
                <a:latin typeface="Constantia" pitchFamily="16" charset="0"/>
              </a:rPr>
              <a:t>Funding awarded to faculty members</a:t>
            </a:r>
          </a:p>
          <a:p>
            <a:pPr lvl="1" eaLnBrk="1" hangingPunct="1">
              <a:spcBef>
                <a:spcPts val="6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Student Grants</a:t>
            </a:r>
          </a:p>
          <a:p>
            <a:pPr lvl="2" eaLnBrk="1" hangingPunct="1">
              <a:spcBef>
                <a:spcPts val="525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100">
                <a:solidFill>
                  <a:srgbClr val="000000"/>
                </a:solidFill>
                <a:latin typeface="Constantia" pitchFamily="16" charset="0"/>
              </a:rPr>
              <a:t>Grants, Fellowships, Scholarships</a:t>
            </a:r>
          </a:p>
          <a:p>
            <a:pPr lvl="2" eaLnBrk="1" hangingPunct="1">
              <a:spcBef>
                <a:spcPts val="525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100">
                <a:solidFill>
                  <a:srgbClr val="000000"/>
                </a:solidFill>
                <a:latin typeface="Constantia" pitchFamily="16" charset="0"/>
              </a:rPr>
              <a:t>Undergraduate and Graduate funding</a:t>
            </a:r>
          </a:p>
          <a:p>
            <a:pPr eaLnBrk="1" hangingPunct="1">
              <a:spcBef>
                <a:spcPts val="650"/>
              </a:spcBef>
              <a:buClrTx/>
              <a:buFontTx/>
              <a:buNone/>
            </a:pPr>
            <a:endParaRPr lang="en-US" sz="2100">
              <a:solidFill>
                <a:srgbClr val="000000"/>
              </a:solidFill>
              <a:latin typeface="Constantia" pitchFamily="16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500">
                <a:solidFill>
                  <a:srgbClr val="04617B"/>
                </a:solidFill>
                <a:latin typeface="Calibri" pitchFamily="34" charset="0"/>
              </a:rPr>
              <a:t>Graduate Student Grant Workshop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80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04617B"/>
                </a:solidFill>
                <a:latin typeface="Calibri" pitchFamily="34" charset="0"/>
              </a:rPr>
              <a:t>Wrap-Up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801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9875" indent="-269875"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669925" indent="-269875"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3200">
                <a:solidFill>
                  <a:srgbClr val="000000"/>
                </a:solidFill>
                <a:latin typeface="Constantia" pitchFamily="16" charset="0"/>
              </a:rPr>
              <a:t>Remember that grant seeking is a laborious and time-consuming process</a:t>
            </a:r>
          </a:p>
          <a:p>
            <a:pPr lvl="1" eaLnBrk="1" hangingPunct="1"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>
                <a:solidFill>
                  <a:srgbClr val="000000"/>
                </a:solidFill>
                <a:latin typeface="Constantia" pitchFamily="16" charset="0"/>
              </a:rPr>
              <a:t>Almost as much work as doing educational research!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3200">
                <a:solidFill>
                  <a:srgbClr val="000000"/>
                </a:solidFill>
                <a:latin typeface="Constantia" pitchFamily="16" charset="0"/>
              </a:rPr>
              <a:t>Don’t be discouraged if your proposals are not funded</a:t>
            </a:r>
          </a:p>
          <a:p>
            <a:pPr lvl="1" eaLnBrk="1" hangingPunct="1"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 i="1">
                <a:solidFill>
                  <a:srgbClr val="000000"/>
                </a:solidFill>
                <a:latin typeface="Constantia" pitchFamily="16" charset="0"/>
              </a:rPr>
              <a:t>“You have to sow a lot of seeds…”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182563" y="1195388"/>
            <a:ext cx="8232775" cy="838200"/>
            <a:chOff x="115" y="753"/>
            <a:chExt cx="5186" cy="528"/>
          </a:xfrm>
        </p:grpSpPr>
        <p:pic>
          <p:nvPicPr>
            <p:cNvPr id="819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753"/>
              <a:ext cx="518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197" name="Text Box 3"/>
            <p:cNvSpPr txBox="1">
              <a:spLocks noChangeArrowheads="1"/>
            </p:cNvSpPr>
            <p:nvPr/>
          </p:nvSpPr>
          <p:spPr bwMode="auto">
            <a:xfrm>
              <a:off x="115" y="753"/>
              <a:ext cx="518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6800" rIns="4572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en-US" sz="2200">
                <a:solidFill>
                  <a:srgbClr val="FFFFFF"/>
                </a:solidFill>
                <a:latin typeface="Constantia" pitchFamily="16" charset="0"/>
              </a:rPr>
              <a:t>What’s Right in Your “Backyard”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0" y="13716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9875" indent="-2698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636588" indent="-2444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marL="914400" indent="-246063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BD0D9"/>
              </a:buClr>
              <a:buFont typeface="Wingdings 2" pitchFamily="18" charset="2"/>
              <a:buChar char=""/>
            </a:pPr>
            <a:r>
              <a:rPr lang="en-US" sz="3200">
                <a:solidFill>
                  <a:srgbClr val="000000"/>
                </a:solidFill>
                <a:latin typeface="Constantia" pitchFamily="16" charset="0"/>
              </a:rPr>
              <a:t>Graduate Student Research Grant</a:t>
            </a: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Maximum amount of funding per year is $1000</a:t>
            </a: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Applications for support must reflect excellent academic scholarship</a:t>
            </a: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Students must be enrolled at IUP during the term of the award</a:t>
            </a: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Two grant competitions are held annually 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The first Monday in November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The first Monday in February  </a:t>
            </a: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See </a:t>
            </a:r>
            <a:r>
              <a:rPr lang="en-US" sz="2800">
                <a:solidFill>
                  <a:srgbClr val="00A3D6"/>
                </a:solidFill>
                <a:latin typeface="Constantia" pitchFamily="16" charset="0"/>
                <a:hlinkClick r:id="rId3"/>
              </a:rPr>
              <a:t>Graduate Student Research Guidelines</a:t>
            </a:r>
            <a:r>
              <a:rPr lang="en-US" sz="2800">
                <a:solidFill>
                  <a:srgbClr val="E2D700"/>
                </a:solidFill>
                <a:latin typeface="Constantia" pitchFamily="16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for more information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153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04617B"/>
                </a:solidFill>
                <a:latin typeface="Calibri" pitchFamily="34" charset="0"/>
              </a:rPr>
              <a:t>Internal Graduate Research Funding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33400" y="457200"/>
            <a:ext cx="8153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04617B"/>
                </a:solidFill>
                <a:latin typeface="Calibri" pitchFamily="34" charset="0"/>
              </a:rPr>
              <a:t>Internal Graduate Research Funding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9875" indent="-2698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636588" indent="-2444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BD0D9"/>
              </a:buClr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Graduate Student Outstanding Research Award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SGSR recognizes graduate students who have completed what their academic departments believe to be outstanding research projects during the academic year.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Three to five $100 awards are made, on a competitive basis, to graduate students each Spring Semester.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See </a:t>
            </a:r>
            <a:r>
              <a:rPr lang="en-US" sz="2800">
                <a:solidFill>
                  <a:srgbClr val="00A3D6"/>
                </a:solidFill>
                <a:latin typeface="Constantia" pitchFamily="16" charset="0"/>
                <a:hlinkClick r:id="rId3"/>
              </a:rPr>
              <a:t>Outstanding Research Award Submission Instructions</a:t>
            </a:r>
            <a:r>
              <a:rPr lang="en-US" sz="2800">
                <a:solidFill>
                  <a:srgbClr val="59AAF2"/>
                </a:solidFill>
                <a:latin typeface="Constantia" pitchFamily="16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for more information.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1371600"/>
            <a:ext cx="83058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9875" indent="-2698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636588" indent="-2444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BD0D9"/>
              </a:buClr>
              <a:buFont typeface="Wingdings 2" pitchFamily="18" charset="2"/>
              <a:buChar char=""/>
            </a:pPr>
            <a:r>
              <a:rPr lang="en-US" sz="3200">
                <a:solidFill>
                  <a:srgbClr val="000000"/>
                </a:solidFill>
                <a:latin typeface="Constantia" pitchFamily="16" charset="0"/>
              </a:rPr>
              <a:t>Graduate Student Travel Funds</a:t>
            </a:r>
          </a:p>
          <a:p>
            <a:pPr lvl="1" eaLnBrk="1" hangingPunct="1">
              <a:spcBef>
                <a:spcPts val="7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Supports graduate students currently enrolled in a doctoral or master’s program who are presenting papers at professional meetings.</a:t>
            </a:r>
          </a:p>
          <a:p>
            <a:pPr lvl="1" eaLnBrk="1" hangingPunct="1">
              <a:spcBef>
                <a:spcPts val="7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Doctoral and master’s students may apply for up to $750 in funding for the fiscal year. </a:t>
            </a:r>
          </a:p>
          <a:p>
            <a:pPr lvl="1" eaLnBrk="1" hangingPunct="1">
              <a:spcBef>
                <a:spcPts val="7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See the </a:t>
            </a:r>
            <a:r>
              <a:rPr lang="en-US" sz="2800">
                <a:solidFill>
                  <a:srgbClr val="00A3D6"/>
                </a:solidFill>
                <a:latin typeface="Constantia" pitchFamily="16" charset="0"/>
                <a:hlinkClick r:id="rId3"/>
              </a:rPr>
              <a:t>Application and instructions for doctoral students</a:t>
            </a: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 or the </a:t>
            </a:r>
            <a:r>
              <a:rPr lang="en-US" sz="2800">
                <a:solidFill>
                  <a:srgbClr val="00A3D6"/>
                </a:solidFill>
                <a:latin typeface="Constantia" pitchFamily="16" charset="0"/>
                <a:hlinkClick r:id="rId3"/>
              </a:rPr>
              <a:t>Application and instructions for master’s students</a:t>
            </a: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 for more information. 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153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>
                <a:solidFill>
                  <a:srgbClr val="04617B"/>
                </a:solidFill>
                <a:latin typeface="Calibri" pitchFamily="34" charset="0"/>
              </a:rPr>
              <a:t>Other Internal Graduate Funding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1371600"/>
            <a:ext cx="80772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9875" indent="-2698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636588" indent="-244475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marL="914400" indent="-246063"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BD0D9"/>
              </a:buClr>
              <a:buFont typeface="Wingdings 2" pitchFamily="18" charset="2"/>
              <a:buChar char=""/>
            </a:pPr>
            <a:r>
              <a:rPr lang="en-US" sz="2800">
                <a:solidFill>
                  <a:srgbClr val="000000"/>
                </a:solidFill>
                <a:latin typeface="Constantia" pitchFamily="16" charset="0"/>
              </a:rPr>
              <a:t>Graduate Student Professional Development Fund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Graduate students can apply for up to $300 to support their participation in scholarly and creative activities that add to professional development in a significant way.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Examples of eligible activities include:</a:t>
            </a:r>
          </a:p>
          <a:p>
            <a:pPr lvl="2" eaLnBrk="1" hangingPunct="1">
              <a:lnSpc>
                <a:spcPct val="80000"/>
              </a:lnSpc>
              <a:spcBef>
                <a:spcPts val="500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000">
                <a:solidFill>
                  <a:srgbClr val="000000"/>
                </a:solidFill>
                <a:latin typeface="Constantia" pitchFamily="16" charset="0"/>
              </a:rPr>
              <a:t>Serving as a moderator, discussant, or session chair at a disciplinary conference. </a:t>
            </a:r>
          </a:p>
          <a:p>
            <a:pPr lvl="2" eaLnBrk="1" hangingPunct="1">
              <a:lnSpc>
                <a:spcPct val="80000"/>
              </a:lnSpc>
              <a:spcBef>
                <a:spcPts val="500"/>
              </a:spcBef>
              <a:buClr>
                <a:srgbClr val="009DD9"/>
              </a:buClr>
              <a:buFont typeface="Wingdings 2" pitchFamily="18" charset="2"/>
              <a:buChar char=""/>
            </a:pPr>
            <a:r>
              <a:rPr lang="en-US" sz="2000">
                <a:solidFill>
                  <a:srgbClr val="000000"/>
                </a:solidFill>
                <a:latin typeface="Constantia" pitchFamily="16" charset="0"/>
              </a:rPr>
              <a:t>Presenting research methodology for feedback at a roundtable discussion at a conference.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400" i="1">
                <a:solidFill>
                  <a:srgbClr val="000000"/>
                </a:solidFill>
                <a:latin typeface="Constantia" pitchFamily="16" charset="0"/>
              </a:rPr>
              <a:t>Simply attending a conference is not eligible for support.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Font typeface="Wingdings 2" pitchFamily="18" charset="2"/>
              <a:buChar char=""/>
            </a:pP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See </a:t>
            </a:r>
            <a:r>
              <a:rPr lang="en-US" sz="2400">
                <a:solidFill>
                  <a:srgbClr val="00A3D6"/>
                </a:solidFill>
                <a:latin typeface="Constantia" pitchFamily="16" charset="0"/>
                <a:hlinkClick r:id="rId3"/>
              </a:rPr>
              <a:t>Graduate Student Professional Development Fund application and instructions</a:t>
            </a:r>
            <a:r>
              <a:rPr lang="en-US" sz="2400">
                <a:solidFill>
                  <a:srgbClr val="E2D700"/>
                </a:solidFill>
                <a:latin typeface="Constantia" pitchFamily="16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Constantia" pitchFamily="16" charset="0"/>
              </a:rPr>
              <a:t>for more information. 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153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>
                <a:solidFill>
                  <a:srgbClr val="04617B"/>
                </a:solidFill>
                <a:latin typeface="Calibri" pitchFamily="34" charset="0"/>
              </a:rPr>
              <a:t>Other Internal Graduate Funding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1390</Words>
  <Application>Microsoft Office PowerPoint</Application>
  <PresentationFormat>On-screen Show (4:3)</PresentationFormat>
  <Paragraphs>217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 Unicode MS</vt:lpstr>
      <vt:lpstr>Microsoft YaHei</vt:lpstr>
      <vt:lpstr>Arial</vt:lpstr>
      <vt:lpstr>Calibri</vt:lpstr>
      <vt:lpstr>Constantia</vt:lpstr>
      <vt:lpstr>Times New Roman</vt:lpstr>
      <vt:lpstr>Wingdings</vt:lpstr>
      <vt:lpstr>Wingdings 2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gsrspecstu</dc:creator>
  <cp:lastModifiedBy>Ms. Mary J. Serio</cp:lastModifiedBy>
  <cp:revision>110</cp:revision>
  <cp:lastPrinted>1601-01-01T00:00:00Z</cp:lastPrinted>
  <dcterms:created xsi:type="dcterms:W3CDTF">2011-04-04T19:01:51Z</dcterms:created>
  <dcterms:modified xsi:type="dcterms:W3CDTF">2014-07-31T15:46:32Z</dcterms:modified>
</cp:coreProperties>
</file>