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xml" ContentType="application/vnd.openxmlformats-officedocument.presentationml.tags+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9.xml" ContentType="application/vnd.openxmlformats-officedocument.presentationml.tags+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9.xml" ContentType="application/vnd.openxmlformats-officedocument.presentationml.tags+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0.xml" ContentType="application/vnd.openxmlformats-officedocument.presentationml.tags+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3.xml" ContentType="application/vnd.openxmlformats-officedocument.presentationml.tags+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26.xml" ContentType="application/vnd.openxmlformats-officedocument.presentationml.tags+xml"/>
  <Override PartName="/ppt/notesSlides/notesSlide2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27.xml" ContentType="application/vnd.openxmlformats-officedocument.presentationml.tags+xml"/>
  <Override PartName="/ppt/notesSlides/notesSlide3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34.xml" ContentType="application/vnd.openxmlformats-officedocument.presentationml.tags+xml"/>
  <Override PartName="/ppt/notesSlides/notesSlide44.xml" ContentType="application/vnd.openxmlformats-officedocument.presentationml.notesSlide+xml"/>
  <Override PartName="/ppt/tags/tag35.xml" ContentType="application/vnd.openxmlformats-officedocument.presentationml.tags+xml"/>
  <Override PartName="/ppt/notesSlides/notesSlide45.xml" ContentType="application/vnd.openxmlformats-officedocument.presentationml.notesSlide+xml"/>
  <Override PartName="/ppt/tags/tag36.xml" ContentType="application/vnd.openxmlformats-officedocument.presentationml.tags+xml"/>
  <Override PartName="/ppt/notesSlides/notesSlide46.xml" ContentType="application/vnd.openxmlformats-officedocument.presentationml.notesSlide+xml"/>
  <Override PartName="/ppt/tags/tag37.xml" ContentType="application/vnd.openxmlformats-officedocument.presentationml.tags+xml"/>
  <Override PartName="/ppt/notesSlides/notesSlide47.xml" ContentType="application/vnd.openxmlformats-officedocument.presentationml.notesSlide+xml"/>
  <Override PartName="/ppt/tags/tag38.xml" ContentType="application/vnd.openxmlformats-officedocument.presentationml.tags+xml"/>
  <Override PartName="/ppt/notesSlides/notesSlide48.xml" ContentType="application/vnd.openxmlformats-officedocument.presentationml.notesSlide+xml"/>
  <Override PartName="/ppt/tags/tag39.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40.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sldIdLst>
    <p:sldId id="256" r:id="rId5"/>
    <p:sldId id="257" r:id="rId6"/>
    <p:sldId id="258" r:id="rId7"/>
    <p:sldId id="318" r:id="rId8"/>
    <p:sldId id="335" r:id="rId9"/>
    <p:sldId id="337" r:id="rId10"/>
    <p:sldId id="355" r:id="rId11"/>
    <p:sldId id="356" r:id="rId12"/>
    <p:sldId id="357" r:id="rId13"/>
    <p:sldId id="365" r:id="rId14"/>
    <p:sldId id="368" r:id="rId15"/>
    <p:sldId id="380" r:id="rId16"/>
    <p:sldId id="349" r:id="rId17"/>
    <p:sldId id="395" r:id="rId18"/>
    <p:sldId id="366" r:id="rId19"/>
    <p:sldId id="351" r:id="rId20"/>
    <p:sldId id="370" r:id="rId21"/>
    <p:sldId id="367" r:id="rId22"/>
    <p:sldId id="371" r:id="rId23"/>
    <p:sldId id="378" r:id="rId24"/>
    <p:sldId id="372" r:id="rId25"/>
    <p:sldId id="383" r:id="rId26"/>
    <p:sldId id="384" r:id="rId27"/>
    <p:sldId id="325" r:id="rId28"/>
    <p:sldId id="295" r:id="rId29"/>
    <p:sldId id="338" r:id="rId30"/>
    <p:sldId id="386" r:id="rId31"/>
    <p:sldId id="344" r:id="rId32"/>
    <p:sldId id="345" r:id="rId33"/>
    <p:sldId id="294" r:id="rId34"/>
    <p:sldId id="359" r:id="rId35"/>
    <p:sldId id="360" r:id="rId36"/>
    <p:sldId id="361" r:id="rId37"/>
    <p:sldId id="362" r:id="rId38"/>
    <p:sldId id="363" r:id="rId39"/>
    <p:sldId id="364" r:id="rId40"/>
    <p:sldId id="290" r:id="rId41"/>
    <p:sldId id="330" r:id="rId42"/>
    <p:sldId id="331" r:id="rId43"/>
    <p:sldId id="332" r:id="rId44"/>
    <p:sldId id="333" r:id="rId45"/>
    <p:sldId id="334" r:id="rId46"/>
    <p:sldId id="293" r:id="rId47"/>
    <p:sldId id="292" r:id="rId48"/>
    <p:sldId id="347" r:id="rId49"/>
    <p:sldId id="389" r:id="rId50"/>
    <p:sldId id="348" r:id="rId51"/>
    <p:sldId id="392" r:id="rId52"/>
    <p:sldId id="346" r:id="rId53"/>
    <p:sldId id="299" r:id="rId54"/>
    <p:sldId id="388" r:id="rId55"/>
    <p:sldId id="353" r:id="rId56"/>
    <p:sldId id="261" r:id="rId57"/>
    <p:sldId id="273" r:id="rId58"/>
    <p:sldId id="269" r:id="rId59"/>
    <p:sldId id="27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63900E-7AD3-4E0C-858D-9FABCC42712B}" v="1" dt="2024-04-14T02:59:32.5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03" autoAdjust="0"/>
    <p:restoredTop sz="91148" autoAdjust="0"/>
  </p:normalViewPr>
  <p:slideViewPr>
    <p:cSldViewPr snapToGrid="0">
      <p:cViewPr varScale="1">
        <p:scale>
          <a:sx n="96" d="100"/>
          <a:sy n="96" d="100"/>
        </p:scale>
        <p:origin x="91" y="125"/>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1.xml.rels><?xml version="1.0" encoding="UTF-8" standalone="yes"?>
<Relationships xmlns="http://schemas.openxmlformats.org/package/2006/relationships"><Relationship Id="rId2" Type="http://schemas.openxmlformats.org/officeDocument/2006/relationships/hyperlink" Target="https://www.ncbi.nlm.nih.gov/books/NBK557781/#:~:text=Aflatoxin%20toxicity%20may%20result%20in%20nausea%2C%20vomiting%2C%20abdominal,complications%20like%20growth%20retardation%2C%20cirrhosis%2C%20and%20hepatocellular%20carcinoma." TargetMode="External"/><Relationship Id="rId1" Type="http://schemas.openxmlformats.org/officeDocument/2006/relationships/hyperlink" Target="https://www.cdc.gov/hai/organisms/acinetobacter.html" TargetMode="External"/></Relationships>
</file>

<file path=ppt/diagrams/_rels/data14.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image" Target="../media/image17.jpg"/><Relationship Id="rId1" Type="http://schemas.openxmlformats.org/officeDocument/2006/relationships/image" Target="../media/image16.jpg"/><Relationship Id="rId6" Type="http://schemas.openxmlformats.org/officeDocument/2006/relationships/image" Target="../media/image20.jpg"/><Relationship Id="rId5" Type="http://schemas.openxmlformats.org/officeDocument/2006/relationships/hyperlink" Target="https://www.pngall.com/flask-png/" TargetMode="External"/><Relationship Id="rId4" Type="http://schemas.openxmlformats.org/officeDocument/2006/relationships/image" Target="../media/image19.png"/></Relationships>
</file>

<file path=ppt/diagrams/_rels/data7.xml.rels><?xml version="1.0" encoding="UTF-8" standalone="yes"?>
<Relationships xmlns="http://schemas.openxmlformats.org/package/2006/relationships"><Relationship Id="rId1" Type="http://schemas.openxmlformats.org/officeDocument/2006/relationships/image" Target="../media/image12.jpeg"/></Relationships>
</file>

<file path=ppt/diagrams/_rels/data8.xml.rels><?xml version="1.0" encoding="UTF-8" standalone="yes"?>
<Relationships xmlns="http://schemas.openxmlformats.org/package/2006/relationships"><Relationship Id="rId1" Type="http://schemas.openxmlformats.org/officeDocument/2006/relationships/image" Target="../media/image13.jpeg"/></Relationships>
</file>

<file path=ppt/diagrams/_rels/data9.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rawing11.xml.rels><?xml version="1.0" encoding="UTF-8" standalone="yes"?>
<Relationships xmlns="http://schemas.openxmlformats.org/package/2006/relationships"><Relationship Id="rId2" Type="http://schemas.openxmlformats.org/officeDocument/2006/relationships/hyperlink" Target="https://www.cdc.gov/hai/organisms/acinetobacter.html" TargetMode="External"/><Relationship Id="rId1" Type="http://schemas.openxmlformats.org/officeDocument/2006/relationships/hyperlink" Target="https://www.ncbi.nlm.nih.gov/books/NBK557781/#:~:text=Aflatoxin%20toxicity%20may%20result%20in%20nausea%2C%20vomiting%2C%20abdominal,complications%20like%20growth%20retardation%2C%20cirrhosis%2C%20and%20hepatocellular%20carcinoma." TargetMode="External"/></Relationships>
</file>

<file path=ppt/diagrams/_rels/drawing14.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image" Target="../media/image17.jpg"/><Relationship Id="rId1" Type="http://schemas.openxmlformats.org/officeDocument/2006/relationships/image" Target="../media/image16.jpg"/><Relationship Id="rId6" Type="http://schemas.openxmlformats.org/officeDocument/2006/relationships/image" Target="../media/image20.jpg"/><Relationship Id="rId5" Type="http://schemas.openxmlformats.org/officeDocument/2006/relationships/hyperlink" Target="https://www.pngall.com/flask-png/" TargetMode="External"/><Relationship Id="rId4" Type="http://schemas.openxmlformats.org/officeDocument/2006/relationships/image" Target="../media/image19.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9.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ABE66C-B80A-4FA8-AB78-C3319E027705}"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68448A3E-A740-4D87-A7B4-F8D2493859B4}">
      <dgm:prSet/>
      <dgm:spPr/>
      <dgm:t>
        <a:bodyPr/>
        <a:lstStyle/>
        <a:p>
          <a:r>
            <a:rPr lang="en-US" b="1" dirty="0"/>
            <a:t>Explain how safety commitment positively impacts businesses</a:t>
          </a:r>
          <a:endParaRPr lang="en-US" dirty="0"/>
        </a:p>
      </dgm:t>
    </dgm:pt>
    <dgm:pt modelId="{87A7AC2C-4081-4B38-9DD3-58AF932796FA}" type="parTrans" cxnId="{8FB072DF-89F5-4F2B-B673-36FD1470F681}">
      <dgm:prSet/>
      <dgm:spPr/>
      <dgm:t>
        <a:bodyPr/>
        <a:lstStyle/>
        <a:p>
          <a:endParaRPr lang="en-US"/>
        </a:p>
      </dgm:t>
    </dgm:pt>
    <dgm:pt modelId="{BD0322E4-ED6B-43B1-9DBB-B797126BC214}" type="sibTrans" cxnId="{8FB072DF-89F5-4F2B-B673-36FD1470F681}">
      <dgm:prSet/>
      <dgm:spPr/>
      <dgm:t>
        <a:bodyPr/>
        <a:lstStyle/>
        <a:p>
          <a:endParaRPr lang="en-US"/>
        </a:p>
      </dgm:t>
    </dgm:pt>
    <dgm:pt modelId="{2D4607C6-391F-423D-998A-936E9191CAD5}">
      <dgm:prSet/>
      <dgm:spPr/>
      <dgm:t>
        <a:bodyPr/>
        <a:lstStyle/>
        <a:p>
          <a:r>
            <a:rPr lang="en-US" b="1" dirty="0"/>
            <a:t>Recognize cannabis respiratory hazards &amp; their associated health outcomes</a:t>
          </a:r>
          <a:endParaRPr lang="en-US" dirty="0"/>
        </a:p>
      </dgm:t>
    </dgm:pt>
    <dgm:pt modelId="{3F18AAB0-8EF0-49F8-90B6-547ED2413EAE}" type="parTrans" cxnId="{3A2BD05A-2C31-4A47-BC63-8E94C7E12918}">
      <dgm:prSet/>
      <dgm:spPr/>
      <dgm:t>
        <a:bodyPr/>
        <a:lstStyle/>
        <a:p>
          <a:endParaRPr lang="en-US"/>
        </a:p>
      </dgm:t>
    </dgm:pt>
    <dgm:pt modelId="{5321D6B7-43C3-478B-87D6-1461DA0E6B57}" type="sibTrans" cxnId="{3A2BD05A-2C31-4A47-BC63-8E94C7E12918}">
      <dgm:prSet/>
      <dgm:spPr/>
      <dgm:t>
        <a:bodyPr/>
        <a:lstStyle/>
        <a:p>
          <a:endParaRPr lang="en-US"/>
        </a:p>
      </dgm:t>
    </dgm:pt>
    <dgm:pt modelId="{91356CAB-31DD-42E2-AAC9-1CFC82BAF539}">
      <dgm:prSet/>
      <dgm:spPr/>
      <dgm:t>
        <a:bodyPr/>
        <a:lstStyle/>
        <a:p>
          <a:r>
            <a:rPr lang="en-US" b="1" dirty="0"/>
            <a:t>Use the Hierarchy of Controls to minimize hazard exposures</a:t>
          </a:r>
          <a:endParaRPr lang="en-US" dirty="0"/>
        </a:p>
      </dgm:t>
    </dgm:pt>
    <dgm:pt modelId="{D17777A2-8ADC-44D3-B583-6E130AEB79C1}" type="parTrans" cxnId="{2C065D8A-2FD2-459F-994B-55DC79B5F13D}">
      <dgm:prSet/>
      <dgm:spPr/>
      <dgm:t>
        <a:bodyPr/>
        <a:lstStyle/>
        <a:p>
          <a:endParaRPr lang="en-US"/>
        </a:p>
      </dgm:t>
    </dgm:pt>
    <dgm:pt modelId="{8FB310BE-F3AD-42CA-A7E0-9836450BC2DA}" type="sibTrans" cxnId="{2C065D8A-2FD2-459F-994B-55DC79B5F13D}">
      <dgm:prSet/>
      <dgm:spPr/>
      <dgm:t>
        <a:bodyPr/>
        <a:lstStyle/>
        <a:p>
          <a:endParaRPr lang="en-US"/>
        </a:p>
      </dgm:t>
    </dgm:pt>
    <dgm:pt modelId="{1F2497FD-7D94-45BF-AC2F-746AFE774331}" type="pres">
      <dgm:prSet presAssocID="{D5ABE66C-B80A-4FA8-AB78-C3319E027705}" presName="compositeShape" presStyleCnt="0">
        <dgm:presLayoutVars>
          <dgm:dir/>
          <dgm:resizeHandles/>
        </dgm:presLayoutVars>
      </dgm:prSet>
      <dgm:spPr/>
    </dgm:pt>
    <dgm:pt modelId="{DE72C70D-518D-447E-9FBD-7EBD332AD050}" type="pres">
      <dgm:prSet presAssocID="{D5ABE66C-B80A-4FA8-AB78-C3319E027705}" presName="pyramid" presStyleLbl="node1" presStyleIdx="0" presStyleCnt="1" custLinFactNeighborX="-211" custLinFactNeighborY="-617"/>
      <dgm:spPr/>
    </dgm:pt>
    <dgm:pt modelId="{0D51F88B-B7FE-424E-B865-881317AC5CBE}" type="pres">
      <dgm:prSet presAssocID="{D5ABE66C-B80A-4FA8-AB78-C3319E027705}" presName="theList" presStyleCnt="0"/>
      <dgm:spPr/>
    </dgm:pt>
    <dgm:pt modelId="{AC85EE6A-40F7-41FA-B08E-5D2460313A0E}" type="pres">
      <dgm:prSet presAssocID="{68448A3E-A740-4D87-A7B4-F8D2493859B4}" presName="aNode" presStyleLbl="fgAcc1" presStyleIdx="0" presStyleCnt="3" custScaleX="200508" custLinFactNeighborX="-44203" custLinFactNeighborY="30888">
        <dgm:presLayoutVars>
          <dgm:bulletEnabled val="1"/>
        </dgm:presLayoutVars>
      </dgm:prSet>
      <dgm:spPr/>
    </dgm:pt>
    <dgm:pt modelId="{C9EE4FCA-BB03-47E1-B56C-B88E83A90D77}" type="pres">
      <dgm:prSet presAssocID="{68448A3E-A740-4D87-A7B4-F8D2493859B4}" presName="aSpace" presStyleCnt="0"/>
      <dgm:spPr/>
    </dgm:pt>
    <dgm:pt modelId="{BA09B0E7-F1DF-45EF-8402-17C1E1A249A3}" type="pres">
      <dgm:prSet presAssocID="{2D4607C6-391F-423D-998A-936E9191CAD5}" presName="aNode" presStyleLbl="fgAcc1" presStyleIdx="1" presStyleCnt="3" custScaleX="200508" custLinFactNeighborX="-44203" custLinFactNeighborY="30888">
        <dgm:presLayoutVars>
          <dgm:bulletEnabled val="1"/>
        </dgm:presLayoutVars>
      </dgm:prSet>
      <dgm:spPr/>
    </dgm:pt>
    <dgm:pt modelId="{AD41D058-E873-4361-AA5D-AB71E4DB35E2}" type="pres">
      <dgm:prSet presAssocID="{2D4607C6-391F-423D-998A-936E9191CAD5}" presName="aSpace" presStyleCnt="0"/>
      <dgm:spPr/>
    </dgm:pt>
    <dgm:pt modelId="{5202AC6C-1589-44DE-B71F-E7387C734536}" type="pres">
      <dgm:prSet presAssocID="{91356CAB-31DD-42E2-AAC9-1CFC82BAF539}" presName="aNode" presStyleLbl="fgAcc1" presStyleIdx="2" presStyleCnt="3" custScaleX="200508" custLinFactNeighborX="-44203" custLinFactNeighborY="30888">
        <dgm:presLayoutVars>
          <dgm:bulletEnabled val="1"/>
        </dgm:presLayoutVars>
      </dgm:prSet>
      <dgm:spPr/>
    </dgm:pt>
    <dgm:pt modelId="{ECEBB44B-C352-4FE2-9D92-43ECB2808899}" type="pres">
      <dgm:prSet presAssocID="{91356CAB-31DD-42E2-AAC9-1CFC82BAF539}" presName="aSpace" presStyleCnt="0"/>
      <dgm:spPr/>
    </dgm:pt>
  </dgm:ptLst>
  <dgm:cxnLst>
    <dgm:cxn modelId="{4D585445-1FC2-4ABD-91B9-AF1881ADC9E9}" type="presOf" srcId="{91356CAB-31DD-42E2-AAC9-1CFC82BAF539}" destId="{5202AC6C-1589-44DE-B71F-E7387C734536}" srcOrd="0" destOrd="0" presId="urn:microsoft.com/office/officeart/2005/8/layout/pyramid2"/>
    <dgm:cxn modelId="{CE04B66F-C46A-4033-9AFB-B24FEE34127D}" type="presOf" srcId="{D5ABE66C-B80A-4FA8-AB78-C3319E027705}" destId="{1F2497FD-7D94-45BF-AC2F-746AFE774331}" srcOrd="0" destOrd="0" presId="urn:microsoft.com/office/officeart/2005/8/layout/pyramid2"/>
    <dgm:cxn modelId="{3A2BD05A-2C31-4A47-BC63-8E94C7E12918}" srcId="{D5ABE66C-B80A-4FA8-AB78-C3319E027705}" destId="{2D4607C6-391F-423D-998A-936E9191CAD5}" srcOrd="1" destOrd="0" parTransId="{3F18AAB0-8EF0-49F8-90B6-547ED2413EAE}" sibTransId="{5321D6B7-43C3-478B-87D6-1461DA0E6B57}"/>
    <dgm:cxn modelId="{2C065D8A-2FD2-459F-994B-55DC79B5F13D}" srcId="{D5ABE66C-B80A-4FA8-AB78-C3319E027705}" destId="{91356CAB-31DD-42E2-AAC9-1CFC82BAF539}" srcOrd="2" destOrd="0" parTransId="{D17777A2-8ADC-44D3-B583-6E130AEB79C1}" sibTransId="{8FB310BE-F3AD-42CA-A7E0-9836450BC2DA}"/>
    <dgm:cxn modelId="{7EB7BEB3-CAF7-4CA0-99CF-32DA4BB4B1EA}" type="presOf" srcId="{2D4607C6-391F-423D-998A-936E9191CAD5}" destId="{BA09B0E7-F1DF-45EF-8402-17C1E1A249A3}" srcOrd="0" destOrd="0" presId="urn:microsoft.com/office/officeart/2005/8/layout/pyramid2"/>
    <dgm:cxn modelId="{0B774AD8-6A59-4585-95FF-9D98CB6ED2A1}" type="presOf" srcId="{68448A3E-A740-4D87-A7B4-F8D2493859B4}" destId="{AC85EE6A-40F7-41FA-B08E-5D2460313A0E}" srcOrd="0" destOrd="0" presId="urn:microsoft.com/office/officeart/2005/8/layout/pyramid2"/>
    <dgm:cxn modelId="{8FB072DF-89F5-4F2B-B673-36FD1470F681}" srcId="{D5ABE66C-B80A-4FA8-AB78-C3319E027705}" destId="{68448A3E-A740-4D87-A7B4-F8D2493859B4}" srcOrd="0" destOrd="0" parTransId="{87A7AC2C-4081-4B38-9DD3-58AF932796FA}" sibTransId="{BD0322E4-ED6B-43B1-9DBB-B797126BC214}"/>
    <dgm:cxn modelId="{7432207E-30AF-44A3-B0FD-AB4D0A3C6EBF}" type="presParOf" srcId="{1F2497FD-7D94-45BF-AC2F-746AFE774331}" destId="{DE72C70D-518D-447E-9FBD-7EBD332AD050}" srcOrd="0" destOrd="0" presId="urn:microsoft.com/office/officeart/2005/8/layout/pyramid2"/>
    <dgm:cxn modelId="{FC6180B4-8A9F-4636-A3A2-35959FD760BB}" type="presParOf" srcId="{1F2497FD-7D94-45BF-AC2F-746AFE774331}" destId="{0D51F88B-B7FE-424E-B865-881317AC5CBE}" srcOrd="1" destOrd="0" presId="urn:microsoft.com/office/officeart/2005/8/layout/pyramid2"/>
    <dgm:cxn modelId="{BC83B15A-AA9B-452F-8452-B6B70674246B}" type="presParOf" srcId="{0D51F88B-B7FE-424E-B865-881317AC5CBE}" destId="{AC85EE6A-40F7-41FA-B08E-5D2460313A0E}" srcOrd="0" destOrd="0" presId="urn:microsoft.com/office/officeart/2005/8/layout/pyramid2"/>
    <dgm:cxn modelId="{FB096608-39AD-45D1-8E8A-CC7CB91B7516}" type="presParOf" srcId="{0D51F88B-B7FE-424E-B865-881317AC5CBE}" destId="{C9EE4FCA-BB03-47E1-B56C-B88E83A90D77}" srcOrd="1" destOrd="0" presId="urn:microsoft.com/office/officeart/2005/8/layout/pyramid2"/>
    <dgm:cxn modelId="{306D4A16-4836-448A-B8DE-F676C1716725}" type="presParOf" srcId="{0D51F88B-B7FE-424E-B865-881317AC5CBE}" destId="{BA09B0E7-F1DF-45EF-8402-17C1E1A249A3}" srcOrd="2" destOrd="0" presId="urn:microsoft.com/office/officeart/2005/8/layout/pyramid2"/>
    <dgm:cxn modelId="{D434949B-C884-486E-8F2B-BF9D0A94B45F}" type="presParOf" srcId="{0D51F88B-B7FE-424E-B865-881317AC5CBE}" destId="{AD41D058-E873-4361-AA5D-AB71E4DB35E2}" srcOrd="3" destOrd="0" presId="urn:microsoft.com/office/officeart/2005/8/layout/pyramid2"/>
    <dgm:cxn modelId="{4D173D2F-6E89-499E-97C2-1CF3C86B5252}" type="presParOf" srcId="{0D51F88B-B7FE-424E-B865-881317AC5CBE}" destId="{5202AC6C-1589-44DE-B71F-E7387C734536}" srcOrd="4" destOrd="0" presId="urn:microsoft.com/office/officeart/2005/8/layout/pyramid2"/>
    <dgm:cxn modelId="{60ADDBC2-A39A-4256-A14D-017CF8AE03A9}" type="presParOf" srcId="{0D51F88B-B7FE-424E-B865-881317AC5CBE}" destId="{ECEBB44B-C352-4FE2-9D92-43ECB2808899}"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240DEA-1CED-4B23-92D3-C2DA3129758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4E1283A-523E-4C72-B84A-04C9131AEE1F}">
      <dgm:prSet phldrT="[Text]" custT="1"/>
      <dgm:spPr>
        <a:solidFill>
          <a:srgbClr val="00B050"/>
        </a:solidFill>
        <a:ln>
          <a:solidFill>
            <a:srgbClr val="00B050"/>
          </a:solidFill>
        </a:ln>
      </dgm:spPr>
      <dgm:t>
        <a:bodyPr/>
        <a:lstStyle/>
        <a:p>
          <a:r>
            <a:rPr lang="en-US" sz="2000" b="1" dirty="0">
              <a:solidFill>
                <a:schemeClr val="tx1"/>
              </a:solidFill>
            </a:rPr>
            <a:t>Biological</a:t>
          </a:r>
        </a:p>
      </dgm:t>
    </dgm:pt>
    <dgm:pt modelId="{BD6F1944-79DB-4ACB-8239-8E998ABF848D}" type="sibTrans" cxnId="{77C8F69D-09EB-4067-8526-41C36A1F809D}">
      <dgm:prSet/>
      <dgm:spPr/>
      <dgm:t>
        <a:bodyPr/>
        <a:lstStyle/>
        <a:p>
          <a:endParaRPr lang="en-US"/>
        </a:p>
      </dgm:t>
    </dgm:pt>
    <dgm:pt modelId="{1E570953-A08E-4796-B48F-C527250D963F}" type="parTrans" cxnId="{77C8F69D-09EB-4067-8526-41C36A1F809D}">
      <dgm:prSet/>
      <dgm:spPr/>
      <dgm:t>
        <a:bodyPr/>
        <a:lstStyle/>
        <a:p>
          <a:endParaRPr lang="en-US"/>
        </a:p>
      </dgm:t>
    </dgm:pt>
    <dgm:pt modelId="{1A53A41D-5159-45DC-908D-9C8DD1093569}">
      <dgm:prSet phldrT="[Text]" custT="1"/>
      <dgm:spPr>
        <a:solidFill>
          <a:schemeClr val="accent3"/>
        </a:solidFill>
        <a:ln>
          <a:solidFill>
            <a:schemeClr val="accent3">
              <a:lumMod val="60000"/>
              <a:lumOff val="40000"/>
            </a:schemeClr>
          </a:solidFill>
        </a:ln>
      </dgm:spPr>
      <dgm:t>
        <a:bodyPr/>
        <a:lstStyle/>
        <a:p>
          <a:r>
            <a:rPr lang="en-US" sz="2000" b="1" dirty="0">
              <a:solidFill>
                <a:schemeClr val="tx1"/>
              </a:solidFill>
            </a:rPr>
            <a:t>Chemical</a:t>
          </a:r>
        </a:p>
      </dgm:t>
    </dgm:pt>
    <dgm:pt modelId="{9860CA84-C85A-4487-87C5-5647F3A25D64}" type="sibTrans" cxnId="{43F48027-1F4D-43CD-9B00-257E8D123C0F}">
      <dgm:prSet/>
      <dgm:spPr/>
      <dgm:t>
        <a:bodyPr/>
        <a:lstStyle/>
        <a:p>
          <a:endParaRPr lang="en-US"/>
        </a:p>
      </dgm:t>
    </dgm:pt>
    <dgm:pt modelId="{C7C521DB-E230-4FB2-B4B8-839EE46C62E0}" type="parTrans" cxnId="{43F48027-1F4D-43CD-9B00-257E8D123C0F}">
      <dgm:prSet/>
      <dgm:spPr/>
      <dgm:t>
        <a:bodyPr/>
        <a:lstStyle/>
        <a:p>
          <a:endParaRPr lang="en-US"/>
        </a:p>
      </dgm:t>
    </dgm:pt>
    <dgm:pt modelId="{00B74867-3B82-4E44-9C56-16AAA74FB351}">
      <dgm:prSet phldrT="[Text]" custT="1"/>
      <dgm:spPr>
        <a:solidFill>
          <a:srgbClr val="0070C0"/>
        </a:solidFill>
        <a:ln>
          <a:solidFill>
            <a:schemeClr val="bg1"/>
          </a:solidFill>
        </a:ln>
      </dgm:spPr>
      <dgm:t>
        <a:bodyPr/>
        <a:lstStyle/>
        <a:p>
          <a:r>
            <a:rPr lang="en-US" sz="2000" b="1" dirty="0">
              <a:solidFill>
                <a:schemeClr val="tx1"/>
              </a:solidFill>
            </a:rPr>
            <a:t>Physical</a:t>
          </a:r>
        </a:p>
      </dgm:t>
    </dgm:pt>
    <dgm:pt modelId="{0FA4AC2E-F664-4538-A74B-02D8CDDE9820}" type="sibTrans" cxnId="{014E96B4-807F-4B4D-9163-1ADCCA85E796}">
      <dgm:prSet/>
      <dgm:spPr/>
      <dgm:t>
        <a:bodyPr/>
        <a:lstStyle/>
        <a:p>
          <a:endParaRPr lang="en-US"/>
        </a:p>
      </dgm:t>
    </dgm:pt>
    <dgm:pt modelId="{22DCA018-38E8-4996-A226-A97CB97481C7}" type="parTrans" cxnId="{014E96B4-807F-4B4D-9163-1ADCCA85E796}">
      <dgm:prSet/>
      <dgm:spPr/>
      <dgm:t>
        <a:bodyPr/>
        <a:lstStyle/>
        <a:p>
          <a:endParaRPr lang="en-US"/>
        </a:p>
      </dgm:t>
    </dgm:pt>
    <dgm:pt modelId="{EC83B772-77BD-4C3C-A522-FA4C19AE8EC8}" type="pres">
      <dgm:prSet presAssocID="{C7240DEA-1CED-4B23-92D3-C2DA31297582}" presName="cycle" presStyleCnt="0">
        <dgm:presLayoutVars>
          <dgm:dir/>
          <dgm:resizeHandles val="exact"/>
        </dgm:presLayoutVars>
      </dgm:prSet>
      <dgm:spPr/>
    </dgm:pt>
    <dgm:pt modelId="{4A33A2E4-E0B4-47E3-916C-8019C57776B0}" type="pres">
      <dgm:prSet presAssocID="{A4E1283A-523E-4C72-B84A-04C9131AEE1F}" presName="node" presStyleLbl="node1" presStyleIdx="0" presStyleCnt="3" custScaleX="91652" custScaleY="88709" custRadScaleRad="99388" custRadScaleInc="-19633">
        <dgm:presLayoutVars>
          <dgm:bulletEnabled val="1"/>
        </dgm:presLayoutVars>
      </dgm:prSet>
      <dgm:spPr/>
    </dgm:pt>
    <dgm:pt modelId="{2B60B721-FB3A-4E29-BE93-D6584A80057E}" type="pres">
      <dgm:prSet presAssocID="{BD6F1944-79DB-4ACB-8239-8E998ABF848D}" presName="sibTrans" presStyleLbl="sibTrans2D1" presStyleIdx="0" presStyleCnt="3"/>
      <dgm:spPr/>
    </dgm:pt>
    <dgm:pt modelId="{32E59B88-05C4-42F2-A44B-5718241F81D7}" type="pres">
      <dgm:prSet presAssocID="{BD6F1944-79DB-4ACB-8239-8E998ABF848D}" presName="connectorText" presStyleLbl="sibTrans2D1" presStyleIdx="0" presStyleCnt="3"/>
      <dgm:spPr/>
    </dgm:pt>
    <dgm:pt modelId="{CF4CEB65-BDE4-4672-9A7F-5A398DD1CECB}" type="pres">
      <dgm:prSet presAssocID="{1A53A41D-5159-45DC-908D-9C8DD1093569}" presName="node" presStyleLbl="node1" presStyleIdx="1" presStyleCnt="3" custScaleX="93327" custScaleY="85711" custRadScaleRad="94933" custRadScaleInc="10459">
        <dgm:presLayoutVars>
          <dgm:bulletEnabled val="1"/>
        </dgm:presLayoutVars>
      </dgm:prSet>
      <dgm:spPr/>
    </dgm:pt>
    <dgm:pt modelId="{850B2C9B-A14E-49CC-A2DF-97C04945C826}" type="pres">
      <dgm:prSet presAssocID="{9860CA84-C85A-4487-87C5-5647F3A25D64}" presName="sibTrans" presStyleLbl="sibTrans2D1" presStyleIdx="1" presStyleCnt="3"/>
      <dgm:spPr/>
    </dgm:pt>
    <dgm:pt modelId="{205DD42F-FE14-48CE-99A3-F16AE3ED9B54}" type="pres">
      <dgm:prSet presAssocID="{9860CA84-C85A-4487-87C5-5647F3A25D64}" presName="connectorText" presStyleLbl="sibTrans2D1" presStyleIdx="1" presStyleCnt="3"/>
      <dgm:spPr/>
    </dgm:pt>
    <dgm:pt modelId="{2E80687F-5217-40F3-A522-7C771EBF1696}" type="pres">
      <dgm:prSet presAssocID="{00B74867-3B82-4E44-9C56-16AAA74FB351}" presName="node" presStyleLbl="node1" presStyleIdx="2" presStyleCnt="3" custScaleX="90144" custScaleY="92788" custRadScaleRad="147731" custRadScaleInc="14655">
        <dgm:presLayoutVars>
          <dgm:bulletEnabled val="1"/>
        </dgm:presLayoutVars>
      </dgm:prSet>
      <dgm:spPr/>
    </dgm:pt>
    <dgm:pt modelId="{D0BB8ABE-DE4B-4445-8FA2-F0AA2075DA92}" type="pres">
      <dgm:prSet presAssocID="{0FA4AC2E-F664-4538-A74B-02D8CDDE9820}" presName="sibTrans" presStyleLbl="sibTrans2D1" presStyleIdx="2" presStyleCnt="3"/>
      <dgm:spPr/>
    </dgm:pt>
    <dgm:pt modelId="{0915BB3D-906E-4558-AE5E-E318AF689A91}" type="pres">
      <dgm:prSet presAssocID="{0FA4AC2E-F664-4538-A74B-02D8CDDE9820}" presName="connectorText" presStyleLbl="sibTrans2D1" presStyleIdx="2" presStyleCnt="3"/>
      <dgm:spPr/>
    </dgm:pt>
  </dgm:ptLst>
  <dgm:cxnLst>
    <dgm:cxn modelId="{529F4002-F56F-4AD1-AC3F-DBEE095829AF}" type="presOf" srcId="{0FA4AC2E-F664-4538-A74B-02D8CDDE9820}" destId="{0915BB3D-906E-4558-AE5E-E318AF689A91}" srcOrd="1" destOrd="0" presId="urn:microsoft.com/office/officeart/2005/8/layout/cycle2"/>
    <dgm:cxn modelId="{43F48027-1F4D-43CD-9B00-257E8D123C0F}" srcId="{C7240DEA-1CED-4B23-92D3-C2DA31297582}" destId="{1A53A41D-5159-45DC-908D-9C8DD1093569}" srcOrd="1" destOrd="0" parTransId="{C7C521DB-E230-4FB2-B4B8-839EE46C62E0}" sibTransId="{9860CA84-C85A-4487-87C5-5647F3A25D64}"/>
    <dgm:cxn modelId="{7F95EA32-4CA2-4308-923D-D70974E721F4}" type="presOf" srcId="{BD6F1944-79DB-4ACB-8239-8E998ABF848D}" destId="{2B60B721-FB3A-4E29-BE93-D6584A80057E}" srcOrd="0" destOrd="0" presId="urn:microsoft.com/office/officeart/2005/8/layout/cycle2"/>
    <dgm:cxn modelId="{B50B914B-D1B9-48B5-9DD9-5D5FDB439DF6}" type="presOf" srcId="{9860CA84-C85A-4487-87C5-5647F3A25D64}" destId="{850B2C9B-A14E-49CC-A2DF-97C04945C826}" srcOrd="0" destOrd="0" presId="urn:microsoft.com/office/officeart/2005/8/layout/cycle2"/>
    <dgm:cxn modelId="{BF87036D-97D0-4FE9-B308-7E201054ACD4}" type="presOf" srcId="{C7240DEA-1CED-4B23-92D3-C2DA31297582}" destId="{EC83B772-77BD-4C3C-A522-FA4C19AE8EC8}" srcOrd="0" destOrd="0" presId="urn:microsoft.com/office/officeart/2005/8/layout/cycle2"/>
    <dgm:cxn modelId="{BC607053-2EF3-46CE-898E-C191261BF761}" type="presOf" srcId="{9860CA84-C85A-4487-87C5-5647F3A25D64}" destId="{205DD42F-FE14-48CE-99A3-F16AE3ED9B54}" srcOrd="1" destOrd="0" presId="urn:microsoft.com/office/officeart/2005/8/layout/cycle2"/>
    <dgm:cxn modelId="{3440877A-E65A-4CB6-8EB5-825656DE6494}" type="presOf" srcId="{00B74867-3B82-4E44-9C56-16AAA74FB351}" destId="{2E80687F-5217-40F3-A522-7C771EBF1696}" srcOrd="0" destOrd="0" presId="urn:microsoft.com/office/officeart/2005/8/layout/cycle2"/>
    <dgm:cxn modelId="{758F9682-9F05-4707-815E-1F03829A00FC}" type="presOf" srcId="{BD6F1944-79DB-4ACB-8239-8E998ABF848D}" destId="{32E59B88-05C4-42F2-A44B-5718241F81D7}" srcOrd="1" destOrd="0" presId="urn:microsoft.com/office/officeart/2005/8/layout/cycle2"/>
    <dgm:cxn modelId="{77C8F69D-09EB-4067-8526-41C36A1F809D}" srcId="{C7240DEA-1CED-4B23-92D3-C2DA31297582}" destId="{A4E1283A-523E-4C72-B84A-04C9131AEE1F}" srcOrd="0" destOrd="0" parTransId="{1E570953-A08E-4796-B48F-C527250D963F}" sibTransId="{BD6F1944-79DB-4ACB-8239-8E998ABF848D}"/>
    <dgm:cxn modelId="{115A7E9E-9AF0-4911-A688-BF323C6166D5}" type="presOf" srcId="{1A53A41D-5159-45DC-908D-9C8DD1093569}" destId="{CF4CEB65-BDE4-4672-9A7F-5A398DD1CECB}" srcOrd="0" destOrd="0" presId="urn:microsoft.com/office/officeart/2005/8/layout/cycle2"/>
    <dgm:cxn modelId="{014E96B4-807F-4B4D-9163-1ADCCA85E796}" srcId="{C7240DEA-1CED-4B23-92D3-C2DA31297582}" destId="{00B74867-3B82-4E44-9C56-16AAA74FB351}" srcOrd="2" destOrd="0" parTransId="{22DCA018-38E8-4996-A226-A97CB97481C7}" sibTransId="{0FA4AC2E-F664-4538-A74B-02D8CDDE9820}"/>
    <dgm:cxn modelId="{4A9916DE-1AA9-4C08-BD67-1BE74CE7B4AC}" type="presOf" srcId="{A4E1283A-523E-4C72-B84A-04C9131AEE1F}" destId="{4A33A2E4-E0B4-47E3-916C-8019C57776B0}" srcOrd="0" destOrd="0" presId="urn:microsoft.com/office/officeart/2005/8/layout/cycle2"/>
    <dgm:cxn modelId="{4BA197F1-2CA4-4417-B169-07B13393A4FB}" type="presOf" srcId="{0FA4AC2E-F664-4538-A74B-02D8CDDE9820}" destId="{D0BB8ABE-DE4B-4445-8FA2-F0AA2075DA92}" srcOrd="0" destOrd="0" presId="urn:microsoft.com/office/officeart/2005/8/layout/cycle2"/>
    <dgm:cxn modelId="{008F338F-083E-4C03-AF47-47ABB79F705F}" type="presParOf" srcId="{EC83B772-77BD-4C3C-A522-FA4C19AE8EC8}" destId="{4A33A2E4-E0B4-47E3-916C-8019C57776B0}" srcOrd="0" destOrd="0" presId="urn:microsoft.com/office/officeart/2005/8/layout/cycle2"/>
    <dgm:cxn modelId="{131E5BD3-09F3-46B6-B709-C0188F991749}" type="presParOf" srcId="{EC83B772-77BD-4C3C-A522-FA4C19AE8EC8}" destId="{2B60B721-FB3A-4E29-BE93-D6584A80057E}" srcOrd="1" destOrd="0" presId="urn:microsoft.com/office/officeart/2005/8/layout/cycle2"/>
    <dgm:cxn modelId="{DD76258B-FAC4-4A19-8B68-15FB9A6CEE54}" type="presParOf" srcId="{2B60B721-FB3A-4E29-BE93-D6584A80057E}" destId="{32E59B88-05C4-42F2-A44B-5718241F81D7}" srcOrd="0" destOrd="0" presId="urn:microsoft.com/office/officeart/2005/8/layout/cycle2"/>
    <dgm:cxn modelId="{E8E92BFE-078B-4013-88E4-F1F4031B9B25}" type="presParOf" srcId="{EC83B772-77BD-4C3C-A522-FA4C19AE8EC8}" destId="{CF4CEB65-BDE4-4672-9A7F-5A398DD1CECB}" srcOrd="2" destOrd="0" presId="urn:microsoft.com/office/officeart/2005/8/layout/cycle2"/>
    <dgm:cxn modelId="{0073316E-26D0-452B-97DE-C17A66F48FD7}" type="presParOf" srcId="{EC83B772-77BD-4C3C-A522-FA4C19AE8EC8}" destId="{850B2C9B-A14E-49CC-A2DF-97C04945C826}" srcOrd="3" destOrd="0" presId="urn:microsoft.com/office/officeart/2005/8/layout/cycle2"/>
    <dgm:cxn modelId="{8FCA8408-7BCA-4847-B836-3D86160ED7F3}" type="presParOf" srcId="{850B2C9B-A14E-49CC-A2DF-97C04945C826}" destId="{205DD42F-FE14-48CE-99A3-F16AE3ED9B54}" srcOrd="0" destOrd="0" presId="urn:microsoft.com/office/officeart/2005/8/layout/cycle2"/>
    <dgm:cxn modelId="{A004F026-E0F4-4005-9B20-972F58889C3F}" type="presParOf" srcId="{EC83B772-77BD-4C3C-A522-FA4C19AE8EC8}" destId="{2E80687F-5217-40F3-A522-7C771EBF1696}" srcOrd="4" destOrd="0" presId="urn:microsoft.com/office/officeart/2005/8/layout/cycle2"/>
    <dgm:cxn modelId="{C0533D87-B623-4F62-9634-9E1D35597E4B}" type="presParOf" srcId="{EC83B772-77BD-4C3C-A522-FA4C19AE8EC8}" destId="{D0BB8ABE-DE4B-4445-8FA2-F0AA2075DA92}" srcOrd="5" destOrd="0" presId="urn:microsoft.com/office/officeart/2005/8/layout/cycle2"/>
    <dgm:cxn modelId="{F085E725-EE11-4279-B58C-8A610E8B8821}" type="presParOf" srcId="{D0BB8ABE-DE4B-4445-8FA2-F0AA2075DA92}" destId="{0915BB3D-906E-4558-AE5E-E318AF689A9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C57C10F-02DE-42DA-A6DE-CC061AE8F72E}"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D9372BCD-3677-409D-BA5E-DAF1A578D590}">
      <dgm:prSet phldrT="[Text]"/>
      <dgm:spPr/>
      <dgm:t>
        <a:bodyPr/>
        <a:lstStyle/>
        <a:p>
          <a:r>
            <a:rPr lang="en-US" dirty="0"/>
            <a:t>Fungus</a:t>
          </a:r>
        </a:p>
      </dgm:t>
    </dgm:pt>
    <dgm:pt modelId="{A5BBB393-9543-48F6-AF59-CD5896F3C3BE}" type="parTrans" cxnId="{04CCDA81-C61B-4FD6-9E77-FC77F96AED78}">
      <dgm:prSet/>
      <dgm:spPr/>
      <dgm:t>
        <a:bodyPr/>
        <a:lstStyle/>
        <a:p>
          <a:endParaRPr lang="en-US"/>
        </a:p>
      </dgm:t>
    </dgm:pt>
    <dgm:pt modelId="{973F2BE4-4FAC-45A9-A031-4774EE63A0E0}" type="sibTrans" cxnId="{04CCDA81-C61B-4FD6-9E77-FC77F96AED78}">
      <dgm:prSet/>
      <dgm:spPr/>
      <dgm:t>
        <a:bodyPr/>
        <a:lstStyle/>
        <a:p>
          <a:endParaRPr lang="en-US"/>
        </a:p>
      </dgm:t>
    </dgm:pt>
    <dgm:pt modelId="{B85A1458-D8A7-448C-B740-A7F8FFD0AF17}">
      <dgm:prSet phldrT="[Text]"/>
      <dgm:spPr/>
      <dgm:t>
        <a:bodyPr/>
        <a:lstStyle/>
        <a:p>
          <a:r>
            <a:rPr lang="en-US" dirty="0"/>
            <a:t>Mold, Mildew, Yeast</a:t>
          </a:r>
        </a:p>
      </dgm:t>
    </dgm:pt>
    <dgm:pt modelId="{482C45A0-7F19-4729-9BBC-EDA217FBE890}" type="parTrans" cxnId="{A5306E13-820C-40A3-A853-1D53296B4978}">
      <dgm:prSet/>
      <dgm:spPr/>
      <dgm:t>
        <a:bodyPr/>
        <a:lstStyle/>
        <a:p>
          <a:endParaRPr lang="en-US"/>
        </a:p>
      </dgm:t>
    </dgm:pt>
    <dgm:pt modelId="{FE45B780-314E-4528-B97D-BD78D973D823}" type="sibTrans" cxnId="{A5306E13-820C-40A3-A853-1D53296B4978}">
      <dgm:prSet/>
      <dgm:spPr/>
      <dgm:t>
        <a:bodyPr/>
        <a:lstStyle/>
        <a:p>
          <a:endParaRPr lang="en-US"/>
        </a:p>
      </dgm:t>
    </dgm:pt>
    <dgm:pt modelId="{9D5C4DA9-D97F-45D5-B493-EF42E5760496}">
      <dgm:prSet phldrT="[Text]"/>
      <dgm:spPr/>
      <dgm:t>
        <a:bodyPr/>
        <a:lstStyle/>
        <a:p>
          <a:r>
            <a:rPr lang="en-US" dirty="0"/>
            <a:t>Bacteria</a:t>
          </a:r>
        </a:p>
      </dgm:t>
    </dgm:pt>
    <dgm:pt modelId="{3C62D6B1-7F9A-4870-8036-0C7000BB1968}" type="parTrans" cxnId="{F42C1370-D023-4F83-BE50-799CB35B6471}">
      <dgm:prSet/>
      <dgm:spPr/>
      <dgm:t>
        <a:bodyPr/>
        <a:lstStyle/>
        <a:p>
          <a:endParaRPr lang="en-US"/>
        </a:p>
      </dgm:t>
    </dgm:pt>
    <dgm:pt modelId="{B8207E80-6510-4FDA-B1B9-0DF89C096E3E}" type="sibTrans" cxnId="{F42C1370-D023-4F83-BE50-799CB35B6471}">
      <dgm:prSet/>
      <dgm:spPr/>
      <dgm:t>
        <a:bodyPr/>
        <a:lstStyle/>
        <a:p>
          <a:endParaRPr lang="en-US"/>
        </a:p>
      </dgm:t>
    </dgm:pt>
    <dgm:pt modelId="{23625011-ACEF-49B7-B1BC-1F378BA8BBF2}">
      <dgm:prSet phldrT="[Text]"/>
      <dgm:spPr/>
      <dgm:t>
        <a:bodyPr/>
        <a:lstStyle/>
        <a:p>
          <a:r>
            <a:rPr lang="en-US" dirty="0">
              <a:hlinkClick xmlns:r="http://schemas.openxmlformats.org/officeDocument/2006/relationships" r:id="rId1"/>
            </a:rPr>
            <a:t>Gram negative Bacteria</a:t>
          </a:r>
          <a:endParaRPr lang="en-US" dirty="0"/>
        </a:p>
      </dgm:t>
    </dgm:pt>
    <dgm:pt modelId="{08286E72-95A3-4CF6-998B-5F6B1E6B69F7}" type="parTrans" cxnId="{435F46BB-AFA0-4598-9337-DC18B1C354A6}">
      <dgm:prSet/>
      <dgm:spPr/>
      <dgm:t>
        <a:bodyPr/>
        <a:lstStyle/>
        <a:p>
          <a:endParaRPr lang="en-US"/>
        </a:p>
      </dgm:t>
    </dgm:pt>
    <dgm:pt modelId="{5EECB53C-22E3-407F-AE15-179AA0863E94}" type="sibTrans" cxnId="{435F46BB-AFA0-4598-9337-DC18B1C354A6}">
      <dgm:prSet/>
      <dgm:spPr/>
      <dgm:t>
        <a:bodyPr/>
        <a:lstStyle/>
        <a:p>
          <a:endParaRPr lang="en-US"/>
        </a:p>
      </dgm:t>
    </dgm:pt>
    <dgm:pt modelId="{4F42A084-5462-4EB1-8AB5-E3D0778A1026}">
      <dgm:prSet phldrT="[Text]"/>
      <dgm:spPr/>
      <dgm:t>
        <a:bodyPr/>
        <a:lstStyle/>
        <a:p>
          <a:r>
            <a:rPr lang="en-US" dirty="0"/>
            <a:t>Plant Matter</a:t>
          </a:r>
        </a:p>
      </dgm:t>
    </dgm:pt>
    <dgm:pt modelId="{BFFF529C-D3D8-4B76-85AB-FEB38CC69295}" type="parTrans" cxnId="{35B87D11-6B71-48F8-9B75-07E0FFBDAE05}">
      <dgm:prSet/>
      <dgm:spPr/>
      <dgm:t>
        <a:bodyPr/>
        <a:lstStyle/>
        <a:p>
          <a:endParaRPr lang="en-US"/>
        </a:p>
      </dgm:t>
    </dgm:pt>
    <dgm:pt modelId="{318A08EF-7E0A-4FDF-966C-6570E7737D77}" type="sibTrans" cxnId="{35B87D11-6B71-48F8-9B75-07E0FFBDAE05}">
      <dgm:prSet/>
      <dgm:spPr/>
      <dgm:t>
        <a:bodyPr/>
        <a:lstStyle/>
        <a:p>
          <a:endParaRPr lang="en-US"/>
        </a:p>
      </dgm:t>
    </dgm:pt>
    <dgm:pt modelId="{14E53BC9-28E8-4CC5-87D4-8CE99A830995}">
      <dgm:prSet phldrT="[Text]"/>
      <dgm:spPr/>
      <dgm:t>
        <a:bodyPr/>
        <a:lstStyle/>
        <a:p>
          <a:endParaRPr lang="en-US" dirty="0"/>
        </a:p>
      </dgm:t>
    </dgm:pt>
    <dgm:pt modelId="{B6B5FAD9-A99B-42E2-AA01-CAB34718FAFE}" type="parTrans" cxnId="{7B15435C-5948-4596-B353-923770A403D4}">
      <dgm:prSet/>
      <dgm:spPr/>
      <dgm:t>
        <a:bodyPr/>
        <a:lstStyle/>
        <a:p>
          <a:endParaRPr lang="en-US"/>
        </a:p>
      </dgm:t>
    </dgm:pt>
    <dgm:pt modelId="{CBAB1E3B-A552-4375-8038-7B9734B9601B}" type="sibTrans" cxnId="{7B15435C-5948-4596-B353-923770A403D4}">
      <dgm:prSet/>
      <dgm:spPr/>
      <dgm:t>
        <a:bodyPr/>
        <a:lstStyle/>
        <a:p>
          <a:endParaRPr lang="en-US"/>
        </a:p>
      </dgm:t>
    </dgm:pt>
    <dgm:pt modelId="{CF4CA735-1C7A-43EE-9AF8-93024A9AF234}">
      <dgm:prSet/>
      <dgm:spPr/>
      <dgm:t>
        <a:bodyPr/>
        <a:lstStyle/>
        <a:p>
          <a:r>
            <a:rPr lang="en-US" dirty="0"/>
            <a:t>Mycotoxins </a:t>
          </a:r>
        </a:p>
      </dgm:t>
    </dgm:pt>
    <dgm:pt modelId="{C0B80070-91F2-4A46-A0B8-068E18F7BAEC}" type="parTrans" cxnId="{DCF7C94D-9FAC-4B53-8BD4-DED1BE24F3FE}">
      <dgm:prSet/>
      <dgm:spPr/>
      <dgm:t>
        <a:bodyPr/>
        <a:lstStyle/>
        <a:p>
          <a:endParaRPr lang="en-US"/>
        </a:p>
      </dgm:t>
    </dgm:pt>
    <dgm:pt modelId="{4C7F4C77-B26F-4ADE-87DC-4C0C31EA3E9D}" type="sibTrans" cxnId="{DCF7C94D-9FAC-4B53-8BD4-DED1BE24F3FE}">
      <dgm:prSet/>
      <dgm:spPr/>
      <dgm:t>
        <a:bodyPr/>
        <a:lstStyle/>
        <a:p>
          <a:endParaRPr lang="en-US"/>
        </a:p>
      </dgm:t>
    </dgm:pt>
    <dgm:pt modelId="{263DF685-C9A2-4E65-9AFC-A4D7FBDA861A}">
      <dgm:prSet/>
      <dgm:spPr/>
      <dgm:t>
        <a:bodyPr/>
        <a:lstStyle/>
        <a:p>
          <a:r>
            <a:rPr lang="en-US" dirty="0"/>
            <a:t>Spores</a:t>
          </a:r>
        </a:p>
      </dgm:t>
    </dgm:pt>
    <dgm:pt modelId="{B69D2F20-57E9-4883-8564-71D4F32D25C8}" type="parTrans" cxnId="{18EA57B4-D8F9-406C-863A-EF5BE52021E3}">
      <dgm:prSet/>
      <dgm:spPr/>
      <dgm:t>
        <a:bodyPr/>
        <a:lstStyle/>
        <a:p>
          <a:endParaRPr lang="en-US"/>
        </a:p>
      </dgm:t>
    </dgm:pt>
    <dgm:pt modelId="{B4A1DCE7-164F-4017-A4AB-3D5CEDFE21A6}" type="sibTrans" cxnId="{18EA57B4-D8F9-406C-863A-EF5BE52021E3}">
      <dgm:prSet/>
      <dgm:spPr/>
      <dgm:t>
        <a:bodyPr/>
        <a:lstStyle/>
        <a:p>
          <a:endParaRPr lang="en-US"/>
        </a:p>
      </dgm:t>
    </dgm:pt>
    <dgm:pt modelId="{A25CBA5D-23EC-4840-9EF4-8CEA9E262522}">
      <dgm:prSet/>
      <dgm:spPr/>
      <dgm:t>
        <a:bodyPr/>
        <a:lstStyle/>
        <a:p>
          <a:r>
            <a:rPr lang="en-US" dirty="0"/>
            <a:t>Aspergillus  </a:t>
          </a:r>
        </a:p>
      </dgm:t>
    </dgm:pt>
    <dgm:pt modelId="{1824C67F-CA43-4CEB-B449-94EC97C99CB2}" type="parTrans" cxnId="{15EA775B-752D-41EB-A154-C2FACF560322}">
      <dgm:prSet/>
      <dgm:spPr/>
      <dgm:t>
        <a:bodyPr/>
        <a:lstStyle/>
        <a:p>
          <a:endParaRPr lang="en-US"/>
        </a:p>
      </dgm:t>
    </dgm:pt>
    <dgm:pt modelId="{A191C213-EB6A-461B-834B-9C41B54B01C2}" type="sibTrans" cxnId="{15EA775B-752D-41EB-A154-C2FACF560322}">
      <dgm:prSet/>
      <dgm:spPr/>
      <dgm:t>
        <a:bodyPr/>
        <a:lstStyle/>
        <a:p>
          <a:endParaRPr lang="en-US"/>
        </a:p>
      </dgm:t>
    </dgm:pt>
    <dgm:pt modelId="{CFC638E2-2A99-4F0C-8FB3-BA3E14A582EB}">
      <dgm:prSet/>
      <dgm:spPr/>
      <dgm:t>
        <a:bodyPr/>
        <a:lstStyle/>
        <a:p>
          <a:r>
            <a:rPr lang="en-US" dirty="0">
              <a:hlinkClick xmlns:r="http://schemas.openxmlformats.org/officeDocument/2006/relationships" r:id="rId2"/>
            </a:rPr>
            <a:t>Aflatoxin</a:t>
          </a:r>
          <a:endParaRPr lang="en-US" dirty="0"/>
        </a:p>
      </dgm:t>
    </dgm:pt>
    <dgm:pt modelId="{EB9B2502-EA8E-4182-83C1-2194FBA3FD6C}" type="parTrans" cxnId="{2E326AC4-4D9B-433D-BACC-040325F8DFAC}">
      <dgm:prSet/>
      <dgm:spPr/>
      <dgm:t>
        <a:bodyPr/>
        <a:lstStyle/>
        <a:p>
          <a:endParaRPr lang="en-US"/>
        </a:p>
      </dgm:t>
    </dgm:pt>
    <dgm:pt modelId="{1DC7D559-D390-4AA7-8DBA-F9A2799B0E3B}" type="sibTrans" cxnId="{2E326AC4-4D9B-433D-BACC-040325F8DFAC}">
      <dgm:prSet/>
      <dgm:spPr/>
      <dgm:t>
        <a:bodyPr/>
        <a:lstStyle/>
        <a:p>
          <a:endParaRPr lang="en-US"/>
        </a:p>
      </dgm:t>
    </dgm:pt>
    <dgm:pt modelId="{45F51CD9-4B11-4DB0-94A0-A3C79832B816}">
      <dgm:prSet/>
      <dgm:spPr/>
      <dgm:t>
        <a:bodyPr/>
        <a:lstStyle/>
        <a:p>
          <a:r>
            <a:rPr lang="en-US" dirty="0"/>
            <a:t>Endotoxins</a:t>
          </a:r>
        </a:p>
      </dgm:t>
    </dgm:pt>
    <dgm:pt modelId="{9C4E26ED-AE86-49A3-AE02-2839E1BF7EE4}" type="parTrans" cxnId="{C5B60842-4967-4731-B2B3-5E005141D5DD}">
      <dgm:prSet/>
      <dgm:spPr/>
      <dgm:t>
        <a:bodyPr/>
        <a:lstStyle/>
        <a:p>
          <a:endParaRPr lang="en-US"/>
        </a:p>
      </dgm:t>
    </dgm:pt>
    <dgm:pt modelId="{594B7975-92A7-42AB-A509-02C2ADD73EBB}" type="sibTrans" cxnId="{C5B60842-4967-4731-B2B3-5E005141D5DD}">
      <dgm:prSet/>
      <dgm:spPr/>
      <dgm:t>
        <a:bodyPr/>
        <a:lstStyle/>
        <a:p>
          <a:endParaRPr lang="en-US"/>
        </a:p>
      </dgm:t>
    </dgm:pt>
    <dgm:pt modelId="{48531D29-6505-43F9-87F4-8CA4B54F85F5}">
      <dgm:prSet phldrT="[Text]"/>
      <dgm:spPr/>
      <dgm:t>
        <a:bodyPr/>
        <a:lstStyle/>
        <a:p>
          <a:r>
            <a:rPr lang="en-US" dirty="0"/>
            <a:t>Aerobic Bacteria</a:t>
          </a:r>
        </a:p>
      </dgm:t>
    </dgm:pt>
    <dgm:pt modelId="{2F48A5AA-9EC3-4075-9735-2F21EB699317}" type="parTrans" cxnId="{B66EDEF4-75AD-4E0C-B22A-27A8E9DD13B1}">
      <dgm:prSet/>
      <dgm:spPr/>
    </dgm:pt>
    <dgm:pt modelId="{41E629E7-BCA5-4A95-9DBC-9B34DFF31E20}" type="sibTrans" cxnId="{B66EDEF4-75AD-4E0C-B22A-27A8E9DD13B1}">
      <dgm:prSet/>
      <dgm:spPr/>
    </dgm:pt>
    <dgm:pt modelId="{4ACC7CBD-B9CE-4658-81C2-F61B1D4523D8}">
      <dgm:prSet/>
      <dgm:spPr/>
      <dgm:t>
        <a:bodyPr/>
        <a:lstStyle/>
        <a:p>
          <a:r>
            <a:rPr lang="en-US" dirty="0"/>
            <a:t>Examples</a:t>
          </a:r>
          <a:endParaRPr lang="en-US" i="0" dirty="0"/>
        </a:p>
      </dgm:t>
    </dgm:pt>
    <dgm:pt modelId="{D566C42B-5C48-4F09-9A3B-06CF0D29AAB2}" type="parTrans" cxnId="{D3ED1B69-5E7D-49D5-B4CB-4511D3E10E6E}">
      <dgm:prSet/>
      <dgm:spPr/>
    </dgm:pt>
    <dgm:pt modelId="{4AA8710A-3AA0-42E6-B8D9-306BA935D0A3}" type="sibTrans" cxnId="{D3ED1B69-5E7D-49D5-B4CB-4511D3E10E6E}">
      <dgm:prSet/>
      <dgm:spPr/>
    </dgm:pt>
    <dgm:pt modelId="{84D3DA7E-7354-47F7-AF05-DABBFAFE663D}">
      <dgm:prSet/>
      <dgm:spPr/>
      <dgm:t>
        <a:bodyPr/>
        <a:lstStyle/>
        <a:p>
          <a:r>
            <a:rPr lang="en-US" b="0" i="0" dirty="0"/>
            <a:t>Black Mold - </a:t>
          </a:r>
          <a:r>
            <a:rPr lang="en-US" b="0" i="1" dirty="0" err="1"/>
            <a:t>Stachybotrys</a:t>
          </a:r>
          <a:r>
            <a:rPr lang="en-US" b="0" i="1" dirty="0"/>
            <a:t> </a:t>
          </a:r>
          <a:r>
            <a:rPr lang="en-US" b="0" i="1" dirty="0" err="1"/>
            <a:t>chartarum</a:t>
          </a:r>
          <a:endParaRPr lang="en-US" dirty="0"/>
        </a:p>
      </dgm:t>
    </dgm:pt>
    <dgm:pt modelId="{F5CFC95E-FFC3-44E0-8EBF-CEBAD1E3FB76}" type="parTrans" cxnId="{73C5B590-46BF-4F9B-95F5-1B3AB9569E8F}">
      <dgm:prSet/>
      <dgm:spPr/>
    </dgm:pt>
    <dgm:pt modelId="{DAB341C3-2630-46F1-B48C-5699BA5DD45F}" type="sibTrans" cxnId="{73C5B590-46BF-4F9B-95F5-1B3AB9569E8F}">
      <dgm:prSet/>
      <dgm:spPr/>
    </dgm:pt>
    <dgm:pt modelId="{0A3F2F2B-E049-471D-B801-FA8CA4D1A236}">
      <dgm:prSet/>
      <dgm:spPr/>
      <dgm:t>
        <a:bodyPr/>
        <a:lstStyle/>
        <a:p>
          <a:r>
            <a:rPr lang="en-US" dirty="0"/>
            <a:t> </a:t>
          </a:r>
          <a:r>
            <a:rPr lang="en-US" dirty="0" err="1"/>
            <a:t>E.Coli</a:t>
          </a:r>
          <a:r>
            <a:rPr lang="en-US" dirty="0"/>
            <a:t>, legionella, </a:t>
          </a:r>
          <a:endParaRPr lang="en-US" i="0" dirty="0"/>
        </a:p>
      </dgm:t>
    </dgm:pt>
    <dgm:pt modelId="{5BF445A1-A433-41A9-B6B9-3498BD32EAC2}" type="parTrans" cxnId="{CA23AC74-C61D-4D78-BE19-7ECB6D571EAA}">
      <dgm:prSet/>
      <dgm:spPr/>
    </dgm:pt>
    <dgm:pt modelId="{A2E70280-7000-4489-9359-B7D17E813BA6}" type="sibTrans" cxnId="{CA23AC74-C61D-4D78-BE19-7ECB6D571EAA}">
      <dgm:prSet/>
      <dgm:spPr/>
    </dgm:pt>
    <dgm:pt modelId="{3AD38CB6-CD48-4B88-AB6F-93215F92E82C}">
      <dgm:prSet phldrT="[Text]"/>
      <dgm:spPr/>
      <dgm:t>
        <a:bodyPr/>
        <a:lstStyle/>
        <a:p>
          <a:r>
            <a:rPr lang="en-US" dirty="0"/>
            <a:t>Anecdotal evidence that certain Strains may cause more reactions</a:t>
          </a:r>
        </a:p>
      </dgm:t>
    </dgm:pt>
    <dgm:pt modelId="{DB3635D1-343B-49E1-9750-71029DDACC4C}" type="parTrans" cxnId="{7B5D2F01-3E95-4E09-A9FB-8DF7DE98961E}">
      <dgm:prSet/>
      <dgm:spPr/>
    </dgm:pt>
    <dgm:pt modelId="{7E8B3BBE-ED76-4E4C-B7FF-63ED72B5EE71}" type="sibTrans" cxnId="{7B5D2F01-3E95-4E09-A9FB-8DF7DE98961E}">
      <dgm:prSet/>
      <dgm:spPr/>
    </dgm:pt>
    <dgm:pt modelId="{B510D8D9-D987-4193-86DA-767E57327670}">
      <dgm:prSet phldrT="[Text]"/>
      <dgm:spPr/>
      <dgm:t>
        <a:bodyPr/>
        <a:lstStyle/>
        <a:p>
          <a:r>
            <a:rPr lang="en-US" dirty="0"/>
            <a:t>Some people may have sensitivity to certain strains and not others </a:t>
          </a:r>
        </a:p>
      </dgm:t>
    </dgm:pt>
    <dgm:pt modelId="{EED3A17F-BF9E-4970-8642-4D4F179926BF}" type="parTrans" cxnId="{FA6BC7F5-9CF7-44E3-9C40-263DE6B53A23}">
      <dgm:prSet/>
      <dgm:spPr/>
    </dgm:pt>
    <dgm:pt modelId="{B4425044-2E34-4098-B778-9164B9F76E20}" type="sibTrans" cxnId="{FA6BC7F5-9CF7-44E3-9C40-263DE6B53A23}">
      <dgm:prSet/>
      <dgm:spPr/>
    </dgm:pt>
    <dgm:pt modelId="{06474728-E8BF-4D8D-BE46-EC04BD407EE7}">
      <dgm:prSet/>
      <dgm:spPr/>
      <dgm:t>
        <a:bodyPr/>
        <a:lstStyle/>
        <a:p>
          <a:r>
            <a:rPr lang="en-US" i="0" dirty="0"/>
            <a:t>**Not covering communicable disease/COVID here</a:t>
          </a:r>
        </a:p>
      </dgm:t>
    </dgm:pt>
    <dgm:pt modelId="{A0873ADC-89ED-4841-BD40-3755F3CFB253}" type="parTrans" cxnId="{12B0D94F-912D-4066-9DA6-BFDE363D60CD}">
      <dgm:prSet/>
      <dgm:spPr/>
    </dgm:pt>
    <dgm:pt modelId="{92089E2B-AA5E-48A5-B78C-D45FAFAFE5AD}" type="sibTrans" cxnId="{12B0D94F-912D-4066-9DA6-BFDE363D60CD}">
      <dgm:prSet/>
      <dgm:spPr/>
    </dgm:pt>
    <dgm:pt modelId="{450A9D7C-2244-4D9B-95A1-93794C36820C}">
      <dgm:prSet phldrT="[Text]"/>
      <dgm:spPr/>
      <dgm:t>
        <a:bodyPr/>
        <a:lstStyle/>
        <a:p>
          <a:r>
            <a:rPr lang="en-US" dirty="0"/>
            <a:t>Allergens – Proteins, Terpenes, other natural substances</a:t>
          </a:r>
        </a:p>
      </dgm:t>
    </dgm:pt>
    <dgm:pt modelId="{8CE53548-0F49-4BB1-9325-B49FC2A25444}" type="parTrans" cxnId="{1F44530E-5B79-46C2-B555-322F58C135D1}">
      <dgm:prSet/>
      <dgm:spPr/>
    </dgm:pt>
    <dgm:pt modelId="{4EEC7B10-AAD1-4EEA-896E-4316481D51CE}" type="sibTrans" cxnId="{1F44530E-5B79-46C2-B555-322F58C135D1}">
      <dgm:prSet/>
      <dgm:spPr/>
    </dgm:pt>
    <dgm:pt modelId="{43880154-B50E-49C1-860A-F7F688894BCA}" type="pres">
      <dgm:prSet presAssocID="{DC57C10F-02DE-42DA-A6DE-CC061AE8F72E}" presName="Name0" presStyleCnt="0">
        <dgm:presLayoutVars>
          <dgm:chMax val="7"/>
          <dgm:dir/>
          <dgm:animLvl val="lvl"/>
          <dgm:resizeHandles val="exact"/>
        </dgm:presLayoutVars>
      </dgm:prSet>
      <dgm:spPr/>
    </dgm:pt>
    <dgm:pt modelId="{17F3BE69-2C0A-4A46-AC86-8A59555E137F}" type="pres">
      <dgm:prSet presAssocID="{D9372BCD-3677-409D-BA5E-DAF1A578D590}" presName="circle1" presStyleLbl="node1" presStyleIdx="0" presStyleCnt="3"/>
      <dgm:spPr>
        <a:solidFill>
          <a:srgbClr val="00B050"/>
        </a:solidFill>
        <a:ln>
          <a:solidFill>
            <a:srgbClr val="00B050"/>
          </a:solidFill>
        </a:ln>
      </dgm:spPr>
    </dgm:pt>
    <dgm:pt modelId="{49C02ADD-319D-42BD-B30E-18A4EA83D643}" type="pres">
      <dgm:prSet presAssocID="{D9372BCD-3677-409D-BA5E-DAF1A578D590}" presName="space" presStyleCnt="0"/>
      <dgm:spPr/>
    </dgm:pt>
    <dgm:pt modelId="{4914BA8B-321F-46BC-AED4-736A2AD38861}" type="pres">
      <dgm:prSet presAssocID="{D9372BCD-3677-409D-BA5E-DAF1A578D590}" presName="rect1" presStyleLbl="alignAcc1" presStyleIdx="0" presStyleCnt="3"/>
      <dgm:spPr/>
    </dgm:pt>
    <dgm:pt modelId="{9C8C4882-5FDD-449F-B7CD-47152ADB284D}" type="pres">
      <dgm:prSet presAssocID="{9D5C4DA9-D97F-45D5-B493-EF42E5760496}" presName="vertSpace2" presStyleLbl="node1" presStyleIdx="0" presStyleCnt="3"/>
      <dgm:spPr/>
    </dgm:pt>
    <dgm:pt modelId="{4E9BB27B-9998-4604-8210-5255EAFB15D6}" type="pres">
      <dgm:prSet presAssocID="{9D5C4DA9-D97F-45D5-B493-EF42E5760496}" presName="circle2" presStyleLbl="node1" presStyleIdx="1" presStyleCnt="3"/>
      <dgm:spPr>
        <a:solidFill>
          <a:srgbClr val="92D050"/>
        </a:solidFill>
      </dgm:spPr>
    </dgm:pt>
    <dgm:pt modelId="{4579DE1E-562A-4D13-A27B-F83BA1425FB7}" type="pres">
      <dgm:prSet presAssocID="{9D5C4DA9-D97F-45D5-B493-EF42E5760496}" presName="rect2" presStyleLbl="alignAcc1" presStyleIdx="1" presStyleCnt="3"/>
      <dgm:spPr/>
    </dgm:pt>
    <dgm:pt modelId="{7503A6E2-463D-4710-97AE-B0C06268CE66}" type="pres">
      <dgm:prSet presAssocID="{4F42A084-5462-4EB1-8AB5-E3D0778A1026}" presName="vertSpace3" presStyleLbl="node1" presStyleIdx="1" presStyleCnt="3"/>
      <dgm:spPr/>
    </dgm:pt>
    <dgm:pt modelId="{46756262-96DE-4BAA-8FCA-72209B4C796C}" type="pres">
      <dgm:prSet presAssocID="{4F42A084-5462-4EB1-8AB5-E3D0778A1026}" presName="circle3" presStyleLbl="node1" presStyleIdx="2" presStyleCnt="3"/>
      <dgm:spPr>
        <a:solidFill>
          <a:srgbClr val="00B050"/>
        </a:solidFill>
      </dgm:spPr>
    </dgm:pt>
    <dgm:pt modelId="{9B701B73-D664-4700-8E7F-A62096E969E8}" type="pres">
      <dgm:prSet presAssocID="{4F42A084-5462-4EB1-8AB5-E3D0778A1026}" presName="rect3" presStyleLbl="alignAcc1" presStyleIdx="2" presStyleCnt="3"/>
      <dgm:spPr/>
    </dgm:pt>
    <dgm:pt modelId="{78A3381F-13EE-4456-BB12-F2AB7350F8F2}" type="pres">
      <dgm:prSet presAssocID="{D9372BCD-3677-409D-BA5E-DAF1A578D590}" presName="rect1ParTx" presStyleLbl="alignAcc1" presStyleIdx="2" presStyleCnt="3">
        <dgm:presLayoutVars>
          <dgm:chMax val="1"/>
          <dgm:bulletEnabled val="1"/>
        </dgm:presLayoutVars>
      </dgm:prSet>
      <dgm:spPr/>
    </dgm:pt>
    <dgm:pt modelId="{BF33D280-84C4-4FDE-ADCF-668301617DAF}" type="pres">
      <dgm:prSet presAssocID="{D9372BCD-3677-409D-BA5E-DAF1A578D590}" presName="rect1ChTx" presStyleLbl="alignAcc1" presStyleIdx="2" presStyleCnt="3">
        <dgm:presLayoutVars>
          <dgm:bulletEnabled val="1"/>
        </dgm:presLayoutVars>
      </dgm:prSet>
      <dgm:spPr/>
    </dgm:pt>
    <dgm:pt modelId="{4417D6CD-0478-4A3A-A62F-06ACF8A29640}" type="pres">
      <dgm:prSet presAssocID="{9D5C4DA9-D97F-45D5-B493-EF42E5760496}" presName="rect2ParTx" presStyleLbl="alignAcc1" presStyleIdx="2" presStyleCnt="3">
        <dgm:presLayoutVars>
          <dgm:chMax val="1"/>
          <dgm:bulletEnabled val="1"/>
        </dgm:presLayoutVars>
      </dgm:prSet>
      <dgm:spPr/>
    </dgm:pt>
    <dgm:pt modelId="{4B5463CC-9B5A-45E4-99F4-8925BB74B47A}" type="pres">
      <dgm:prSet presAssocID="{9D5C4DA9-D97F-45D5-B493-EF42E5760496}" presName="rect2ChTx" presStyleLbl="alignAcc1" presStyleIdx="2" presStyleCnt="3">
        <dgm:presLayoutVars>
          <dgm:bulletEnabled val="1"/>
        </dgm:presLayoutVars>
      </dgm:prSet>
      <dgm:spPr/>
    </dgm:pt>
    <dgm:pt modelId="{749E4292-92E1-487E-A7DB-04790AB301CF}" type="pres">
      <dgm:prSet presAssocID="{4F42A084-5462-4EB1-8AB5-E3D0778A1026}" presName="rect3ParTx" presStyleLbl="alignAcc1" presStyleIdx="2" presStyleCnt="3">
        <dgm:presLayoutVars>
          <dgm:chMax val="1"/>
          <dgm:bulletEnabled val="1"/>
        </dgm:presLayoutVars>
      </dgm:prSet>
      <dgm:spPr/>
    </dgm:pt>
    <dgm:pt modelId="{04D4EA36-1C70-40F6-AC23-19C932C15A1B}" type="pres">
      <dgm:prSet presAssocID="{4F42A084-5462-4EB1-8AB5-E3D0778A1026}" presName="rect3ChTx" presStyleLbl="alignAcc1" presStyleIdx="2" presStyleCnt="3">
        <dgm:presLayoutVars>
          <dgm:bulletEnabled val="1"/>
        </dgm:presLayoutVars>
      </dgm:prSet>
      <dgm:spPr/>
    </dgm:pt>
  </dgm:ptLst>
  <dgm:cxnLst>
    <dgm:cxn modelId="{7B5D2F01-3E95-4E09-A9FB-8DF7DE98961E}" srcId="{4F42A084-5462-4EB1-8AB5-E3D0778A1026}" destId="{3AD38CB6-CD48-4B88-AB6F-93215F92E82C}" srcOrd="1" destOrd="0" parTransId="{DB3635D1-343B-49E1-9750-71029DDACC4C}" sibTransId="{7E8B3BBE-ED76-4E4C-B7FF-63ED72B5EE71}"/>
    <dgm:cxn modelId="{5DB2D405-0B64-4D81-9FF0-FD6FD6CB4A52}" type="presOf" srcId="{263DF685-C9A2-4E65-9AFC-A4D7FBDA861A}" destId="{BF33D280-84C4-4FDE-ADCF-668301617DAF}" srcOrd="0" destOrd="2" presId="urn:microsoft.com/office/officeart/2005/8/layout/target3"/>
    <dgm:cxn modelId="{54092106-5708-4CE8-A0CA-038F8625DC64}" type="presOf" srcId="{B85A1458-D8A7-448C-B740-A7F8FFD0AF17}" destId="{BF33D280-84C4-4FDE-ADCF-668301617DAF}" srcOrd="0" destOrd="0" presId="urn:microsoft.com/office/officeart/2005/8/layout/target3"/>
    <dgm:cxn modelId="{1F44530E-5B79-46C2-B555-322F58C135D1}" srcId="{4F42A084-5462-4EB1-8AB5-E3D0778A1026}" destId="{450A9D7C-2244-4D9B-95A1-93794C36820C}" srcOrd="3" destOrd="0" parTransId="{8CE53548-0F49-4BB1-9325-B49FC2A25444}" sibTransId="{4EEC7B10-AAD1-4EEA-896E-4316481D51CE}"/>
    <dgm:cxn modelId="{35B87D11-6B71-48F8-9B75-07E0FFBDAE05}" srcId="{DC57C10F-02DE-42DA-A6DE-CC061AE8F72E}" destId="{4F42A084-5462-4EB1-8AB5-E3D0778A1026}" srcOrd="2" destOrd="0" parTransId="{BFFF529C-D3D8-4B76-85AB-FEB38CC69295}" sibTransId="{318A08EF-7E0A-4FDF-966C-6570E7737D77}"/>
    <dgm:cxn modelId="{A5306E13-820C-40A3-A853-1D53296B4978}" srcId="{D9372BCD-3677-409D-BA5E-DAF1A578D590}" destId="{B85A1458-D8A7-448C-B740-A7F8FFD0AF17}" srcOrd="0" destOrd="0" parTransId="{482C45A0-7F19-4729-9BBC-EDA217FBE890}" sibTransId="{FE45B780-314E-4528-B97D-BD78D973D823}"/>
    <dgm:cxn modelId="{DE83F015-CC2E-45D9-B86D-943A9D6FB1D7}" type="presOf" srcId="{4F42A084-5462-4EB1-8AB5-E3D0778A1026}" destId="{749E4292-92E1-487E-A7DB-04790AB301CF}" srcOrd="1" destOrd="0" presId="urn:microsoft.com/office/officeart/2005/8/layout/target3"/>
    <dgm:cxn modelId="{B9764217-EB6C-447A-9570-98913AC03C7F}" type="presOf" srcId="{D9372BCD-3677-409D-BA5E-DAF1A578D590}" destId="{4914BA8B-321F-46BC-AED4-736A2AD38861}" srcOrd="0" destOrd="0" presId="urn:microsoft.com/office/officeart/2005/8/layout/target3"/>
    <dgm:cxn modelId="{964B3A28-7BB1-475A-9561-8BB81273ABC8}" type="presOf" srcId="{B510D8D9-D987-4193-86DA-767E57327670}" destId="{04D4EA36-1C70-40F6-AC23-19C932C15A1B}" srcOrd="0" destOrd="2" presId="urn:microsoft.com/office/officeart/2005/8/layout/target3"/>
    <dgm:cxn modelId="{D4ED6F36-6326-4655-99CD-479465286136}" type="presOf" srcId="{DC57C10F-02DE-42DA-A6DE-CC061AE8F72E}" destId="{43880154-B50E-49C1-860A-F7F688894BCA}" srcOrd="0" destOrd="0" presId="urn:microsoft.com/office/officeart/2005/8/layout/target3"/>
    <dgm:cxn modelId="{15EA775B-752D-41EB-A154-C2FACF560322}" srcId="{D9372BCD-3677-409D-BA5E-DAF1A578D590}" destId="{A25CBA5D-23EC-4840-9EF4-8CEA9E262522}" srcOrd="3" destOrd="0" parTransId="{1824C67F-CA43-4CEB-B449-94EC97C99CB2}" sibTransId="{A191C213-EB6A-461B-834B-9C41B54B01C2}"/>
    <dgm:cxn modelId="{7B15435C-5948-4596-B353-923770A403D4}" srcId="{4F42A084-5462-4EB1-8AB5-E3D0778A1026}" destId="{14E53BC9-28E8-4CC5-87D4-8CE99A830995}" srcOrd="0" destOrd="0" parTransId="{B6B5FAD9-A99B-42E2-AA01-CAB34718FAFE}" sibTransId="{CBAB1E3B-A552-4375-8038-7B9734B9601B}"/>
    <dgm:cxn modelId="{207E8960-DF9C-4055-9D3F-C371BBEE0CB6}" type="presOf" srcId="{06474728-E8BF-4D8D-BE46-EC04BD407EE7}" destId="{4B5463CC-9B5A-45E4-99F4-8925BB74B47A}" srcOrd="0" destOrd="5" presId="urn:microsoft.com/office/officeart/2005/8/layout/target3"/>
    <dgm:cxn modelId="{C5B60842-4967-4731-B2B3-5E005141D5DD}" srcId="{23625011-ACEF-49B7-B1BC-1F378BA8BBF2}" destId="{45F51CD9-4B11-4DB0-94A0-A3C79832B816}" srcOrd="0" destOrd="0" parTransId="{9C4E26ED-AE86-49A3-AE02-2839E1BF7EE4}" sibTransId="{594B7975-92A7-42AB-A509-02C2ADD73EBB}"/>
    <dgm:cxn modelId="{AEABB347-10B0-4C90-BE83-EDD35D1246A9}" type="presOf" srcId="{3AD38CB6-CD48-4B88-AB6F-93215F92E82C}" destId="{04D4EA36-1C70-40F6-AC23-19C932C15A1B}" srcOrd="0" destOrd="1" presId="urn:microsoft.com/office/officeart/2005/8/layout/target3"/>
    <dgm:cxn modelId="{D3ED1B69-5E7D-49D5-B4CB-4511D3E10E6E}" srcId="{9D5C4DA9-D97F-45D5-B493-EF42E5760496}" destId="{4ACC7CBD-B9CE-4658-81C2-F61B1D4523D8}" srcOrd="2" destOrd="0" parTransId="{D566C42B-5C48-4F09-9A3B-06CF0D29AAB2}" sibTransId="{4AA8710A-3AA0-42E6-B8D9-306BA935D0A3}"/>
    <dgm:cxn modelId="{DCF7C94D-9FAC-4B53-8BD4-DED1BE24F3FE}" srcId="{D9372BCD-3677-409D-BA5E-DAF1A578D590}" destId="{CF4CA735-1C7A-43EE-9AF8-93024A9AF234}" srcOrd="1" destOrd="0" parTransId="{C0B80070-91F2-4A46-A0B8-068E18F7BAEC}" sibTransId="{4C7F4C77-B26F-4ADE-87DC-4C0C31EA3E9D}"/>
    <dgm:cxn modelId="{6FFFCA4F-20D3-4100-8FD7-CF8499BD23CC}" type="presOf" srcId="{23625011-ACEF-49B7-B1BC-1F378BA8BBF2}" destId="{4B5463CC-9B5A-45E4-99F4-8925BB74B47A}" srcOrd="0" destOrd="1" presId="urn:microsoft.com/office/officeart/2005/8/layout/target3"/>
    <dgm:cxn modelId="{12B0D94F-912D-4066-9DA6-BFDE363D60CD}" srcId="{9D5C4DA9-D97F-45D5-B493-EF42E5760496}" destId="{06474728-E8BF-4D8D-BE46-EC04BD407EE7}" srcOrd="3" destOrd="0" parTransId="{A0873ADC-89ED-4841-BD40-3755F3CFB253}" sibTransId="{92089E2B-AA5E-48A5-B78C-D45FAFAFE5AD}"/>
    <dgm:cxn modelId="{F42C1370-D023-4F83-BE50-799CB35B6471}" srcId="{DC57C10F-02DE-42DA-A6DE-CC061AE8F72E}" destId="{9D5C4DA9-D97F-45D5-B493-EF42E5760496}" srcOrd="1" destOrd="0" parTransId="{3C62D6B1-7F9A-4870-8036-0C7000BB1968}" sibTransId="{B8207E80-6510-4FDA-B1B9-0DF89C096E3E}"/>
    <dgm:cxn modelId="{E2171051-6896-4730-BDAE-36B6A93C6067}" type="presOf" srcId="{84D3DA7E-7354-47F7-AF05-DABBFAFE663D}" destId="{BF33D280-84C4-4FDE-ADCF-668301617DAF}" srcOrd="0" destOrd="5" presId="urn:microsoft.com/office/officeart/2005/8/layout/target3"/>
    <dgm:cxn modelId="{CA23AC74-C61D-4D78-BE19-7ECB6D571EAA}" srcId="{4ACC7CBD-B9CE-4658-81C2-F61B1D4523D8}" destId="{0A3F2F2B-E049-471D-B801-FA8CA4D1A236}" srcOrd="0" destOrd="0" parTransId="{5BF445A1-A433-41A9-B6B9-3498BD32EAC2}" sibTransId="{A2E70280-7000-4489-9359-B7D17E813BA6}"/>
    <dgm:cxn modelId="{9693CF55-D9B3-4C1E-A545-665B883068A8}" type="presOf" srcId="{4ACC7CBD-B9CE-4658-81C2-F61B1D4523D8}" destId="{4B5463CC-9B5A-45E4-99F4-8925BB74B47A}" srcOrd="0" destOrd="3" presId="urn:microsoft.com/office/officeart/2005/8/layout/target3"/>
    <dgm:cxn modelId="{06797080-210F-499C-91E6-AF752156DF35}" type="presOf" srcId="{CFC638E2-2A99-4F0C-8FB3-BA3E14A582EB}" destId="{BF33D280-84C4-4FDE-ADCF-668301617DAF}" srcOrd="0" destOrd="4" presId="urn:microsoft.com/office/officeart/2005/8/layout/target3"/>
    <dgm:cxn modelId="{04CCDA81-C61B-4FD6-9E77-FC77F96AED78}" srcId="{DC57C10F-02DE-42DA-A6DE-CC061AE8F72E}" destId="{D9372BCD-3677-409D-BA5E-DAF1A578D590}" srcOrd="0" destOrd="0" parTransId="{A5BBB393-9543-48F6-AF59-CD5896F3C3BE}" sibTransId="{973F2BE4-4FAC-45A9-A031-4774EE63A0E0}"/>
    <dgm:cxn modelId="{73C5B590-46BF-4F9B-95F5-1B3AB9569E8F}" srcId="{D9372BCD-3677-409D-BA5E-DAF1A578D590}" destId="{84D3DA7E-7354-47F7-AF05-DABBFAFE663D}" srcOrd="5" destOrd="0" parTransId="{F5CFC95E-FFC3-44E0-8EBF-CEBAD1E3FB76}" sibTransId="{DAB341C3-2630-46F1-B48C-5699BA5DD45F}"/>
    <dgm:cxn modelId="{FF23A1A1-6EFA-4007-A8E0-41BD08473DA3}" type="presOf" srcId="{4F42A084-5462-4EB1-8AB5-E3D0778A1026}" destId="{9B701B73-D664-4700-8E7F-A62096E969E8}" srcOrd="0" destOrd="0" presId="urn:microsoft.com/office/officeart/2005/8/layout/target3"/>
    <dgm:cxn modelId="{962B08A7-9354-428A-B557-D7E5232A127E}" type="presOf" srcId="{A25CBA5D-23EC-4840-9EF4-8CEA9E262522}" destId="{BF33D280-84C4-4FDE-ADCF-668301617DAF}" srcOrd="0" destOrd="3" presId="urn:microsoft.com/office/officeart/2005/8/layout/target3"/>
    <dgm:cxn modelId="{768ACBA7-D93D-4FCC-ADE3-DCF20993B02E}" type="presOf" srcId="{14E53BC9-28E8-4CC5-87D4-8CE99A830995}" destId="{04D4EA36-1C70-40F6-AC23-19C932C15A1B}" srcOrd="0" destOrd="0" presId="urn:microsoft.com/office/officeart/2005/8/layout/target3"/>
    <dgm:cxn modelId="{18EA57B4-D8F9-406C-863A-EF5BE52021E3}" srcId="{D9372BCD-3677-409D-BA5E-DAF1A578D590}" destId="{263DF685-C9A2-4E65-9AFC-A4D7FBDA861A}" srcOrd="2" destOrd="0" parTransId="{B69D2F20-57E9-4883-8564-71D4F32D25C8}" sibTransId="{B4A1DCE7-164F-4017-A4AB-3D5CEDFE21A6}"/>
    <dgm:cxn modelId="{68699AB4-3B1A-421F-8D03-239A05103AAA}" type="presOf" srcId="{48531D29-6505-43F9-87F4-8CA4B54F85F5}" destId="{4B5463CC-9B5A-45E4-99F4-8925BB74B47A}" srcOrd="0" destOrd="0" presId="urn:microsoft.com/office/officeart/2005/8/layout/target3"/>
    <dgm:cxn modelId="{435F46BB-AFA0-4598-9337-DC18B1C354A6}" srcId="{9D5C4DA9-D97F-45D5-B493-EF42E5760496}" destId="{23625011-ACEF-49B7-B1BC-1F378BA8BBF2}" srcOrd="1" destOrd="0" parTransId="{08286E72-95A3-4CF6-998B-5F6B1E6B69F7}" sibTransId="{5EECB53C-22E3-407F-AE15-179AA0863E94}"/>
    <dgm:cxn modelId="{27E124C0-E9BB-400A-904F-E57A95CF7A58}" type="presOf" srcId="{45F51CD9-4B11-4DB0-94A0-A3C79832B816}" destId="{4B5463CC-9B5A-45E4-99F4-8925BB74B47A}" srcOrd="0" destOrd="2" presId="urn:microsoft.com/office/officeart/2005/8/layout/target3"/>
    <dgm:cxn modelId="{2E326AC4-4D9B-433D-BACC-040325F8DFAC}" srcId="{D9372BCD-3677-409D-BA5E-DAF1A578D590}" destId="{CFC638E2-2A99-4F0C-8FB3-BA3E14A582EB}" srcOrd="4" destOrd="0" parTransId="{EB9B2502-EA8E-4182-83C1-2194FBA3FD6C}" sibTransId="{1DC7D559-D390-4AA7-8DBA-F9A2799B0E3B}"/>
    <dgm:cxn modelId="{EA90FFCF-AF73-465A-9883-BE4CAECBF5E4}" type="presOf" srcId="{9D5C4DA9-D97F-45D5-B493-EF42E5760496}" destId="{4579DE1E-562A-4D13-A27B-F83BA1425FB7}" srcOrd="0" destOrd="0" presId="urn:microsoft.com/office/officeart/2005/8/layout/target3"/>
    <dgm:cxn modelId="{0297A4DF-EAFC-4F11-80CD-3B77AAA34E0A}" type="presOf" srcId="{450A9D7C-2244-4D9B-95A1-93794C36820C}" destId="{04D4EA36-1C70-40F6-AC23-19C932C15A1B}" srcOrd="0" destOrd="3" presId="urn:microsoft.com/office/officeart/2005/8/layout/target3"/>
    <dgm:cxn modelId="{C2A397EB-BC92-4460-8723-431F05437BDA}" type="presOf" srcId="{9D5C4DA9-D97F-45D5-B493-EF42E5760496}" destId="{4417D6CD-0478-4A3A-A62F-06ACF8A29640}" srcOrd="1" destOrd="0" presId="urn:microsoft.com/office/officeart/2005/8/layout/target3"/>
    <dgm:cxn modelId="{51AB11F3-AB24-4020-B88F-C7A36A3419A2}" type="presOf" srcId="{0A3F2F2B-E049-471D-B801-FA8CA4D1A236}" destId="{4B5463CC-9B5A-45E4-99F4-8925BB74B47A}" srcOrd="0" destOrd="4" presId="urn:microsoft.com/office/officeart/2005/8/layout/target3"/>
    <dgm:cxn modelId="{B66EDEF4-75AD-4E0C-B22A-27A8E9DD13B1}" srcId="{9D5C4DA9-D97F-45D5-B493-EF42E5760496}" destId="{48531D29-6505-43F9-87F4-8CA4B54F85F5}" srcOrd="0" destOrd="0" parTransId="{2F48A5AA-9EC3-4075-9735-2F21EB699317}" sibTransId="{41E629E7-BCA5-4A95-9DBC-9B34DFF31E20}"/>
    <dgm:cxn modelId="{FA6BC7F5-9CF7-44E3-9C40-263DE6B53A23}" srcId="{4F42A084-5462-4EB1-8AB5-E3D0778A1026}" destId="{B510D8D9-D987-4193-86DA-767E57327670}" srcOrd="2" destOrd="0" parTransId="{EED3A17F-BF9E-4970-8642-4D4F179926BF}" sibTransId="{B4425044-2E34-4098-B778-9164B9F76E20}"/>
    <dgm:cxn modelId="{01B3A1FA-871E-4573-85FE-714E8FD7D77E}" type="presOf" srcId="{D9372BCD-3677-409D-BA5E-DAF1A578D590}" destId="{78A3381F-13EE-4456-BB12-F2AB7350F8F2}" srcOrd="1" destOrd="0" presId="urn:microsoft.com/office/officeart/2005/8/layout/target3"/>
    <dgm:cxn modelId="{5F8EC9FF-2DEF-439F-8D09-D962E8D851FB}" type="presOf" srcId="{CF4CA735-1C7A-43EE-9AF8-93024A9AF234}" destId="{BF33D280-84C4-4FDE-ADCF-668301617DAF}" srcOrd="0" destOrd="1" presId="urn:microsoft.com/office/officeart/2005/8/layout/target3"/>
    <dgm:cxn modelId="{3EBD11D6-5F8E-428E-B478-459CC2075E85}" type="presParOf" srcId="{43880154-B50E-49C1-860A-F7F688894BCA}" destId="{17F3BE69-2C0A-4A46-AC86-8A59555E137F}" srcOrd="0" destOrd="0" presId="urn:microsoft.com/office/officeart/2005/8/layout/target3"/>
    <dgm:cxn modelId="{E3C97964-9289-4717-B36F-29299D736745}" type="presParOf" srcId="{43880154-B50E-49C1-860A-F7F688894BCA}" destId="{49C02ADD-319D-42BD-B30E-18A4EA83D643}" srcOrd="1" destOrd="0" presId="urn:microsoft.com/office/officeart/2005/8/layout/target3"/>
    <dgm:cxn modelId="{52ECBA8F-A994-479E-9BDA-D16E75D9DED2}" type="presParOf" srcId="{43880154-B50E-49C1-860A-F7F688894BCA}" destId="{4914BA8B-321F-46BC-AED4-736A2AD38861}" srcOrd="2" destOrd="0" presId="urn:microsoft.com/office/officeart/2005/8/layout/target3"/>
    <dgm:cxn modelId="{2B5B99F3-9C2F-428B-BD72-703C9CF9C971}" type="presParOf" srcId="{43880154-B50E-49C1-860A-F7F688894BCA}" destId="{9C8C4882-5FDD-449F-B7CD-47152ADB284D}" srcOrd="3" destOrd="0" presId="urn:microsoft.com/office/officeart/2005/8/layout/target3"/>
    <dgm:cxn modelId="{7AFD02B8-228E-4265-833A-7B16D9D97AA2}" type="presParOf" srcId="{43880154-B50E-49C1-860A-F7F688894BCA}" destId="{4E9BB27B-9998-4604-8210-5255EAFB15D6}" srcOrd="4" destOrd="0" presId="urn:microsoft.com/office/officeart/2005/8/layout/target3"/>
    <dgm:cxn modelId="{0587A340-C575-4C49-A343-DEAB1815D642}" type="presParOf" srcId="{43880154-B50E-49C1-860A-F7F688894BCA}" destId="{4579DE1E-562A-4D13-A27B-F83BA1425FB7}" srcOrd="5" destOrd="0" presId="urn:microsoft.com/office/officeart/2005/8/layout/target3"/>
    <dgm:cxn modelId="{85A16902-E762-4376-BD0D-A3B72ACC68DF}" type="presParOf" srcId="{43880154-B50E-49C1-860A-F7F688894BCA}" destId="{7503A6E2-463D-4710-97AE-B0C06268CE66}" srcOrd="6" destOrd="0" presId="urn:microsoft.com/office/officeart/2005/8/layout/target3"/>
    <dgm:cxn modelId="{B5640718-B8E3-4AE1-A896-16539B2C3C31}" type="presParOf" srcId="{43880154-B50E-49C1-860A-F7F688894BCA}" destId="{46756262-96DE-4BAA-8FCA-72209B4C796C}" srcOrd="7" destOrd="0" presId="urn:microsoft.com/office/officeart/2005/8/layout/target3"/>
    <dgm:cxn modelId="{16E973D5-2455-441C-B4CE-C1FAC25A6A7C}" type="presParOf" srcId="{43880154-B50E-49C1-860A-F7F688894BCA}" destId="{9B701B73-D664-4700-8E7F-A62096E969E8}" srcOrd="8" destOrd="0" presId="urn:microsoft.com/office/officeart/2005/8/layout/target3"/>
    <dgm:cxn modelId="{335AF444-0063-4B5A-B60B-6BB8CAC26623}" type="presParOf" srcId="{43880154-B50E-49C1-860A-F7F688894BCA}" destId="{78A3381F-13EE-4456-BB12-F2AB7350F8F2}" srcOrd="9" destOrd="0" presId="urn:microsoft.com/office/officeart/2005/8/layout/target3"/>
    <dgm:cxn modelId="{C330DF1B-680A-4F76-A8B2-6A21985C4678}" type="presParOf" srcId="{43880154-B50E-49C1-860A-F7F688894BCA}" destId="{BF33D280-84C4-4FDE-ADCF-668301617DAF}" srcOrd="10" destOrd="0" presId="urn:microsoft.com/office/officeart/2005/8/layout/target3"/>
    <dgm:cxn modelId="{9731269B-D207-4969-81C2-31BB7F51908A}" type="presParOf" srcId="{43880154-B50E-49C1-860A-F7F688894BCA}" destId="{4417D6CD-0478-4A3A-A62F-06ACF8A29640}" srcOrd="11" destOrd="0" presId="urn:microsoft.com/office/officeart/2005/8/layout/target3"/>
    <dgm:cxn modelId="{1175CD4F-46F3-4D01-98C7-6C5EC98D6716}" type="presParOf" srcId="{43880154-B50E-49C1-860A-F7F688894BCA}" destId="{4B5463CC-9B5A-45E4-99F4-8925BB74B47A}" srcOrd="12" destOrd="0" presId="urn:microsoft.com/office/officeart/2005/8/layout/target3"/>
    <dgm:cxn modelId="{1F4BDA7F-B428-46F8-80F2-307E879A1DB7}" type="presParOf" srcId="{43880154-B50E-49C1-860A-F7F688894BCA}" destId="{749E4292-92E1-487E-A7DB-04790AB301CF}" srcOrd="13" destOrd="0" presId="urn:microsoft.com/office/officeart/2005/8/layout/target3"/>
    <dgm:cxn modelId="{22B431A0-03DC-4F0B-AC02-2FE44203386F}" type="presParOf" srcId="{43880154-B50E-49C1-860A-F7F688894BCA}" destId="{04D4EA36-1C70-40F6-AC23-19C932C15A1B}" srcOrd="14" destOrd="0" presId="urn:microsoft.com/office/officeart/2005/8/layout/targe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C57C10F-02DE-42DA-A6DE-CC061AE8F72E}"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D9372BCD-3677-409D-BA5E-DAF1A578D590}">
      <dgm:prSet phldrT="[Text]"/>
      <dgm:spPr/>
      <dgm:t>
        <a:bodyPr/>
        <a:lstStyle/>
        <a:p>
          <a:r>
            <a:rPr lang="en-US" dirty="0"/>
            <a:t>Pesticides</a:t>
          </a:r>
        </a:p>
      </dgm:t>
    </dgm:pt>
    <dgm:pt modelId="{A5BBB393-9543-48F6-AF59-CD5896F3C3BE}" type="parTrans" cxnId="{04CCDA81-C61B-4FD6-9E77-FC77F96AED78}">
      <dgm:prSet/>
      <dgm:spPr/>
      <dgm:t>
        <a:bodyPr/>
        <a:lstStyle/>
        <a:p>
          <a:endParaRPr lang="en-US"/>
        </a:p>
      </dgm:t>
    </dgm:pt>
    <dgm:pt modelId="{973F2BE4-4FAC-45A9-A031-4774EE63A0E0}" type="sibTrans" cxnId="{04CCDA81-C61B-4FD6-9E77-FC77F96AED78}">
      <dgm:prSet/>
      <dgm:spPr/>
      <dgm:t>
        <a:bodyPr/>
        <a:lstStyle/>
        <a:p>
          <a:endParaRPr lang="en-US"/>
        </a:p>
      </dgm:t>
    </dgm:pt>
    <dgm:pt modelId="{B85A1458-D8A7-448C-B740-A7F8FFD0AF17}">
      <dgm:prSet phldrT="[Text]"/>
      <dgm:spPr/>
      <dgm:t>
        <a:bodyPr/>
        <a:lstStyle/>
        <a:p>
          <a:r>
            <a:rPr lang="en-US" dirty="0"/>
            <a:t>Legal</a:t>
          </a:r>
        </a:p>
      </dgm:t>
    </dgm:pt>
    <dgm:pt modelId="{482C45A0-7F19-4729-9BBC-EDA217FBE890}" type="parTrans" cxnId="{A5306E13-820C-40A3-A853-1D53296B4978}">
      <dgm:prSet/>
      <dgm:spPr/>
      <dgm:t>
        <a:bodyPr/>
        <a:lstStyle/>
        <a:p>
          <a:endParaRPr lang="en-US"/>
        </a:p>
      </dgm:t>
    </dgm:pt>
    <dgm:pt modelId="{FE45B780-314E-4528-B97D-BD78D973D823}" type="sibTrans" cxnId="{A5306E13-820C-40A3-A853-1D53296B4978}">
      <dgm:prSet/>
      <dgm:spPr/>
      <dgm:t>
        <a:bodyPr/>
        <a:lstStyle/>
        <a:p>
          <a:endParaRPr lang="en-US"/>
        </a:p>
      </dgm:t>
    </dgm:pt>
    <dgm:pt modelId="{9D5C4DA9-D97F-45D5-B493-EF42E5760496}">
      <dgm:prSet phldrT="[Text]"/>
      <dgm:spPr/>
      <dgm:t>
        <a:bodyPr/>
        <a:lstStyle/>
        <a:p>
          <a:r>
            <a:rPr lang="en-US" dirty="0"/>
            <a:t>Solvents</a:t>
          </a:r>
        </a:p>
      </dgm:t>
    </dgm:pt>
    <dgm:pt modelId="{3C62D6B1-7F9A-4870-8036-0C7000BB1968}" type="parTrans" cxnId="{F42C1370-D023-4F83-BE50-799CB35B6471}">
      <dgm:prSet/>
      <dgm:spPr/>
      <dgm:t>
        <a:bodyPr/>
        <a:lstStyle/>
        <a:p>
          <a:endParaRPr lang="en-US"/>
        </a:p>
      </dgm:t>
    </dgm:pt>
    <dgm:pt modelId="{B8207E80-6510-4FDA-B1B9-0DF89C096E3E}" type="sibTrans" cxnId="{F42C1370-D023-4F83-BE50-799CB35B6471}">
      <dgm:prSet/>
      <dgm:spPr/>
      <dgm:t>
        <a:bodyPr/>
        <a:lstStyle/>
        <a:p>
          <a:endParaRPr lang="en-US"/>
        </a:p>
      </dgm:t>
    </dgm:pt>
    <dgm:pt modelId="{4F42A084-5462-4EB1-8AB5-E3D0778A1026}">
      <dgm:prSet phldrT="[Text]"/>
      <dgm:spPr/>
      <dgm:t>
        <a:bodyPr/>
        <a:lstStyle/>
        <a:p>
          <a:r>
            <a:rPr lang="en-US" dirty="0"/>
            <a:t>Products for Cleaning, Disinfection, Plant Growth</a:t>
          </a:r>
        </a:p>
      </dgm:t>
    </dgm:pt>
    <dgm:pt modelId="{BFFF529C-D3D8-4B76-85AB-FEB38CC69295}" type="parTrans" cxnId="{35B87D11-6B71-48F8-9B75-07E0FFBDAE05}">
      <dgm:prSet/>
      <dgm:spPr/>
      <dgm:t>
        <a:bodyPr/>
        <a:lstStyle/>
        <a:p>
          <a:endParaRPr lang="en-US"/>
        </a:p>
      </dgm:t>
    </dgm:pt>
    <dgm:pt modelId="{318A08EF-7E0A-4FDF-966C-6570E7737D77}" type="sibTrans" cxnId="{35B87D11-6B71-48F8-9B75-07E0FFBDAE05}">
      <dgm:prSet/>
      <dgm:spPr/>
      <dgm:t>
        <a:bodyPr/>
        <a:lstStyle/>
        <a:p>
          <a:endParaRPr lang="en-US"/>
        </a:p>
      </dgm:t>
    </dgm:pt>
    <dgm:pt modelId="{14E53BC9-28E8-4CC5-87D4-8CE99A830995}">
      <dgm:prSet phldrT="[Text]"/>
      <dgm:spPr/>
      <dgm:t>
        <a:bodyPr/>
        <a:lstStyle/>
        <a:p>
          <a:endParaRPr lang="en-US" dirty="0"/>
        </a:p>
      </dgm:t>
    </dgm:pt>
    <dgm:pt modelId="{B6B5FAD9-A99B-42E2-AA01-CAB34718FAFE}" type="parTrans" cxnId="{7B15435C-5948-4596-B353-923770A403D4}">
      <dgm:prSet/>
      <dgm:spPr/>
      <dgm:t>
        <a:bodyPr/>
        <a:lstStyle/>
        <a:p>
          <a:endParaRPr lang="en-US"/>
        </a:p>
      </dgm:t>
    </dgm:pt>
    <dgm:pt modelId="{CBAB1E3B-A552-4375-8038-7B9734B9601B}" type="sibTrans" cxnId="{7B15435C-5948-4596-B353-923770A403D4}">
      <dgm:prSet/>
      <dgm:spPr/>
      <dgm:t>
        <a:bodyPr/>
        <a:lstStyle/>
        <a:p>
          <a:endParaRPr lang="en-US"/>
        </a:p>
      </dgm:t>
    </dgm:pt>
    <dgm:pt modelId="{48531D29-6505-43F9-87F4-8CA4B54F85F5}">
      <dgm:prSet phldrT="[Text]"/>
      <dgm:spPr/>
      <dgm:t>
        <a:bodyPr/>
        <a:lstStyle/>
        <a:p>
          <a:r>
            <a:rPr lang="en-US" dirty="0"/>
            <a:t>Hydrocarbons</a:t>
          </a:r>
        </a:p>
      </dgm:t>
    </dgm:pt>
    <dgm:pt modelId="{2F48A5AA-9EC3-4075-9735-2F21EB699317}" type="parTrans" cxnId="{B66EDEF4-75AD-4E0C-B22A-27A8E9DD13B1}">
      <dgm:prSet/>
      <dgm:spPr/>
      <dgm:t>
        <a:bodyPr/>
        <a:lstStyle/>
        <a:p>
          <a:endParaRPr lang="en-US"/>
        </a:p>
      </dgm:t>
    </dgm:pt>
    <dgm:pt modelId="{41E629E7-BCA5-4A95-9DBC-9B34DFF31E20}" type="sibTrans" cxnId="{B66EDEF4-75AD-4E0C-B22A-27A8E9DD13B1}">
      <dgm:prSet/>
      <dgm:spPr/>
      <dgm:t>
        <a:bodyPr/>
        <a:lstStyle/>
        <a:p>
          <a:endParaRPr lang="en-US"/>
        </a:p>
      </dgm:t>
    </dgm:pt>
    <dgm:pt modelId="{3AD38CB6-CD48-4B88-AB6F-93215F92E82C}">
      <dgm:prSet phldrT="[Text]"/>
      <dgm:spPr/>
      <dgm:t>
        <a:bodyPr/>
        <a:lstStyle/>
        <a:p>
          <a:r>
            <a:rPr lang="en-US" dirty="0"/>
            <a:t>CO2</a:t>
          </a:r>
        </a:p>
      </dgm:t>
    </dgm:pt>
    <dgm:pt modelId="{DB3635D1-343B-49E1-9750-71029DDACC4C}" type="parTrans" cxnId="{7B5D2F01-3E95-4E09-A9FB-8DF7DE98961E}">
      <dgm:prSet/>
      <dgm:spPr/>
      <dgm:t>
        <a:bodyPr/>
        <a:lstStyle/>
        <a:p>
          <a:endParaRPr lang="en-US"/>
        </a:p>
      </dgm:t>
    </dgm:pt>
    <dgm:pt modelId="{7E8B3BBE-ED76-4E4C-B7FF-63ED72B5EE71}" type="sibTrans" cxnId="{7B5D2F01-3E95-4E09-A9FB-8DF7DE98961E}">
      <dgm:prSet/>
      <dgm:spPr/>
      <dgm:t>
        <a:bodyPr/>
        <a:lstStyle/>
        <a:p>
          <a:endParaRPr lang="en-US"/>
        </a:p>
      </dgm:t>
    </dgm:pt>
    <dgm:pt modelId="{4601CFC8-3167-4B54-8314-6B91A80B7511}">
      <dgm:prSet phldrT="[Text]"/>
      <dgm:spPr/>
      <dgm:t>
        <a:bodyPr/>
        <a:lstStyle/>
        <a:p>
          <a:r>
            <a:rPr lang="en-US" dirty="0"/>
            <a:t>Illegal</a:t>
          </a:r>
        </a:p>
      </dgm:t>
    </dgm:pt>
    <dgm:pt modelId="{0DBD70D6-D66E-4654-97EA-140F2997FF7D}" type="parTrans" cxnId="{43528D1A-AB92-41AE-AC4A-5D5D23E2285B}">
      <dgm:prSet/>
      <dgm:spPr/>
      <dgm:t>
        <a:bodyPr/>
        <a:lstStyle/>
        <a:p>
          <a:endParaRPr lang="en-US"/>
        </a:p>
      </dgm:t>
    </dgm:pt>
    <dgm:pt modelId="{5DEF927E-9C11-412B-94E4-F752AD9E2FB0}" type="sibTrans" cxnId="{43528D1A-AB92-41AE-AC4A-5D5D23E2285B}">
      <dgm:prSet/>
      <dgm:spPr/>
      <dgm:t>
        <a:bodyPr/>
        <a:lstStyle/>
        <a:p>
          <a:endParaRPr lang="en-US"/>
        </a:p>
      </dgm:t>
    </dgm:pt>
    <dgm:pt modelId="{6424C3CA-6F74-4E6F-9B44-53A8F18CCC11}">
      <dgm:prSet phldrT="[Text]"/>
      <dgm:spPr/>
      <dgm:t>
        <a:bodyPr/>
        <a:lstStyle/>
        <a:p>
          <a:r>
            <a:rPr lang="en-US" dirty="0"/>
            <a:t>Application</a:t>
          </a:r>
        </a:p>
      </dgm:t>
    </dgm:pt>
    <dgm:pt modelId="{9D94D28F-E6EF-4793-AE58-4253320D308B}" type="parTrans" cxnId="{3853DB58-1242-446D-82FD-A6F020EB83B9}">
      <dgm:prSet/>
      <dgm:spPr/>
      <dgm:t>
        <a:bodyPr/>
        <a:lstStyle/>
        <a:p>
          <a:endParaRPr lang="en-US"/>
        </a:p>
      </dgm:t>
    </dgm:pt>
    <dgm:pt modelId="{B8419AAC-CD6F-46CF-AFF8-C844DDD8D5DD}" type="sibTrans" cxnId="{3853DB58-1242-446D-82FD-A6F020EB83B9}">
      <dgm:prSet/>
      <dgm:spPr/>
      <dgm:t>
        <a:bodyPr/>
        <a:lstStyle/>
        <a:p>
          <a:endParaRPr lang="en-US"/>
        </a:p>
      </dgm:t>
    </dgm:pt>
    <dgm:pt modelId="{97EED712-FC05-415A-9E01-27B3E7002C83}">
      <dgm:prSet phldrT="[Text]"/>
      <dgm:spPr/>
      <dgm:t>
        <a:bodyPr/>
        <a:lstStyle/>
        <a:p>
          <a:r>
            <a:rPr lang="en-US" dirty="0"/>
            <a:t>Residual pesticide </a:t>
          </a:r>
        </a:p>
      </dgm:t>
    </dgm:pt>
    <dgm:pt modelId="{AE896D31-3936-4A28-B956-53A408CD9B47}" type="parTrans" cxnId="{1A306F53-1D07-4B0A-9D48-9DDA75F734FF}">
      <dgm:prSet/>
      <dgm:spPr/>
      <dgm:t>
        <a:bodyPr/>
        <a:lstStyle/>
        <a:p>
          <a:endParaRPr lang="en-US"/>
        </a:p>
      </dgm:t>
    </dgm:pt>
    <dgm:pt modelId="{16B79C01-946F-43C0-959C-DCC3A4A9DD3B}" type="sibTrans" cxnId="{1A306F53-1D07-4B0A-9D48-9DDA75F734FF}">
      <dgm:prSet/>
      <dgm:spPr/>
      <dgm:t>
        <a:bodyPr/>
        <a:lstStyle/>
        <a:p>
          <a:endParaRPr lang="en-US"/>
        </a:p>
      </dgm:t>
    </dgm:pt>
    <dgm:pt modelId="{1EFD7028-663D-4A0A-A7CA-0BA0BF8241FA}">
      <dgm:prSet phldrT="[Text]"/>
      <dgm:spPr/>
      <dgm:t>
        <a:bodyPr/>
        <a:lstStyle/>
        <a:p>
          <a:r>
            <a:rPr lang="en-US" dirty="0"/>
            <a:t>Butane, propane, hexane</a:t>
          </a:r>
        </a:p>
      </dgm:t>
    </dgm:pt>
    <dgm:pt modelId="{909FE78D-E007-41A4-B571-13541720B3C9}" type="parTrans" cxnId="{71E5B535-1543-403A-8AD4-B8EA58678530}">
      <dgm:prSet/>
      <dgm:spPr/>
      <dgm:t>
        <a:bodyPr/>
        <a:lstStyle/>
        <a:p>
          <a:endParaRPr lang="en-US"/>
        </a:p>
      </dgm:t>
    </dgm:pt>
    <dgm:pt modelId="{6771C1B7-0594-41A2-9341-48DE4B532BAB}" type="sibTrans" cxnId="{71E5B535-1543-403A-8AD4-B8EA58678530}">
      <dgm:prSet/>
      <dgm:spPr/>
      <dgm:t>
        <a:bodyPr/>
        <a:lstStyle/>
        <a:p>
          <a:endParaRPr lang="en-US"/>
        </a:p>
      </dgm:t>
    </dgm:pt>
    <dgm:pt modelId="{2A2EBF0A-4A0E-4136-9AE4-836B45156784}">
      <dgm:prSet phldrT="[Text]"/>
      <dgm:spPr/>
      <dgm:t>
        <a:bodyPr/>
        <a:lstStyle/>
        <a:p>
          <a:r>
            <a:rPr lang="en-US" dirty="0"/>
            <a:t>Ethanol</a:t>
          </a:r>
        </a:p>
      </dgm:t>
    </dgm:pt>
    <dgm:pt modelId="{5D47429D-E773-4708-882B-36CE9AC3DD77}" type="parTrans" cxnId="{9C9BF09F-B49A-41CA-968A-15E96DF56DE9}">
      <dgm:prSet/>
      <dgm:spPr/>
      <dgm:t>
        <a:bodyPr/>
        <a:lstStyle/>
        <a:p>
          <a:endParaRPr lang="en-US"/>
        </a:p>
      </dgm:t>
    </dgm:pt>
    <dgm:pt modelId="{1593BB1F-950A-4BE6-A7E6-665D09F9BB19}" type="sibTrans" cxnId="{9C9BF09F-B49A-41CA-968A-15E96DF56DE9}">
      <dgm:prSet/>
      <dgm:spPr/>
      <dgm:t>
        <a:bodyPr/>
        <a:lstStyle/>
        <a:p>
          <a:endParaRPr lang="en-US"/>
        </a:p>
      </dgm:t>
    </dgm:pt>
    <dgm:pt modelId="{B3E4D160-35CE-4F5B-BC2E-42B113DF94F6}">
      <dgm:prSet phldrT="[Text]"/>
      <dgm:spPr/>
      <dgm:t>
        <a:bodyPr/>
        <a:lstStyle/>
        <a:p>
          <a:r>
            <a:rPr lang="en-US" dirty="0"/>
            <a:t>Cleaners</a:t>
          </a:r>
        </a:p>
      </dgm:t>
    </dgm:pt>
    <dgm:pt modelId="{49198D46-FC6F-45C7-97D9-546AADCA35B6}" type="parTrans" cxnId="{E734020A-CD0B-49EC-9AB9-0315139D19CD}">
      <dgm:prSet/>
      <dgm:spPr/>
      <dgm:t>
        <a:bodyPr/>
        <a:lstStyle/>
        <a:p>
          <a:endParaRPr lang="en-US"/>
        </a:p>
      </dgm:t>
    </dgm:pt>
    <dgm:pt modelId="{A28172CC-48A9-4934-9D23-B814902B027C}" type="sibTrans" cxnId="{E734020A-CD0B-49EC-9AB9-0315139D19CD}">
      <dgm:prSet/>
      <dgm:spPr/>
      <dgm:t>
        <a:bodyPr/>
        <a:lstStyle/>
        <a:p>
          <a:endParaRPr lang="en-US"/>
        </a:p>
      </dgm:t>
    </dgm:pt>
    <dgm:pt modelId="{CA39C688-A1F9-4959-A4A6-3331EB549C8E}">
      <dgm:prSet phldrT="[Text]"/>
      <dgm:spPr/>
      <dgm:t>
        <a:bodyPr/>
        <a:lstStyle/>
        <a:p>
          <a:r>
            <a:rPr lang="en-US" dirty="0"/>
            <a:t>Isopropyl Alcohol</a:t>
          </a:r>
        </a:p>
      </dgm:t>
    </dgm:pt>
    <dgm:pt modelId="{DD547A9A-14D7-4D44-9503-624317964055}" type="parTrans" cxnId="{313525F9-00EC-4788-A87D-5E74B6473B8C}">
      <dgm:prSet/>
      <dgm:spPr/>
      <dgm:t>
        <a:bodyPr/>
        <a:lstStyle/>
        <a:p>
          <a:endParaRPr lang="en-US"/>
        </a:p>
      </dgm:t>
    </dgm:pt>
    <dgm:pt modelId="{592D74FA-5EA6-4B71-965F-8CDA9973A32C}" type="sibTrans" cxnId="{313525F9-00EC-4788-A87D-5E74B6473B8C}">
      <dgm:prSet/>
      <dgm:spPr/>
      <dgm:t>
        <a:bodyPr/>
        <a:lstStyle/>
        <a:p>
          <a:endParaRPr lang="en-US"/>
        </a:p>
      </dgm:t>
    </dgm:pt>
    <dgm:pt modelId="{868BDBB3-1C62-40EB-B664-DC5344FF7AAD}">
      <dgm:prSet phldrT="[Text]"/>
      <dgm:spPr/>
      <dgm:t>
        <a:bodyPr/>
        <a:lstStyle/>
        <a:p>
          <a:r>
            <a:rPr lang="en-US" dirty="0"/>
            <a:t>Bleach / Acid </a:t>
          </a:r>
          <a:r>
            <a:rPr lang="en-US" b="1" dirty="0">
              <a:solidFill>
                <a:schemeClr val="tx2"/>
              </a:solidFill>
              <a:highlight>
                <a:srgbClr val="FFFF00"/>
              </a:highlight>
            </a:rPr>
            <a:t>NEVER MIX =</a:t>
          </a:r>
        </a:p>
      </dgm:t>
    </dgm:pt>
    <dgm:pt modelId="{59262704-98D1-4FBF-8510-63466AE331AD}" type="parTrans" cxnId="{5A9C0D5A-5C60-4222-8AFF-59C1296139E4}">
      <dgm:prSet/>
      <dgm:spPr/>
      <dgm:t>
        <a:bodyPr/>
        <a:lstStyle/>
        <a:p>
          <a:endParaRPr lang="en-US"/>
        </a:p>
      </dgm:t>
    </dgm:pt>
    <dgm:pt modelId="{7C49FF12-B508-4241-9315-AB64093DB591}" type="sibTrans" cxnId="{5A9C0D5A-5C60-4222-8AFF-59C1296139E4}">
      <dgm:prSet/>
      <dgm:spPr/>
      <dgm:t>
        <a:bodyPr/>
        <a:lstStyle/>
        <a:p>
          <a:endParaRPr lang="en-US"/>
        </a:p>
      </dgm:t>
    </dgm:pt>
    <dgm:pt modelId="{EF91BF39-4194-4859-A93A-D05E17F53C83}">
      <dgm:prSet phldrT="[Text]"/>
      <dgm:spPr/>
      <dgm:t>
        <a:bodyPr/>
        <a:lstStyle/>
        <a:p>
          <a:r>
            <a:rPr lang="en-US" b="0" dirty="0">
              <a:solidFill>
                <a:schemeClr val="tx1"/>
              </a:solidFill>
            </a:rPr>
            <a:t>Nutrients</a:t>
          </a:r>
        </a:p>
      </dgm:t>
    </dgm:pt>
    <dgm:pt modelId="{9FD5BC97-4BC8-4C0C-B76A-AC2F7C9D157E}" type="parTrans" cxnId="{EF79DC4A-7D7F-4391-AEDD-B300C614B95E}">
      <dgm:prSet/>
      <dgm:spPr/>
      <dgm:t>
        <a:bodyPr/>
        <a:lstStyle/>
        <a:p>
          <a:endParaRPr lang="en-US"/>
        </a:p>
      </dgm:t>
    </dgm:pt>
    <dgm:pt modelId="{69B90A32-3C4D-4EF9-9441-0F2A95111BF9}" type="sibTrans" cxnId="{EF79DC4A-7D7F-4391-AEDD-B300C614B95E}">
      <dgm:prSet/>
      <dgm:spPr/>
      <dgm:t>
        <a:bodyPr/>
        <a:lstStyle/>
        <a:p>
          <a:endParaRPr lang="en-US"/>
        </a:p>
      </dgm:t>
    </dgm:pt>
    <dgm:pt modelId="{DF03EFAB-5AF4-4615-A100-74B19A717A96}">
      <dgm:prSet phldrT="[Text]"/>
      <dgm:spPr/>
      <dgm:t>
        <a:bodyPr/>
        <a:lstStyle/>
        <a:p>
          <a:r>
            <a:rPr lang="en-US" b="1" dirty="0">
              <a:solidFill>
                <a:schemeClr val="tx2"/>
              </a:solidFill>
              <a:highlight>
                <a:srgbClr val="FFFF00"/>
              </a:highlight>
            </a:rPr>
            <a:t>chloroform &amp; chlorine gas</a:t>
          </a:r>
        </a:p>
      </dgm:t>
    </dgm:pt>
    <dgm:pt modelId="{DFC5ECB8-9999-4C02-9974-F5B030DAEE8C}" type="parTrans" cxnId="{12F169D6-9C07-4F66-904E-399DFF3281E7}">
      <dgm:prSet/>
      <dgm:spPr/>
    </dgm:pt>
    <dgm:pt modelId="{9FA5EF05-9656-4F07-813C-FD940F959D43}" type="sibTrans" cxnId="{12F169D6-9C07-4F66-904E-399DFF3281E7}">
      <dgm:prSet/>
      <dgm:spPr/>
    </dgm:pt>
    <dgm:pt modelId="{2B616CB8-825E-4D0A-95DD-C3EF17E33B47}">
      <dgm:prSet phldrT="[Text]"/>
      <dgm:spPr/>
      <dgm:t>
        <a:bodyPr/>
        <a:lstStyle/>
        <a:p>
          <a:r>
            <a:rPr lang="en-US" dirty="0"/>
            <a:t>VOC </a:t>
          </a:r>
        </a:p>
      </dgm:t>
    </dgm:pt>
    <dgm:pt modelId="{686DDCEC-86DD-427E-8A2C-5AA745DE4672}" type="parTrans" cxnId="{507BE586-1049-49E5-A37F-81D339A8422E}">
      <dgm:prSet/>
      <dgm:spPr/>
    </dgm:pt>
    <dgm:pt modelId="{BE25C806-C946-497B-93A6-C0D38BED0AE0}" type="sibTrans" cxnId="{507BE586-1049-49E5-A37F-81D339A8422E}">
      <dgm:prSet/>
      <dgm:spPr/>
    </dgm:pt>
    <dgm:pt modelId="{6B50D704-9FB0-4F3F-9BA1-F041B1D9E7C3}">
      <dgm:prSet phldrT="[Text]"/>
      <dgm:spPr/>
      <dgm:t>
        <a:bodyPr/>
        <a:lstStyle/>
        <a:p>
          <a:r>
            <a:rPr lang="en-US" b="0" dirty="0">
              <a:solidFill>
                <a:schemeClr val="tx1"/>
              </a:solidFill>
            </a:rPr>
            <a:t>Ozone </a:t>
          </a:r>
        </a:p>
      </dgm:t>
    </dgm:pt>
    <dgm:pt modelId="{5D26F2E6-B691-4D81-AF71-57276E203227}" type="parTrans" cxnId="{61628FBA-7013-466F-9070-1E4295211810}">
      <dgm:prSet/>
      <dgm:spPr/>
    </dgm:pt>
    <dgm:pt modelId="{F2889A36-4024-4FED-B152-ECF27939E34C}" type="sibTrans" cxnId="{61628FBA-7013-466F-9070-1E4295211810}">
      <dgm:prSet/>
      <dgm:spPr/>
    </dgm:pt>
    <dgm:pt modelId="{43880154-B50E-49C1-860A-F7F688894BCA}" type="pres">
      <dgm:prSet presAssocID="{DC57C10F-02DE-42DA-A6DE-CC061AE8F72E}" presName="Name0" presStyleCnt="0">
        <dgm:presLayoutVars>
          <dgm:chMax val="7"/>
          <dgm:dir/>
          <dgm:animLvl val="lvl"/>
          <dgm:resizeHandles val="exact"/>
        </dgm:presLayoutVars>
      </dgm:prSet>
      <dgm:spPr/>
    </dgm:pt>
    <dgm:pt modelId="{17F3BE69-2C0A-4A46-AC86-8A59555E137F}" type="pres">
      <dgm:prSet presAssocID="{D9372BCD-3677-409D-BA5E-DAF1A578D590}" presName="circle1" presStyleLbl="node1" presStyleIdx="0" presStyleCnt="3"/>
      <dgm:spPr>
        <a:solidFill>
          <a:srgbClr val="FFC000"/>
        </a:solidFill>
        <a:ln>
          <a:solidFill>
            <a:srgbClr val="00B050"/>
          </a:solidFill>
        </a:ln>
      </dgm:spPr>
    </dgm:pt>
    <dgm:pt modelId="{49C02ADD-319D-42BD-B30E-18A4EA83D643}" type="pres">
      <dgm:prSet presAssocID="{D9372BCD-3677-409D-BA5E-DAF1A578D590}" presName="space" presStyleCnt="0"/>
      <dgm:spPr/>
    </dgm:pt>
    <dgm:pt modelId="{4914BA8B-321F-46BC-AED4-736A2AD38861}" type="pres">
      <dgm:prSet presAssocID="{D9372BCD-3677-409D-BA5E-DAF1A578D590}" presName="rect1" presStyleLbl="alignAcc1" presStyleIdx="0" presStyleCnt="3"/>
      <dgm:spPr/>
    </dgm:pt>
    <dgm:pt modelId="{9C8C4882-5FDD-449F-B7CD-47152ADB284D}" type="pres">
      <dgm:prSet presAssocID="{9D5C4DA9-D97F-45D5-B493-EF42E5760496}" presName="vertSpace2" presStyleLbl="node1" presStyleIdx="0" presStyleCnt="3"/>
      <dgm:spPr/>
    </dgm:pt>
    <dgm:pt modelId="{4E9BB27B-9998-4604-8210-5255EAFB15D6}" type="pres">
      <dgm:prSet presAssocID="{9D5C4DA9-D97F-45D5-B493-EF42E5760496}" presName="circle2" presStyleLbl="node1" presStyleIdx="1" presStyleCnt="3"/>
      <dgm:spPr>
        <a:solidFill>
          <a:schemeClr val="accent3">
            <a:lumMod val="60000"/>
            <a:lumOff val="40000"/>
          </a:schemeClr>
        </a:solidFill>
      </dgm:spPr>
    </dgm:pt>
    <dgm:pt modelId="{4579DE1E-562A-4D13-A27B-F83BA1425FB7}" type="pres">
      <dgm:prSet presAssocID="{9D5C4DA9-D97F-45D5-B493-EF42E5760496}" presName="rect2" presStyleLbl="alignAcc1" presStyleIdx="1" presStyleCnt="3" custScaleY="103068"/>
      <dgm:spPr/>
    </dgm:pt>
    <dgm:pt modelId="{7503A6E2-463D-4710-97AE-B0C06268CE66}" type="pres">
      <dgm:prSet presAssocID="{4F42A084-5462-4EB1-8AB5-E3D0778A1026}" presName="vertSpace3" presStyleLbl="node1" presStyleIdx="1" presStyleCnt="3"/>
      <dgm:spPr/>
    </dgm:pt>
    <dgm:pt modelId="{46756262-96DE-4BAA-8FCA-72209B4C796C}" type="pres">
      <dgm:prSet presAssocID="{4F42A084-5462-4EB1-8AB5-E3D0778A1026}" presName="circle3" presStyleLbl="node1" presStyleIdx="2" presStyleCnt="3"/>
      <dgm:spPr>
        <a:solidFill>
          <a:srgbClr val="FFC000"/>
        </a:solidFill>
      </dgm:spPr>
    </dgm:pt>
    <dgm:pt modelId="{9B701B73-D664-4700-8E7F-A62096E969E8}" type="pres">
      <dgm:prSet presAssocID="{4F42A084-5462-4EB1-8AB5-E3D0778A1026}" presName="rect3" presStyleLbl="alignAcc1" presStyleIdx="2" presStyleCnt="3"/>
      <dgm:spPr/>
    </dgm:pt>
    <dgm:pt modelId="{78A3381F-13EE-4456-BB12-F2AB7350F8F2}" type="pres">
      <dgm:prSet presAssocID="{D9372BCD-3677-409D-BA5E-DAF1A578D590}" presName="rect1ParTx" presStyleLbl="alignAcc1" presStyleIdx="2" presStyleCnt="3">
        <dgm:presLayoutVars>
          <dgm:chMax val="1"/>
          <dgm:bulletEnabled val="1"/>
        </dgm:presLayoutVars>
      </dgm:prSet>
      <dgm:spPr/>
    </dgm:pt>
    <dgm:pt modelId="{BF33D280-84C4-4FDE-ADCF-668301617DAF}" type="pres">
      <dgm:prSet presAssocID="{D9372BCD-3677-409D-BA5E-DAF1A578D590}" presName="rect1ChTx" presStyleLbl="alignAcc1" presStyleIdx="2" presStyleCnt="3">
        <dgm:presLayoutVars>
          <dgm:bulletEnabled val="1"/>
        </dgm:presLayoutVars>
      </dgm:prSet>
      <dgm:spPr/>
    </dgm:pt>
    <dgm:pt modelId="{4417D6CD-0478-4A3A-A62F-06ACF8A29640}" type="pres">
      <dgm:prSet presAssocID="{9D5C4DA9-D97F-45D5-B493-EF42E5760496}" presName="rect2ParTx" presStyleLbl="alignAcc1" presStyleIdx="2" presStyleCnt="3">
        <dgm:presLayoutVars>
          <dgm:chMax val="1"/>
          <dgm:bulletEnabled val="1"/>
        </dgm:presLayoutVars>
      </dgm:prSet>
      <dgm:spPr/>
    </dgm:pt>
    <dgm:pt modelId="{4B5463CC-9B5A-45E4-99F4-8925BB74B47A}" type="pres">
      <dgm:prSet presAssocID="{9D5C4DA9-D97F-45D5-B493-EF42E5760496}" presName="rect2ChTx" presStyleLbl="alignAcc1" presStyleIdx="2" presStyleCnt="3">
        <dgm:presLayoutVars>
          <dgm:bulletEnabled val="1"/>
        </dgm:presLayoutVars>
      </dgm:prSet>
      <dgm:spPr/>
    </dgm:pt>
    <dgm:pt modelId="{749E4292-92E1-487E-A7DB-04790AB301CF}" type="pres">
      <dgm:prSet presAssocID="{4F42A084-5462-4EB1-8AB5-E3D0778A1026}" presName="rect3ParTx" presStyleLbl="alignAcc1" presStyleIdx="2" presStyleCnt="3">
        <dgm:presLayoutVars>
          <dgm:chMax val="1"/>
          <dgm:bulletEnabled val="1"/>
        </dgm:presLayoutVars>
      </dgm:prSet>
      <dgm:spPr/>
    </dgm:pt>
    <dgm:pt modelId="{04D4EA36-1C70-40F6-AC23-19C932C15A1B}" type="pres">
      <dgm:prSet presAssocID="{4F42A084-5462-4EB1-8AB5-E3D0778A1026}" presName="rect3ChTx" presStyleLbl="alignAcc1" presStyleIdx="2" presStyleCnt="3">
        <dgm:presLayoutVars>
          <dgm:bulletEnabled val="1"/>
        </dgm:presLayoutVars>
      </dgm:prSet>
      <dgm:spPr/>
    </dgm:pt>
  </dgm:ptLst>
  <dgm:cxnLst>
    <dgm:cxn modelId="{7B5D2F01-3E95-4E09-A9FB-8DF7DE98961E}" srcId="{4F42A084-5462-4EB1-8AB5-E3D0778A1026}" destId="{3AD38CB6-CD48-4B88-AB6F-93215F92E82C}" srcOrd="1" destOrd="0" parTransId="{DB3635D1-343B-49E1-9750-71029DDACC4C}" sibTransId="{7E8B3BBE-ED76-4E4C-B7FF-63ED72B5EE71}"/>
    <dgm:cxn modelId="{54092106-5708-4CE8-A0CA-038F8625DC64}" type="presOf" srcId="{B85A1458-D8A7-448C-B740-A7F8FFD0AF17}" destId="{BF33D280-84C4-4FDE-ADCF-668301617DAF}" srcOrd="0" destOrd="0" presId="urn:microsoft.com/office/officeart/2005/8/layout/target3"/>
    <dgm:cxn modelId="{E734020A-CD0B-49EC-9AB9-0315139D19CD}" srcId="{4F42A084-5462-4EB1-8AB5-E3D0778A1026}" destId="{B3E4D160-35CE-4F5B-BC2E-42B113DF94F6}" srcOrd="2" destOrd="0" parTransId="{49198D46-FC6F-45C7-97D9-546AADCA35B6}" sibTransId="{A28172CC-48A9-4934-9D23-B814902B027C}"/>
    <dgm:cxn modelId="{9C9B660D-EF96-4344-9381-112A0D52917D}" type="presOf" srcId="{97EED712-FC05-415A-9E01-27B3E7002C83}" destId="{BF33D280-84C4-4FDE-ADCF-668301617DAF}" srcOrd="0" destOrd="3" presId="urn:microsoft.com/office/officeart/2005/8/layout/target3"/>
    <dgm:cxn modelId="{35B87D11-6B71-48F8-9B75-07E0FFBDAE05}" srcId="{DC57C10F-02DE-42DA-A6DE-CC061AE8F72E}" destId="{4F42A084-5462-4EB1-8AB5-E3D0778A1026}" srcOrd="2" destOrd="0" parTransId="{BFFF529C-D3D8-4B76-85AB-FEB38CC69295}" sibTransId="{318A08EF-7E0A-4FDF-966C-6570E7737D77}"/>
    <dgm:cxn modelId="{A5306E13-820C-40A3-A853-1D53296B4978}" srcId="{D9372BCD-3677-409D-BA5E-DAF1A578D590}" destId="{B85A1458-D8A7-448C-B740-A7F8FFD0AF17}" srcOrd="0" destOrd="0" parTransId="{482C45A0-7F19-4729-9BBC-EDA217FBE890}" sibTransId="{FE45B780-314E-4528-B97D-BD78D973D823}"/>
    <dgm:cxn modelId="{DE83F015-CC2E-45D9-B86D-943A9D6FB1D7}" type="presOf" srcId="{4F42A084-5462-4EB1-8AB5-E3D0778A1026}" destId="{749E4292-92E1-487E-A7DB-04790AB301CF}" srcOrd="1" destOrd="0" presId="urn:microsoft.com/office/officeart/2005/8/layout/target3"/>
    <dgm:cxn modelId="{B9764217-EB6C-447A-9570-98913AC03C7F}" type="presOf" srcId="{D9372BCD-3677-409D-BA5E-DAF1A578D590}" destId="{4914BA8B-321F-46BC-AED4-736A2AD38861}" srcOrd="0" destOrd="0" presId="urn:microsoft.com/office/officeart/2005/8/layout/target3"/>
    <dgm:cxn modelId="{43528D1A-AB92-41AE-AC4A-5D5D23E2285B}" srcId="{D9372BCD-3677-409D-BA5E-DAF1A578D590}" destId="{4601CFC8-3167-4B54-8314-6B91A80B7511}" srcOrd="1" destOrd="0" parTransId="{0DBD70D6-D66E-4654-97EA-140F2997FF7D}" sibTransId="{5DEF927E-9C11-412B-94E4-F752AD9E2FB0}"/>
    <dgm:cxn modelId="{8A34441C-24D2-4202-AD15-E0931D38C031}" type="presOf" srcId="{EF91BF39-4194-4859-A93A-D05E17F53C83}" destId="{04D4EA36-1C70-40F6-AC23-19C932C15A1B}" srcOrd="0" destOrd="6" presId="urn:microsoft.com/office/officeart/2005/8/layout/target3"/>
    <dgm:cxn modelId="{13080133-B11F-4D33-948A-E8BC266FA009}" type="presOf" srcId="{B3E4D160-35CE-4F5B-BC2E-42B113DF94F6}" destId="{04D4EA36-1C70-40F6-AC23-19C932C15A1B}" srcOrd="0" destOrd="2" presId="urn:microsoft.com/office/officeart/2005/8/layout/target3"/>
    <dgm:cxn modelId="{71E5B535-1543-403A-8AD4-B8EA58678530}" srcId="{48531D29-6505-43F9-87F4-8CA4B54F85F5}" destId="{1EFD7028-663D-4A0A-A7CA-0BA0BF8241FA}" srcOrd="0" destOrd="0" parTransId="{909FE78D-E007-41A4-B571-13541720B3C9}" sibTransId="{6771C1B7-0594-41A2-9341-48DE4B532BAB}"/>
    <dgm:cxn modelId="{D4ED6F36-6326-4655-99CD-479465286136}" type="presOf" srcId="{DC57C10F-02DE-42DA-A6DE-CC061AE8F72E}" destId="{43880154-B50E-49C1-860A-F7F688894BCA}" srcOrd="0" destOrd="0" presId="urn:microsoft.com/office/officeart/2005/8/layout/target3"/>
    <dgm:cxn modelId="{7B15435C-5948-4596-B353-923770A403D4}" srcId="{4F42A084-5462-4EB1-8AB5-E3D0778A1026}" destId="{14E53BC9-28E8-4CC5-87D4-8CE99A830995}" srcOrd="0" destOrd="0" parTransId="{B6B5FAD9-A99B-42E2-AA01-CAB34718FAFE}" sibTransId="{CBAB1E3B-A552-4375-8038-7B9734B9601B}"/>
    <dgm:cxn modelId="{08753B62-CB66-473F-89DD-969A578EAEEE}" type="presOf" srcId="{2B616CB8-825E-4D0A-95DD-C3EF17E33B47}" destId="{4B5463CC-9B5A-45E4-99F4-8925BB74B47A}" srcOrd="0" destOrd="3" presId="urn:microsoft.com/office/officeart/2005/8/layout/target3"/>
    <dgm:cxn modelId="{7AB43A65-EF40-46B2-84C1-D716E22F819B}" type="presOf" srcId="{6B50D704-9FB0-4F3F-9BA1-F041B1D9E7C3}" destId="{04D4EA36-1C70-40F6-AC23-19C932C15A1B}" srcOrd="0" destOrd="7" presId="urn:microsoft.com/office/officeart/2005/8/layout/target3"/>
    <dgm:cxn modelId="{AEABB347-10B0-4C90-BE83-EDD35D1246A9}" type="presOf" srcId="{3AD38CB6-CD48-4B88-AB6F-93215F92E82C}" destId="{04D4EA36-1C70-40F6-AC23-19C932C15A1B}" srcOrd="0" destOrd="1" presId="urn:microsoft.com/office/officeart/2005/8/layout/target3"/>
    <dgm:cxn modelId="{46257E49-773A-4EBB-AB9D-5B508F79CA8C}" type="presOf" srcId="{DF03EFAB-5AF4-4615-A100-74B19A717A96}" destId="{04D4EA36-1C70-40F6-AC23-19C932C15A1B}" srcOrd="0" destOrd="5" presId="urn:microsoft.com/office/officeart/2005/8/layout/target3"/>
    <dgm:cxn modelId="{EF79DC4A-7D7F-4391-AEDD-B300C614B95E}" srcId="{4F42A084-5462-4EB1-8AB5-E3D0778A1026}" destId="{EF91BF39-4194-4859-A93A-D05E17F53C83}" srcOrd="3" destOrd="0" parTransId="{9FD5BC97-4BC8-4C0C-B76A-AC2F7C9D157E}" sibTransId="{69B90A32-3C4D-4EF9-9441-0F2A95111BF9}"/>
    <dgm:cxn modelId="{6EAE3E6D-EE71-4946-8AEA-AD1F235F699D}" type="presOf" srcId="{1EFD7028-663D-4A0A-A7CA-0BA0BF8241FA}" destId="{4B5463CC-9B5A-45E4-99F4-8925BB74B47A}" srcOrd="0" destOrd="1" presId="urn:microsoft.com/office/officeart/2005/8/layout/target3"/>
    <dgm:cxn modelId="{F42C1370-D023-4F83-BE50-799CB35B6471}" srcId="{DC57C10F-02DE-42DA-A6DE-CC061AE8F72E}" destId="{9D5C4DA9-D97F-45D5-B493-EF42E5760496}" srcOrd="1" destOrd="0" parTransId="{3C62D6B1-7F9A-4870-8036-0C7000BB1968}" sibTransId="{B8207E80-6510-4FDA-B1B9-0DF89C096E3E}"/>
    <dgm:cxn modelId="{1A306F53-1D07-4B0A-9D48-9DDA75F734FF}" srcId="{D9372BCD-3677-409D-BA5E-DAF1A578D590}" destId="{97EED712-FC05-415A-9E01-27B3E7002C83}" srcOrd="3" destOrd="0" parTransId="{AE896D31-3936-4A28-B956-53A408CD9B47}" sibTransId="{16B79C01-946F-43C0-959C-DCC3A4A9DD3B}"/>
    <dgm:cxn modelId="{B7BB1554-5CE2-479F-B7E1-0D2DCA3A6178}" type="presOf" srcId="{CA39C688-A1F9-4959-A4A6-3331EB549C8E}" destId="{04D4EA36-1C70-40F6-AC23-19C932C15A1B}" srcOrd="0" destOrd="3" presId="urn:microsoft.com/office/officeart/2005/8/layout/target3"/>
    <dgm:cxn modelId="{3853DB58-1242-446D-82FD-A6F020EB83B9}" srcId="{D9372BCD-3677-409D-BA5E-DAF1A578D590}" destId="{6424C3CA-6F74-4E6F-9B44-53A8F18CCC11}" srcOrd="2" destOrd="0" parTransId="{9D94D28F-E6EF-4793-AE58-4253320D308B}" sibTransId="{B8419AAC-CD6F-46CF-AFF8-C844DDD8D5DD}"/>
    <dgm:cxn modelId="{5A9C0D5A-5C60-4222-8AFF-59C1296139E4}" srcId="{B3E4D160-35CE-4F5B-BC2E-42B113DF94F6}" destId="{868BDBB3-1C62-40EB-B664-DC5344FF7AAD}" srcOrd="1" destOrd="0" parTransId="{59262704-98D1-4FBF-8510-63466AE331AD}" sibTransId="{7C49FF12-B508-4241-9315-AB64093DB591}"/>
    <dgm:cxn modelId="{04CCDA81-C61B-4FD6-9E77-FC77F96AED78}" srcId="{DC57C10F-02DE-42DA-A6DE-CC061AE8F72E}" destId="{D9372BCD-3677-409D-BA5E-DAF1A578D590}" srcOrd="0" destOrd="0" parTransId="{A5BBB393-9543-48F6-AF59-CD5896F3C3BE}" sibTransId="{973F2BE4-4FAC-45A9-A031-4774EE63A0E0}"/>
    <dgm:cxn modelId="{A5B6A886-1DE5-4064-895D-C1DA2C2EC075}" type="presOf" srcId="{4601CFC8-3167-4B54-8314-6B91A80B7511}" destId="{BF33D280-84C4-4FDE-ADCF-668301617DAF}" srcOrd="0" destOrd="1" presId="urn:microsoft.com/office/officeart/2005/8/layout/target3"/>
    <dgm:cxn modelId="{507BE586-1049-49E5-A37F-81D339A8422E}" srcId="{9D5C4DA9-D97F-45D5-B493-EF42E5760496}" destId="{2B616CB8-825E-4D0A-95DD-C3EF17E33B47}" srcOrd="2" destOrd="0" parTransId="{686DDCEC-86DD-427E-8A2C-5AA745DE4672}" sibTransId="{BE25C806-C946-497B-93A6-C0D38BED0AE0}"/>
    <dgm:cxn modelId="{738D6093-A424-41C8-AAC5-BC04B800FE85}" type="presOf" srcId="{2A2EBF0A-4A0E-4136-9AE4-836B45156784}" destId="{4B5463CC-9B5A-45E4-99F4-8925BB74B47A}" srcOrd="0" destOrd="2" presId="urn:microsoft.com/office/officeart/2005/8/layout/target3"/>
    <dgm:cxn modelId="{9C9BF09F-B49A-41CA-968A-15E96DF56DE9}" srcId="{9D5C4DA9-D97F-45D5-B493-EF42E5760496}" destId="{2A2EBF0A-4A0E-4136-9AE4-836B45156784}" srcOrd="1" destOrd="0" parTransId="{5D47429D-E773-4708-882B-36CE9AC3DD77}" sibTransId="{1593BB1F-950A-4BE6-A7E6-665D09F9BB19}"/>
    <dgm:cxn modelId="{FF23A1A1-6EFA-4007-A8E0-41BD08473DA3}" type="presOf" srcId="{4F42A084-5462-4EB1-8AB5-E3D0778A1026}" destId="{9B701B73-D664-4700-8E7F-A62096E969E8}" srcOrd="0" destOrd="0" presId="urn:microsoft.com/office/officeart/2005/8/layout/target3"/>
    <dgm:cxn modelId="{768ACBA7-D93D-4FCC-ADE3-DCF20993B02E}" type="presOf" srcId="{14E53BC9-28E8-4CC5-87D4-8CE99A830995}" destId="{04D4EA36-1C70-40F6-AC23-19C932C15A1B}" srcOrd="0" destOrd="0" presId="urn:microsoft.com/office/officeart/2005/8/layout/target3"/>
    <dgm:cxn modelId="{68699AB4-3B1A-421F-8D03-239A05103AAA}" type="presOf" srcId="{48531D29-6505-43F9-87F4-8CA4B54F85F5}" destId="{4B5463CC-9B5A-45E4-99F4-8925BB74B47A}" srcOrd="0" destOrd="0" presId="urn:microsoft.com/office/officeart/2005/8/layout/target3"/>
    <dgm:cxn modelId="{61628FBA-7013-466F-9070-1E4295211810}" srcId="{4F42A084-5462-4EB1-8AB5-E3D0778A1026}" destId="{6B50D704-9FB0-4F3F-9BA1-F041B1D9E7C3}" srcOrd="4" destOrd="0" parTransId="{5D26F2E6-B691-4D81-AF71-57276E203227}" sibTransId="{F2889A36-4024-4FED-B152-ECF27939E34C}"/>
    <dgm:cxn modelId="{EA90FFCF-AF73-465A-9883-BE4CAECBF5E4}" type="presOf" srcId="{9D5C4DA9-D97F-45D5-B493-EF42E5760496}" destId="{4579DE1E-562A-4D13-A27B-F83BA1425FB7}" srcOrd="0" destOrd="0" presId="urn:microsoft.com/office/officeart/2005/8/layout/target3"/>
    <dgm:cxn modelId="{12F169D6-9C07-4F66-904E-399DFF3281E7}" srcId="{B3E4D160-35CE-4F5B-BC2E-42B113DF94F6}" destId="{DF03EFAB-5AF4-4615-A100-74B19A717A96}" srcOrd="2" destOrd="0" parTransId="{DFC5ECB8-9999-4C02-9974-F5B030DAEE8C}" sibTransId="{9FA5EF05-9656-4F07-813C-FD940F959D43}"/>
    <dgm:cxn modelId="{C2A397EB-BC92-4460-8723-431F05437BDA}" type="presOf" srcId="{9D5C4DA9-D97F-45D5-B493-EF42E5760496}" destId="{4417D6CD-0478-4A3A-A62F-06ACF8A29640}" srcOrd="1" destOrd="0" presId="urn:microsoft.com/office/officeart/2005/8/layout/target3"/>
    <dgm:cxn modelId="{573FF9F1-FF92-4417-9D05-51CA704FDA45}" type="presOf" srcId="{868BDBB3-1C62-40EB-B664-DC5344FF7AAD}" destId="{04D4EA36-1C70-40F6-AC23-19C932C15A1B}" srcOrd="0" destOrd="4" presId="urn:microsoft.com/office/officeart/2005/8/layout/target3"/>
    <dgm:cxn modelId="{B66EDEF4-75AD-4E0C-B22A-27A8E9DD13B1}" srcId="{9D5C4DA9-D97F-45D5-B493-EF42E5760496}" destId="{48531D29-6505-43F9-87F4-8CA4B54F85F5}" srcOrd="0" destOrd="0" parTransId="{2F48A5AA-9EC3-4075-9735-2F21EB699317}" sibTransId="{41E629E7-BCA5-4A95-9DBC-9B34DFF31E20}"/>
    <dgm:cxn modelId="{313525F9-00EC-4788-A87D-5E74B6473B8C}" srcId="{B3E4D160-35CE-4F5B-BC2E-42B113DF94F6}" destId="{CA39C688-A1F9-4959-A4A6-3331EB549C8E}" srcOrd="0" destOrd="0" parTransId="{DD547A9A-14D7-4D44-9503-624317964055}" sibTransId="{592D74FA-5EA6-4B71-965F-8CDA9973A32C}"/>
    <dgm:cxn modelId="{BF6B48FA-6892-49D3-9FA0-7209E3635640}" type="presOf" srcId="{6424C3CA-6F74-4E6F-9B44-53A8F18CCC11}" destId="{BF33D280-84C4-4FDE-ADCF-668301617DAF}" srcOrd="0" destOrd="2" presId="urn:microsoft.com/office/officeart/2005/8/layout/target3"/>
    <dgm:cxn modelId="{01B3A1FA-871E-4573-85FE-714E8FD7D77E}" type="presOf" srcId="{D9372BCD-3677-409D-BA5E-DAF1A578D590}" destId="{78A3381F-13EE-4456-BB12-F2AB7350F8F2}" srcOrd="1" destOrd="0" presId="urn:microsoft.com/office/officeart/2005/8/layout/target3"/>
    <dgm:cxn modelId="{3EBD11D6-5F8E-428E-B478-459CC2075E85}" type="presParOf" srcId="{43880154-B50E-49C1-860A-F7F688894BCA}" destId="{17F3BE69-2C0A-4A46-AC86-8A59555E137F}" srcOrd="0" destOrd="0" presId="urn:microsoft.com/office/officeart/2005/8/layout/target3"/>
    <dgm:cxn modelId="{E3C97964-9289-4717-B36F-29299D736745}" type="presParOf" srcId="{43880154-B50E-49C1-860A-F7F688894BCA}" destId="{49C02ADD-319D-42BD-B30E-18A4EA83D643}" srcOrd="1" destOrd="0" presId="urn:microsoft.com/office/officeart/2005/8/layout/target3"/>
    <dgm:cxn modelId="{52ECBA8F-A994-479E-9BDA-D16E75D9DED2}" type="presParOf" srcId="{43880154-B50E-49C1-860A-F7F688894BCA}" destId="{4914BA8B-321F-46BC-AED4-736A2AD38861}" srcOrd="2" destOrd="0" presId="urn:microsoft.com/office/officeart/2005/8/layout/target3"/>
    <dgm:cxn modelId="{2B5B99F3-9C2F-428B-BD72-703C9CF9C971}" type="presParOf" srcId="{43880154-B50E-49C1-860A-F7F688894BCA}" destId="{9C8C4882-5FDD-449F-B7CD-47152ADB284D}" srcOrd="3" destOrd="0" presId="urn:microsoft.com/office/officeart/2005/8/layout/target3"/>
    <dgm:cxn modelId="{7AFD02B8-228E-4265-833A-7B16D9D97AA2}" type="presParOf" srcId="{43880154-B50E-49C1-860A-F7F688894BCA}" destId="{4E9BB27B-9998-4604-8210-5255EAFB15D6}" srcOrd="4" destOrd="0" presId="urn:microsoft.com/office/officeart/2005/8/layout/target3"/>
    <dgm:cxn modelId="{0587A340-C575-4C49-A343-DEAB1815D642}" type="presParOf" srcId="{43880154-B50E-49C1-860A-F7F688894BCA}" destId="{4579DE1E-562A-4D13-A27B-F83BA1425FB7}" srcOrd="5" destOrd="0" presId="urn:microsoft.com/office/officeart/2005/8/layout/target3"/>
    <dgm:cxn modelId="{85A16902-E762-4376-BD0D-A3B72ACC68DF}" type="presParOf" srcId="{43880154-B50E-49C1-860A-F7F688894BCA}" destId="{7503A6E2-463D-4710-97AE-B0C06268CE66}" srcOrd="6" destOrd="0" presId="urn:microsoft.com/office/officeart/2005/8/layout/target3"/>
    <dgm:cxn modelId="{B5640718-B8E3-4AE1-A896-16539B2C3C31}" type="presParOf" srcId="{43880154-B50E-49C1-860A-F7F688894BCA}" destId="{46756262-96DE-4BAA-8FCA-72209B4C796C}" srcOrd="7" destOrd="0" presId="urn:microsoft.com/office/officeart/2005/8/layout/target3"/>
    <dgm:cxn modelId="{16E973D5-2455-441C-B4CE-C1FAC25A6A7C}" type="presParOf" srcId="{43880154-B50E-49C1-860A-F7F688894BCA}" destId="{9B701B73-D664-4700-8E7F-A62096E969E8}" srcOrd="8" destOrd="0" presId="urn:microsoft.com/office/officeart/2005/8/layout/target3"/>
    <dgm:cxn modelId="{335AF444-0063-4B5A-B60B-6BB8CAC26623}" type="presParOf" srcId="{43880154-B50E-49C1-860A-F7F688894BCA}" destId="{78A3381F-13EE-4456-BB12-F2AB7350F8F2}" srcOrd="9" destOrd="0" presId="urn:microsoft.com/office/officeart/2005/8/layout/target3"/>
    <dgm:cxn modelId="{C330DF1B-680A-4F76-A8B2-6A21985C4678}" type="presParOf" srcId="{43880154-B50E-49C1-860A-F7F688894BCA}" destId="{BF33D280-84C4-4FDE-ADCF-668301617DAF}" srcOrd="10" destOrd="0" presId="urn:microsoft.com/office/officeart/2005/8/layout/target3"/>
    <dgm:cxn modelId="{9731269B-D207-4969-81C2-31BB7F51908A}" type="presParOf" srcId="{43880154-B50E-49C1-860A-F7F688894BCA}" destId="{4417D6CD-0478-4A3A-A62F-06ACF8A29640}" srcOrd="11" destOrd="0" presId="urn:microsoft.com/office/officeart/2005/8/layout/target3"/>
    <dgm:cxn modelId="{1175CD4F-46F3-4D01-98C7-6C5EC98D6716}" type="presParOf" srcId="{43880154-B50E-49C1-860A-F7F688894BCA}" destId="{4B5463CC-9B5A-45E4-99F4-8925BB74B47A}" srcOrd="12" destOrd="0" presId="urn:microsoft.com/office/officeart/2005/8/layout/target3"/>
    <dgm:cxn modelId="{1F4BDA7F-B428-46F8-80F2-307E879A1DB7}" type="presParOf" srcId="{43880154-B50E-49C1-860A-F7F688894BCA}" destId="{749E4292-92E1-487E-A7DB-04790AB301CF}" srcOrd="13" destOrd="0" presId="urn:microsoft.com/office/officeart/2005/8/layout/target3"/>
    <dgm:cxn modelId="{22B431A0-03DC-4F0B-AC02-2FE44203386F}" type="presParOf" srcId="{43880154-B50E-49C1-860A-F7F688894BCA}" destId="{04D4EA36-1C70-40F6-AC23-19C932C15A1B}" srcOrd="14" destOrd="0" presId="urn:microsoft.com/office/officeart/2005/8/layout/targe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C57C10F-02DE-42DA-A6DE-CC061AE8F72E}"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D9372BCD-3677-409D-BA5E-DAF1A578D590}">
      <dgm:prSet phldrT="[Text]"/>
      <dgm:spPr/>
      <dgm:t>
        <a:bodyPr/>
        <a:lstStyle/>
        <a:p>
          <a:r>
            <a:rPr lang="en-US" dirty="0"/>
            <a:t>Low Oxygen Atmospheres</a:t>
          </a:r>
        </a:p>
      </dgm:t>
    </dgm:pt>
    <dgm:pt modelId="{A5BBB393-9543-48F6-AF59-CD5896F3C3BE}" type="parTrans" cxnId="{04CCDA81-C61B-4FD6-9E77-FC77F96AED78}">
      <dgm:prSet/>
      <dgm:spPr/>
      <dgm:t>
        <a:bodyPr/>
        <a:lstStyle/>
        <a:p>
          <a:endParaRPr lang="en-US"/>
        </a:p>
      </dgm:t>
    </dgm:pt>
    <dgm:pt modelId="{973F2BE4-4FAC-45A9-A031-4774EE63A0E0}" type="sibTrans" cxnId="{04CCDA81-C61B-4FD6-9E77-FC77F96AED78}">
      <dgm:prSet/>
      <dgm:spPr/>
      <dgm:t>
        <a:bodyPr/>
        <a:lstStyle/>
        <a:p>
          <a:endParaRPr lang="en-US"/>
        </a:p>
      </dgm:t>
    </dgm:pt>
    <dgm:pt modelId="{B85A1458-D8A7-448C-B740-A7F8FFD0AF17}">
      <dgm:prSet phldrT="[Text]"/>
      <dgm:spPr/>
      <dgm:t>
        <a:bodyPr/>
        <a:lstStyle/>
        <a:p>
          <a:r>
            <a:rPr lang="en-US" dirty="0"/>
            <a:t>CO2 </a:t>
          </a:r>
        </a:p>
      </dgm:t>
    </dgm:pt>
    <dgm:pt modelId="{482C45A0-7F19-4729-9BBC-EDA217FBE890}" type="parTrans" cxnId="{A5306E13-820C-40A3-A853-1D53296B4978}">
      <dgm:prSet/>
      <dgm:spPr/>
      <dgm:t>
        <a:bodyPr/>
        <a:lstStyle/>
        <a:p>
          <a:endParaRPr lang="en-US"/>
        </a:p>
      </dgm:t>
    </dgm:pt>
    <dgm:pt modelId="{FE45B780-314E-4528-B97D-BD78D973D823}" type="sibTrans" cxnId="{A5306E13-820C-40A3-A853-1D53296B4978}">
      <dgm:prSet/>
      <dgm:spPr/>
      <dgm:t>
        <a:bodyPr/>
        <a:lstStyle/>
        <a:p>
          <a:endParaRPr lang="en-US"/>
        </a:p>
      </dgm:t>
    </dgm:pt>
    <dgm:pt modelId="{9D5C4DA9-D97F-45D5-B493-EF42E5760496}">
      <dgm:prSet phldrT="[Text]"/>
      <dgm:spPr/>
      <dgm:t>
        <a:bodyPr/>
        <a:lstStyle/>
        <a:p>
          <a:r>
            <a:rPr lang="en-US" dirty="0"/>
            <a:t>Dust &amp; Particles</a:t>
          </a:r>
        </a:p>
      </dgm:t>
    </dgm:pt>
    <dgm:pt modelId="{3C62D6B1-7F9A-4870-8036-0C7000BB1968}" type="parTrans" cxnId="{F42C1370-D023-4F83-BE50-799CB35B6471}">
      <dgm:prSet/>
      <dgm:spPr/>
      <dgm:t>
        <a:bodyPr/>
        <a:lstStyle/>
        <a:p>
          <a:endParaRPr lang="en-US"/>
        </a:p>
      </dgm:t>
    </dgm:pt>
    <dgm:pt modelId="{B8207E80-6510-4FDA-B1B9-0DF89C096E3E}" type="sibTrans" cxnId="{F42C1370-D023-4F83-BE50-799CB35B6471}">
      <dgm:prSet/>
      <dgm:spPr/>
      <dgm:t>
        <a:bodyPr/>
        <a:lstStyle/>
        <a:p>
          <a:endParaRPr lang="en-US"/>
        </a:p>
      </dgm:t>
    </dgm:pt>
    <dgm:pt modelId="{4F42A084-5462-4EB1-8AB5-E3D0778A1026}">
      <dgm:prSet phldrT="[Text]"/>
      <dgm:spPr/>
      <dgm:t>
        <a:bodyPr/>
        <a:lstStyle/>
        <a:p>
          <a:r>
            <a:rPr lang="en-US" dirty="0"/>
            <a:t>Toxic Atmosphere  </a:t>
          </a:r>
        </a:p>
      </dgm:t>
    </dgm:pt>
    <dgm:pt modelId="{BFFF529C-D3D8-4B76-85AB-FEB38CC69295}" type="parTrans" cxnId="{35B87D11-6B71-48F8-9B75-07E0FFBDAE05}">
      <dgm:prSet/>
      <dgm:spPr/>
      <dgm:t>
        <a:bodyPr/>
        <a:lstStyle/>
        <a:p>
          <a:endParaRPr lang="en-US"/>
        </a:p>
      </dgm:t>
    </dgm:pt>
    <dgm:pt modelId="{318A08EF-7E0A-4FDF-966C-6570E7737D77}" type="sibTrans" cxnId="{35B87D11-6B71-48F8-9B75-07E0FFBDAE05}">
      <dgm:prSet/>
      <dgm:spPr/>
      <dgm:t>
        <a:bodyPr/>
        <a:lstStyle/>
        <a:p>
          <a:endParaRPr lang="en-US"/>
        </a:p>
      </dgm:t>
    </dgm:pt>
    <dgm:pt modelId="{14E53BC9-28E8-4CC5-87D4-8CE99A830995}">
      <dgm:prSet phldrT="[Text]"/>
      <dgm:spPr/>
      <dgm:t>
        <a:bodyPr/>
        <a:lstStyle/>
        <a:p>
          <a:r>
            <a:rPr lang="en-US" dirty="0"/>
            <a:t>Fire – plastic smoke releases hydrogen cyanide</a:t>
          </a:r>
        </a:p>
      </dgm:t>
    </dgm:pt>
    <dgm:pt modelId="{B6B5FAD9-A99B-42E2-AA01-CAB34718FAFE}" type="parTrans" cxnId="{7B15435C-5948-4596-B353-923770A403D4}">
      <dgm:prSet/>
      <dgm:spPr/>
      <dgm:t>
        <a:bodyPr/>
        <a:lstStyle/>
        <a:p>
          <a:endParaRPr lang="en-US"/>
        </a:p>
      </dgm:t>
    </dgm:pt>
    <dgm:pt modelId="{CBAB1E3B-A552-4375-8038-7B9734B9601B}" type="sibTrans" cxnId="{7B15435C-5948-4596-B353-923770A403D4}">
      <dgm:prSet/>
      <dgm:spPr/>
      <dgm:t>
        <a:bodyPr/>
        <a:lstStyle/>
        <a:p>
          <a:endParaRPr lang="en-US"/>
        </a:p>
      </dgm:t>
    </dgm:pt>
    <dgm:pt modelId="{48531D29-6505-43F9-87F4-8CA4B54F85F5}">
      <dgm:prSet phldrT="[Text]"/>
      <dgm:spPr/>
      <dgm:t>
        <a:bodyPr/>
        <a:lstStyle/>
        <a:p>
          <a:r>
            <a:rPr lang="en-US" dirty="0"/>
            <a:t>Kief</a:t>
          </a:r>
        </a:p>
      </dgm:t>
    </dgm:pt>
    <dgm:pt modelId="{2F48A5AA-9EC3-4075-9735-2F21EB699317}" type="parTrans" cxnId="{B66EDEF4-75AD-4E0C-B22A-27A8E9DD13B1}">
      <dgm:prSet/>
      <dgm:spPr/>
    </dgm:pt>
    <dgm:pt modelId="{41E629E7-BCA5-4A95-9DBC-9B34DFF31E20}" type="sibTrans" cxnId="{B66EDEF4-75AD-4E0C-B22A-27A8E9DD13B1}">
      <dgm:prSet/>
      <dgm:spPr/>
    </dgm:pt>
    <dgm:pt modelId="{35E8EBD2-33D1-41E4-9B33-8BBBD3B74C8D}">
      <dgm:prSet phldrT="[Text]"/>
      <dgm:spPr/>
      <dgm:t>
        <a:bodyPr/>
        <a:lstStyle/>
        <a:p>
          <a:r>
            <a:rPr lang="en-US" dirty="0"/>
            <a:t>CO (generator or idling vehicles)</a:t>
          </a:r>
        </a:p>
      </dgm:t>
    </dgm:pt>
    <dgm:pt modelId="{90F47D55-5AFD-4853-82DB-CEA027144E27}" type="parTrans" cxnId="{9EAAC97C-F58F-4D74-9ED4-93D00E781EBD}">
      <dgm:prSet/>
      <dgm:spPr/>
    </dgm:pt>
    <dgm:pt modelId="{8B71A66E-7619-461F-87C9-2C430A66A0BB}" type="sibTrans" cxnId="{9EAAC97C-F58F-4D74-9ED4-93D00E781EBD}">
      <dgm:prSet/>
      <dgm:spPr/>
    </dgm:pt>
    <dgm:pt modelId="{B653F99E-528F-49A9-8417-6111C3CCACAF}">
      <dgm:prSet phldrT="[Text]"/>
      <dgm:spPr/>
      <dgm:t>
        <a:bodyPr/>
        <a:lstStyle/>
        <a:p>
          <a:r>
            <a:rPr lang="en-US" dirty="0"/>
            <a:t>Plant Dust</a:t>
          </a:r>
        </a:p>
      </dgm:t>
    </dgm:pt>
    <dgm:pt modelId="{548D8EC6-E09E-4FED-8276-E2587DC5B3B6}" type="parTrans" cxnId="{6B488104-E4C2-471F-A711-D0FF69720463}">
      <dgm:prSet/>
      <dgm:spPr/>
    </dgm:pt>
    <dgm:pt modelId="{FBE8ED70-F793-4497-AD69-A9189311F774}" type="sibTrans" cxnId="{6B488104-E4C2-471F-A711-D0FF69720463}">
      <dgm:prSet/>
      <dgm:spPr/>
    </dgm:pt>
    <dgm:pt modelId="{9DCDBC19-C9D3-4E8A-9A0D-BD794194B1B0}">
      <dgm:prSet phldrT="[Text]"/>
      <dgm:spPr/>
      <dgm:t>
        <a:bodyPr/>
        <a:lstStyle/>
        <a:p>
          <a:r>
            <a:rPr lang="en-US" dirty="0"/>
            <a:t>Filtration Media – diatomaceous earth, activated charcoal </a:t>
          </a:r>
        </a:p>
      </dgm:t>
    </dgm:pt>
    <dgm:pt modelId="{6C40DD5E-49C1-4E3D-A8AE-23EC101496F1}" type="parTrans" cxnId="{55CEA0F2-EBED-44D2-867D-7428B03F4040}">
      <dgm:prSet/>
      <dgm:spPr/>
    </dgm:pt>
    <dgm:pt modelId="{E8A33C1F-E3DD-466C-A2CA-34C01D321840}" type="sibTrans" cxnId="{55CEA0F2-EBED-44D2-867D-7428B03F4040}">
      <dgm:prSet/>
      <dgm:spPr/>
    </dgm:pt>
    <dgm:pt modelId="{D7E376E8-EF48-4457-9C47-DF66349B357B}">
      <dgm:prSet phldrT="[Text]"/>
      <dgm:spPr/>
      <dgm:t>
        <a:bodyPr/>
        <a:lstStyle/>
        <a:p>
          <a:r>
            <a:rPr lang="en-US" dirty="0"/>
            <a:t>Sulfur Burners</a:t>
          </a:r>
        </a:p>
      </dgm:t>
    </dgm:pt>
    <dgm:pt modelId="{6AAFF8B1-4488-4510-8601-D12E5C3AC5BF}" type="parTrans" cxnId="{7247C97E-ECB2-4E27-836F-FEEDB9770634}">
      <dgm:prSet/>
      <dgm:spPr/>
    </dgm:pt>
    <dgm:pt modelId="{3DE2B33E-F725-4B05-9DDA-FF2C602FE115}" type="sibTrans" cxnId="{7247C97E-ECB2-4E27-836F-FEEDB9770634}">
      <dgm:prSet/>
      <dgm:spPr/>
    </dgm:pt>
    <dgm:pt modelId="{D8605AB9-5108-4548-AEE9-B1BE4C776631}">
      <dgm:prSet phldrT="[Text]"/>
      <dgm:spPr/>
      <dgm:t>
        <a:bodyPr/>
        <a:lstStyle/>
        <a:p>
          <a:r>
            <a:rPr lang="en-US" dirty="0"/>
            <a:t>Shredded Waste</a:t>
          </a:r>
        </a:p>
      </dgm:t>
    </dgm:pt>
    <dgm:pt modelId="{E7E3D59D-6C0C-4A2E-91AE-354339F8DA5A}" type="parTrans" cxnId="{D694D0A5-C529-4808-AD05-C04853DD09CF}">
      <dgm:prSet/>
      <dgm:spPr/>
    </dgm:pt>
    <dgm:pt modelId="{CC04B25A-07C1-40DA-9090-A4E766AAE102}" type="sibTrans" cxnId="{D694D0A5-C529-4808-AD05-C04853DD09CF}">
      <dgm:prSet/>
      <dgm:spPr/>
    </dgm:pt>
    <dgm:pt modelId="{04F70635-B898-4FE7-A32B-F998F4379F6F}">
      <dgm:prSet phldrT="[Text]"/>
      <dgm:spPr/>
      <dgm:t>
        <a:bodyPr/>
        <a:lstStyle/>
        <a:p>
          <a:r>
            <a:rPr lang="en-US" dirty="0"/>
            <a:t>Ozone </a:t>
          </a:r>
        </a:p>
      </dgm:t>
    </dgm:pt>
    <dgm:pt modelId="{63F02C8A-BBAB-4F67-A163-BE0564092CB1}" type="parTrans" cxnId="{888CFCCE-2E4A-4CA2-A744-C051377A07E0}">
      <dgm:prSet/>
      <dgm:spPr/>
    </dgm:pt>
    <dgm:pt modelId="{0BEBC197-E38E-42CC-9EA6-8371ECC05665}" type="sibTrans" cxnId="{888CFCCE-2E4A-4CA2-A744-C051377A07E0}">
      <dgm:prSet/>
      <dgm:spPr/>
    </dgm:pt>
    <dgm:pt modelId="{61C9CD0D-8F83-4FDB-8833-C8F245E7ED17}">
      <dgm:prSet phldrT="[Text]"/>
      <dgm:spPr/>
      <dgm:t>
        <a:bodyPr/>
        <a:lstStyle/>
        <a:p>
          <a:r>
            <a:rPr lang="en-US" dirty="0"/>
            <a:t>VOC </a:t>
          </a:r>
        </a:p>
      </dgm:t>
    </dgm:pt>
    <dgm:pt modelId="{20B30997-021B-42C6-83DA-BCC52030594C}" type="parTrans" cxnId="{39DC785E-D608-45E6-B649-3FFA885D42EB}">
      <dgm:prSet/>
      <dgm:spPr/>
    </dgm:pt>
    <dgm:pt modelId="{EA9FEBD6-E6EE-47E8-8A0F-A2F47FFA030A}" type="sibTrans" cxnId="{39DC785E-D608-45E6-B649-3FFA885D42EB}">
      <dgm:prSet/>
      <dgm:spPr/>
    </dgm:pt>
    <dgm:pt modelId="{CA145EC4-9AFD-4757-8104-335C6E72B134}">
      <dgm:prSet phldrT="[Text]"/>
      <dgm:spPr/>
      <dgm:t>
        <a:bodyPr/>
        <a:lstStyle/>
        <a:p>
          <a:r>
            <a:rPr lang="en-US" dirty="0"/>
            <a:t>Ingredients &amp; packaging</a:t>
          </a:r>
        </a:p>
      </dgm:t>
    </dgm:pt>
    <dgm:pt modelId="{D9114ED0-CCE2-4146-B713-A3CF199F31DB}" type="parTrans" cxnId="{A31C2F4E-BA1B-4988-A68B-2F7AF7F23553}">
      <dgm:prSet/>
      <dgm:spPr/>
    </dgm:pt>
    <dgm:pt modelId="{D765D00F-FD56-46C8-8C15-350B040E8280}" type="sibTrans" cxnId="{A31C2F4E-BA1B-4988-A68B-2F7AF7F23553}">
      <dgm:prSet/>
      <dgm:spPr/>
    </dgm:pt>
    <dgm:pt modelId="{753B2A81-EF6D-4F29-B865-E69F9A62B224}">
      <dgm:prSet phldrT="[Text]"/>
      <dgm:spPr/>
      <dgm:t>
        <a:bodyPr/>
        <a:lstStyle/>
        <a:p>
          <a:r>
            <a:rPr lang="en-US" dirty="0"/>
            <a:t>Sulfur dioxide/sulfuric acid on contact with water </a:t>
          </a:r>
        </a:p>
      </dgm:t>
    </dgm:pt>
    <dgm:pt modelId="{C40A269F-2875-43B5-8D47-1E20B753945E}" type="parTrans" cxnId="{06240635-A64B-4DA4-94CA-53550B7E94C1}">
      <dgm:prSet/>
      <dgm:spPr/>
    </dgm:pt>
    <dgm:pt modelId="{BCF0C7BB-7D52-4679-ADAE-F8D43AB51F8A}" type="sibTrans" cxnId="{06240635-A64B-4DA4-94CA-53550B7E94C1}">
      <dgm:prSet/>
      <dgm:spPr/>
    </dgm:pt>
    <dgm:pt modelId="{43880154-B50E-49C1-860A-F7F688894BCA}" type="pres">
      <dgm:prSet presAssocID="{DC57C10F-02DE-42DA-A6DE-CC061AE8F72E}" presName="Name0" presStyleCnt="0">
        <dgm:presLayoutVars>
          <dgm:chMax val="7"/>
          <dgm:dir/>
          <dgm:animLvl val="lvl"/>
          <dgm:resizeHandles val="exact"/>
        </dgm:presLayoutVars>
      </dgm:prSet>
      <dgm:spPr/>
    </dgm:pt>
    <dgm:pt modelId="{17F3BE69-2C0A-4A46-AC86-8A59555E137F}" type="pres">
      <dgm:prSet presAssocID="{D9372BCD-3677-409D-BA5E-DAF1A578D590}" presName="circle1" presStyleLbl="node1" presStyleIdx="0" presStyleCnt="3"/>
      <dgm:spPr>
        <a:solidFill>
          <a:srgbClr val="0070C0"/>
        </a:solidFill>
        <a:ln>
          <a:solidFill>
            <a:srgbClr val="00B050"/>
          </a:solidFill>
        </a:ln>
      </dgm:spPr>
    </dgm:pt>
    <dgm:pt modelId="{49C02ADD-319D-42BD-B30E-18A4EA83D643}" type="pres">
      <dgm:prSet presAssocID="{D9372BCD-3677-409D-BA5E-DAF1A578D590}" presName="space" presStyleCnt="0"/>
      <dgm:spPr/>
    </dgm:pt>
    <dgm:pt modelId="{4914BA8B-321F-46BC-AED4-736A2AD38861}" type="pres">
      <dgm:prSet presAssocID="{D9372BCD-3677-409D-BA5E-DAF1A578D590}" presName="rect1" presStyleLbl="alignAcc1" presStyleIdx="0" presStyleCnt="3"/>
      <dgm:spPr/>
    </dgm:pt>
    <dgm:pt modelId="{9C8C4882-5FDD-449F-B7CD-47152ADB284D}" type="pres">
      <dgm:prSet presAssocID="{9D5C4DA9-D97F-45D5-B493-EF42E5760496}" presName="vertSpace2" presStyleLbl="node1" presStyleIdx="0" presStyleCnt="3"/>
      <dgm:spPr/>
    </dgm:pt>
    <dgm:pt modelId="{4E9BB27B-9998-4604-8210-5255EAFB15D6}" type="pres">
      <dgm:prSet presAssocID="{9D5C4DA9-D97F-45D5-B493-EF42E5760496}" presName="circle2" presStyleLbl="node1" presStyleIdx="1" presStyleCnt="3"/>
      <dgm:spPr>
        <a:solidFill>
          <a:srgbClr val="00B0F0"/>
        </a:solidFill>
      </dgm:spPr>
    </dgm:pt>
    <dgm:pt modelId="{4579DE1E-562A-4D13-A27B-F83BA1425FB7}" type="pres">
      <dgm:prSet presAssocID="{9D5C4DA9-D97F-45D5-B493-EF42E5760496}" presName="rect2" presStyleLbl="alignAcc1" presStyleIdx="1" presStyleCnt="3" custScaleY="106448"/>
      <dgm:spPr/>
    </dgm:pt>
    <dgm:pt modelId="{7503A6E2-463D-4710-97AE-B0C06268CE66}" type="pres">
      <dgm:prSet presAssocID="{4F42A084-5462-4EB1-8AB5-E3D0778A1026}" presName="vertSpace3" presStyleLbl="node1" presStyleIdx="1" presStyleCnt="3"/>
      <dgm:spPr/>
    </dgm:pt>
    <dgm:pt modelId="{46756262-96DE-4BAA-8FCA-72209B4C796C}" type="pres">
      <dgm:prSet presAssocID="{4F42A084-5462-4EB1-8AB5-E3D0778A1026}" presName="circle3" presStyleLbl="node1" presStyleIdx="2" presStyleCnt="3"/>
      <dgm:spPr>
        <a:solidFill>
          <a:srgbClr val="0070C0"/>
        </a:solidFill>
      </dgm:spPr>
    </dgm:pt>
    <dgm:pt modelId="{9B701B73-D664-4700-8E7F-A62096E969E8}" type="pres">
      <dgm:prSet presAssocID="{4F42A084-5462-4EB1-8AB5-E3D0778A1026}" presName="rect3" presStyleLbl="alignAcc1" presStyleIdx="2" presStyleCnt="3" custScaleY="104948"/>
      <dgm:spPr/>
    </dgm:pt>
    <dgm:pt modelId="{78A3381F-13EE-4456-BB12-F2AB7350F8F2}" type="pres">
      <dgm:prSet presAssocID="{D9372BCD-3677-409D-BA5E-DAF1A578D590}" presName="rect1ParTx" presStyleLbl="alignAcc1" presStyleIdx="2" presStyleCnt="3">
        <dgm:presLayoutVars>
          <dgm:chMax val="1"/>
          <dgm:bulletEnabled val="1"/>
        </dgm:presLayoutVars>
      </dgm:prSet>
      <dgm:spPr/>
    </dgm:pt>
    <dgm:pt modelId="{BF33D280-84C4-4FDE-ADCF-668301617DAF}" type="pres">
      <dgm:prSet presAssocID="{D9372BCD-3677-409D-BA5E-DAF1A578D590}" presName="rect1ChTx" presStyleLbl="alignAcc1" presStyleIdx="2" presStyleCnt="3">
        <dgm:presLayoutVars>
          <dgm:bulletEnabled val="1"/>
        </dgm:presLayoutVars>
      </dgm:prSet>
      <dgm:spPr/>
    </dgm:pt>
    <dgm:pt modelId="{4417D6CD-0478-4A3A-A62F-06ACF8A29640}" type="pres">
      <dgm:prSet presAssocID="{9D5C4DA9-D97F-45D5-B493-EF42E5760496}" presName="rect2ParTx" presStyleLbl="alignAcc1" presStyleIdx="2" presStyleCnt="3">
        <dgm:presLayoutVars>
          <dgm:chMax val="1"/>
          <dgm:bulletEnabled val="1"/>
        </dgm:presLayoutVars>
      </dgm:prSet>
      <dgm:spPr/>
    </dgm:pt>
    <dgm:pt modelId="{4B5463CC-9B5A-45E4-99F4-8925BB74B47A}" type="pres">
      <dgm:prSet presAssocID="{9D5C4DA9-D97F-45D5-B493-EF42E5760496}" presName="rect2ChTx" presStyleLbl="alignAcc1" presStyleIdx="2" presStyleCnt="3">
        <dgm:presLayoutVars>
          <dgm:bulletEnabled val="1"/>
        </dgm:presLayoutVars>
      </dgm:prSet>
      <dgm:spPr/>
    </dgm:pt>
    <dgm:pt modelId="{749E4292-92E1-487E-A7DB-04790AB301CF}" type="pres">
      <dgm:prSet presAssocID="{4F42A084-5462-4EB1-8AB5-E3D0778A1026}" presName="rect3ParTx" presStyleLbl="alignAcc1" presStyleIdx="2" presStyleCnt="3">
        <dgm:presLayoutVars>
          <dgm:chMax val="1"/>
          <dgm:bulletEnabled val="1"/>
        </dgm:presLayoutVars>
      </dgm:prSet>
      <dgm:spPr/>
    </dgm:pt>
    <dgm:pt modelId="{04D4EA36-1C70-40F6-AC23-19C932C15A1B}" type="pres">
      <dgm:prSet presAssocID="{4F42A084-5462-4EB1-8AB5-E3D0778A1026}" presName="rect3ChTx" presStyleLbl="alignAcc1" presStyleIdx="2" presStyleCnt="3">
        <dgm:presLayoutVars>
          <dgm:bulletEnabled val="1"/>
        </dgm:presLayoutVars>
      </dgm:prSet>
      <dgm:spPr/>
    </dgm:pt>
  </dgm:ptLst>
  <dgm:cxnLst>
    <dgm:cxn modelId="{6B488104-E4C2-471F-A711-D0FF69720463}" srcId="{9D5C4DA9-D97F-45D5-B493-EF42E5760496}" destId="{B653F99E-528F-49A9-8417-6111C3CCACAF}" srcOrd="1" destOrd="0" parTransId="{548D8EC6-E09E-4FED-8276-E2587DC5B3B6}" sibTransId="{FBE8ED70-F793-4497-AD69-A9189311F774}"/>
    <dgm:cxn modelId="{54092106-5708-4CE8-A0CA-038F8625DC64}" type="presOf" srcId="{B85A1458-D8A7-448C-B740-A7F8FFD0AF17}" destId="{BF33D280-84C4-4FDE-ADCF-668301617DAF}" srcOrd="0" destOrd="0" presId="urn:microsoft.com/office/officeart/2005/8/layout/target3"/>
    <dgm:cxn modelId="{35B87D11-6B71-48F8-9B75-07E0FFBDAE05}" srcId="{DC57C10F-02DE-42DA-A6DE-CC061AE8F72E}" destId="{4F42A084-5462-4EB1-8AB5-E3D0778A1026}" srcOrd="2" destOrd="0" parTransId="{BFFF529C-D3D8-4B76-85AB-FEB38CC69295}" sibTransId="{318A08EF-7E0A-4FDF-966C-6570E7737D77}"/>
    <dgm:cxn modelId="{A5306E13-820C-40A3-A853-1D53296B4978}" srcId="{D9372BCD-3677-409D-BA5E-DAF1A578D590}" destId="{B85A1458-D8A7-448C-B740-A7F8FFD0AF17}" srcOrd="0" destOrd="0" parTransId="{482C45A0-7F19-4729-9BBC-EDA217FBE890}" sibTransId="{FE45B780-314E-4528-B97D-BD78D973D823}"/>
    <dgm:cxn modelId="{A28E4E15-3CD5-46CD-AD7C-00629FD9BB0C}" type="presOf" srcId="{B653F99E-528F-49A9-8417-6111C3CCACAF}" destId="{4B5463CC-9B5A-45E4-99F4-8925BB74B47A}" srcOrd="0" destOrd="1" presId="urn:microsoft.com/office/officeart/2005/8/layout/target3"/>
    <dgm:cxn modelId="{DE83F015-CC2E-45D9-B86D-943A9D6FB1D7}" type="presOf" srcId="{4F42A084-5462-4EB1-8AB5-E3D0778A1026}" destId="{749E4292-92E1-487E-A7DB-04790AB301CF}" srcOrd="1" destOrd="0" presId="urn:microsoft.com/office/officeart/2005/8/layout/target3"/>
    <dgm:cxn modelId="{B9764217-EB6C-447A-9570-98913AC03C7F}" type="presOf" srcId="{D9372BCD-3677-409D-BA5E-DAF1A578D590}" destId="{4914BA8B-321F-46BC-AED4-736A2AD38861}" srcOrd="0" destOrd="0" presId="urn:microsoft.com/office/officeart/2005/8/layout/target3"/>
    <dgm:cxn modelId="{24B84822-9F63-4939-889C-17CD24464E37}" type="presOf" srcId="{753B2A81-EF6D-4F29-B865-E69F9A62B224}" destId="{04D4EA36-1C70-40F6-AC23-19C932C15A1B}" srcOrd="0" destOrd="2" presId="urn:microsoft.com/office/officeart/2005/8/layout/target3"/>
    <dgm:cxn modelId="{4E2F8D33-0617-4D6A-A9C1-A1CE560846CA}" type="presOf" srcId="{CA145EC4-9AFD-4757-8104-335C6E72B134}" destId="{4B5463CC-9B5A-45E4-99F4-8925BB74B47A}" srcOrd="0" destOrd="4" presId="urn:microsoft.com/office/officeart/2005/8/layout/target3"/>
    <dgm:cxn modelId="{06240635-A64B-4DA4-94CA-53550B7E94C1}" srcId="{4F42A084-5462-4EB1-8AB5-E3D0778A1026}" destId="{753B2A81-EF6D-4F29-B865-E69F9A62B224}" srcOrd="2" destOrd="0" parTransId="{C40A269F-2875-43B5-8D47-1E20B753945E}" sibTransId="{BCF0C7BB-7D52-4679-ADAE-F8D43AB51F8A}"/>
    <dgm:cxn modelId="{D4ED6F36-6326-4655-99CD-479465286136}" type="presOf" srcId="{DC57C10F-02DE-42DA-A6DE-CC061AE8F72E}" destId="{43880154-B50E-49C1-860A-F7F688894BCA}" srcOrd="0" destOrd="0" presId="urn:microsoft.com/office/officeart/2005/8/layout/target3"/>
    <dgm:cxn modelId="{12DD1040-03D4-4FD5-A4E7-AEEFDC9D79A0}" type="presOf" srcId="{04F70635-B898-4FE7-A32B-F998F4379F6F}" destId="{04D4EA36-1C70-40F6-AC23-19C932C15A1B}" srcOrd="0" destOrd="3" presId="urn:microsoft.com/office/officeart/2005/8/layout/target3"/>
    <dgm:cxn modelId="{7B15435C-5948-4596-B353-923770A403D4}" srcId="{4F42A084-5462-4EB1-8AB5-E3D0778A1026}" destId="{14E53BC9-28E8-4CC5-87D4-8CE99A830995}" srcOrd="0" destOrd="0" parTransId="{B6B5FAD9-A99B-42E2-AA01-CAB34718FAFE}" sibTransId="{CBAB1E3B-A552-4375-8038-7B9734B9601B}"/>
    <dgm:cxn modelId="{39DC785E-D608-45E6-B649-3FFA885D42EB}" srcId="{D9372BCD-3677-409D-BA5E-DAF1A578D590}" destId="{61C9CD0D-8F83-4FDB-8833-C8F245E7ED17}" srcOrd="2" destOrd="0" parTransId="{20B30997-021B-42C6-83DA-BCC52030594C}" sibTransId="{EA9FEBD6-E6EE-47E8-8A0F-A2F47FFA030A}"/>
    <dgm:cxn modelId="{94B39F49-2B0B-48E2-9A88-F836084DC68B}" type="presOf" srcId="{61C9CD0D-8F83-4FDB-8833-C8F245E7ED17}" destId="{BF33D280-84C4-4FDE-ADCF-668301617DAF}" srcOrd="0" destOrd="2" presId="urn:microsoft.com/office/officeart/2005/8/layout/target3"/>
    <dgm:cxn modelId="{A31C2F4E-BA1B-4988-A68B-2F7AF7F23553}" srcId="{9D5C4DA9-D97F-45D5-B493-EF42E5760496}" destId="{CA145EC4-9AFD-4757-8104-335C6E72B134}" srcOrd="4" destOrd="0" parTransId="{D9114ED0-CCE2-4146-B713-A3CF199F31DB}" sibTransId="{D765D00F-FD56-46C8-8C15-350B040E8280}"/>
    <dgm:cxn modelId="{F42C1370-D023-4F83-BE50-799CB35B6471}" srcId="{DC57C10F-02DE-42DA-A6DE-CC061AE8F72E}" destId="{9D5C4DA9-D97F-45D5-B493-EF42E5760496}" srcOrd="1" destOrd="0" parTransId="{3C62D6B1-7F9A-4870-8036-0C7000BB1968}" sibTransId="{B8207E80-6510-4FDA-B1B9-0DF89C096E3E}"/>
    <dgm:cxn modelId="{E1571177-237A-424F-9768-77473EB47621}" type="presOf" srcId="{9DCDBC19-C9D3-4E8A-9A0D-BD794194B1B0}" destId="{4B5463CC-9B5A-45E4-99F4-8925BB74B47A}" srcOrd="0" destOrd="2" presId="urn:microsoft.com/office/officeart/2005/8/layout/target3"/>
    <dgm:cxn modelId="{9EAAC97C-F58F-4D74-9ED4-93D00E781EBD}" srcId="{D9372BCD-3677-409D-BA5E-DAF1A578D590}" destId="{35E8EBD2-33D1-41E4-9B33-8BBBD3B74C8D}" srcOrd="1" destOrd="0" parTransId="{90F47D55-5AFD-4853-82DB-CEA027144E27}" sibTransId="{8B71A66E-7619-461F-87C9-2C430A66A0BB}"/>
    <dgm:cxn modelId="{7247C97E-ECB2-4E27-836F-FEEDB9770634}" srcId="{4F42A084-5462-4EB1-8AB5-E3D0778A1026}" destId="{D7E376E8-EF48-4457-9C47-DF66349B357B}" srcOrd="1" destOrd="0" parTransId="{6AAFF8B1-4488-4510-8601-D12E5C3AC5BF}" sibTransId="{3DE2B33E-F725-4B05-9DDA-FF2C602FE115}"/>
    <dgm:cxn modelId="{B088BA80-9AF6-4C45-9C25-3EFBCC76F935}" type="presOf" srcId="{D8605AB9-5108-4548-AEE9-B1BE4C776631}" destId="{4B5463CC-9B5A-45E4-99F4-8925BB74B47A}" srcOrd="0" destOrd="3" presId="urn:microsoft.com/office/officeart/2005/8/layout/target3"/>
    <dgm:cxn modelId="{04CCDA81-C61B-4FD6-9E77-FC77F96AED78}" srcId="{DC57C10F-02DE-42DA-A6DE-CC061AE8F72E}" destId="{D9372BCD-3677-409D-BA5E-DAF1A578D590}" srcOrd="0" destOrd="0" parTransId="{A5BBB393-9543-48F6-AF59-CD5896F3C3BE}" sibTransId="{973F2BE4-4FAC-45A9-A031-4774EE63A0E0}"/>
    <dgm:cxn modelId="{FF23A1A1-6EFA-4007-A8E0-41BD08473DA3}" type="presOf" srcId="{4F42A084-5462-4EB1-8AB5-E3D0778A1026}" destId="{9B701B73-D664-4700-8E7F-A62096E969E8}" srcOrd="0" destOrd="0" presId="urn:microsoft.com/office/officeart/2005/8/layout/target3"/>
    <dgm:cxn modelId="{D694D0A5-C529-4808-AD05-C04853DD09CF}" srcId="{9D5C4DA9-D97F-45D5-B493-EF42E5760496}" destId="{D8605AB9-5108-4548-AEE9-B1BE4C776631}" srcOrd="3" destOrd="0" parTransId="{E7E3D59D-6C0C-4A2E-91AE-354339F8DA5A}" sibTransId="{CC04B25A-07C1-40DA-9090-A4E766AAE102}"/>
    <dgm:cxn modelId="{768ACBA7-D93D-4FCC-ADE3-DCF20993B02E}" type="presOf" srcId="{14E53BC9-28E8-4CC5-87D4-8CE99A830995}" destId="{04D4EA36-1C70-40F6-AC23-19C932C15A1B}" srcOrd="0" destOrd="0" presId="urn:microsoft.com/office/officeart/2005/8/layout/target3"/>
    <dgm:cxn modelId="{68699AB4-3B1A-421F-8D03-239A05103AAA}" type="presOf" srcId="{48531D29-6505-43F9-87F4-8CA4B54F85F5}" destId="{4B5463CC-9B5A-45E4-99F4-8925BB74B47A}" srcOrd="0" destOrd="0" presId="urn:microsoft.com/office/officeart/2005/8/layout/target3"/>
    <dgm:cxn modelId="{888CFCCE-2E4A-4CA2-A744-C051377A07E0}" srcId="{4F42A084-5462-4EB1-8AB5-E3D0778A1026}" destId="{04F70635-B898-4FE7-A32B-F998F4379F6F}" srcOrd="3" destOrd="0" parTransId="{63F02C8A-BBAB-4F67-A163-BE0564092CB1}" sibTransId="{0BEBC197-E38E-42CC-9EA6-8371ECC05665}"/>
    <dgm:cxn modelId="{EA90FFCF-AF73-465A-9883-BE4CAECBF5E4}" type="presOf" srcId="{9D5C4DA9-D97F-45D5-B493-EF42E5760496}" destId="{4579DE1E-562A-4D13-A27B-F83BA1425FB7}" srcOrd="0" destOrd="0" presId="urn:microsoft.com/office/officeart/2005/8/layout/target3"/>
    <dgm:cxn modelId="{C2A397EB-BC92-4460-8723-431F05437BDA}" type="presOf" srcId="{9D5C4DA9-D97F-45D5-B493-EF42E5760496}" destId="{4417D6CD-0478-4A3A-A62F-06ACF8A29640}" srcOrd="1" destOrd="0" presId="urn:microsoft.com/office/officeart/2005/8/layout/target3"/>
    <dgm:cxn modelId="{CBD746ED-EE0D-4338-91C5-8ADC6C2AB947}" type="presOf" srcId="{35E8EBD2-33D1-41E4-9B33-8BBBD3B74C8D}" destId="{BF33D280-84C4-4FDE-ADCF-668301617DAF}" srcOrd="0" destOrd="1" presId="urn:microsoft.com/office/officeart/2005/8/layout/target3"/>
    <dgm:cxn modelId="{55CEA0F2-EBED-44D2-867D-7428B03F4040}" srcId="{9D5C4DA9-D97F-45D5-B493-EF42E5760496}" destId="{9DCDBC19-C9D3-4E8A-9A0D-BD794194B1B0}" srcOrd="2" destOrd="0" parTransId="{6C40DD5E-49C1-4E3D-A8AE-23EC101496F1}" sibTransId="{E8A33C1F-E3DD-466C-A2CA-34C01D321840}"/>
    <dgm:cxn modelId="{B66EDEF4-75AD-4E0C-B22A-27A8E9DD13B1}" srcId="{9D5C4DA9-D97F-45D5-B493-EF42E5760496}" destId="{48531D29-6505-43F9-87F4-8CA4B54F85F5}" srcOrd="0" destOrd="0" parTransId="{2F48A5AA-9EC3-4075-9735-2F21EB699317}" sibTransId="{41E629E7-BCA5-4A95-9DBC-9B34DFF31E20}"/>
    <dgm:cxn modelId="{01B3A1FA-871E-4573-85FE-714E8FD7D77E}" type="presOf" srcId="{D9372BCD-3677-409D-BA5E-DAF1A578D590}" destId="{78A3381F-13EE-4456-BB12-F2AB7350F8F2}" srcOrd="1" destOrd="0" presId="urn:microsoft.com/office/officeart/2005/8/layout/target3"/>
    <dgm:cxn modelId="{F952C7FE-E3E6-4431-A965-3F755C868EEF}" type="presOf" srcId="{D7E376E8-EF48-4457-9C47-DF66349B357B}" destId="{04D4EA36-1C70-40F6-AC23-19C932C15A1B}" srcOrd="0" destOrd="1" presId="urn:microsoft.com/office/officeart/2005/8/layout/target3"/>
    <dgm:cxn modelId="{3EBD11D6-5F8E-428E-B478-459CC2075E85}" type="presParOf" srcId="{43880154-B50E-49C1-860A-F7F688894BCA}" destId="{17F3BE69-2C0A-4A46-AC86-8A59555E137F}" srcOrd="0" destOrd="0" presId="urn:microsoft.com/office/officeart/2005/8/layout/target3"/>
    <dgm:cxn modelId="{E3C97964-9289-4717-B36F-29299D736745}" type="presParOf" srcId="{43880154-B50E-49C1-860A-F7F688894BCA}" destId="{49C02ADD-319D-42BD-B30E-18A4EA83D643}" srcOrd="1" destOrd="0" presId="urn:microsoft.com/office/officeart/2005/8/layout/target3"/>
    <dgm:cxn modelId="{52ECBA8F-A994-479E-9BDA-D16E75D9DED2}" type="presParOf" srcId="{43880154-B50E-49C1-860A-F7F688894BCA}" destId="{4914BA8B-321F-46BC-AED4-736A2AD38861}" srcOrd="2" destOrd="0" presId="urn:microsoft.com/office/officeart/2005/8/layout/target3"/>
    <dgm:cxn modelId="{2B5B99F3-9C2F-428B-BD72-703C9CF9C971}" type="presParOf" srcId="{43880154-B50E-49C1-860A-F7F688894BCA}" destId="{9C8C4882-5FDD-449F-B7CD-47152ADB284D}" srcOrd="3" destOrd="0" presId="urn:microsoft.com/office/officeart/2005/8/layout/target3"/>
    <dgm:cxn modelId="{7AFD02B8-228E-4265-833A-7B16D9D97AA2}" type="presParOf" srcId="{43880154-B50E-49C1-860A-F7F688894BCA}" destId="{4E9BB27B-9998-4604-8210-5255EAFB15D6}" srcOrd="4" destOrd="0" presId="urn:microsoft.com/office/officeart/2005/8/layout/target3"/>
    <dgm:cxn modelId="{0587A340-C575-4C49-A343-DEAB1815D642}" type="presParOf" srcId="{43880154-B50E-49C1-860A-F7F688894BCA}" destId="{4579DE1E-562A-4D13-A27B-F83BA1425FB7}" srcOrd="5" destOrd="0" presId="urn:microsoft.com/office/officeart/2005/8/layout/target3"/>
    <dgm:cxn modelId="{85A16902-E762-4376-BD0D-A3B72ACC68DF}" type="presParOf" srcId="{43880154-B50E-49C1-860A-F7F688894BCA}" destId="{7503A6E2-463D-4710-97AE-B0C06268CE66}" srcOrd="6" destOrd="0" presId="urn:microsoft.com/office/officeart/2005/8/layout/target3"/>
    <dgm:cxn modelId="{B5640718-B8E3-4AE1-A896-16539B2C3C31}" type="presParOf" srcId="{43880154-B50E-49C1-860A-F7F688894BCA}" destId="{46756262-96DE-4BAA-8FCA-72209B4C796C}" srcOrd="7" destOrd="0" presId="urn:microsoft.com/office/officeart/2005/8/layout/target3"/>
    <dgm:cxn modelId="{16E973D5-2455-441C-B4CE-C1FAC25A6A7C}" type="presParOf" srcId="{43880154-B50E-49C1-860A-F7F688894BCA}" destId="{9B701B73-D664-4700-8E7F-A62096E969E8}" srcOrd="8" destOrd="0" presId="urn:microsoft.com/office/officeart/2005/8/layout/target3"/>
    <dgm:cxn modelId="{335AF444-0063-4B5A-B60B-6BB8CAC26623}" type="presParOf" srcId="{43880154-B50E-49C1-860A-F7F688894BCA}" destId="{78A3381F-13EE-4456-BB12-F2AB7350F8F2}" srcOrd="9" destOrd="0" presId="urn:microsoft.com/office/officeart/2005/8/layout/target3"/>
    <dgm:cxn modelId="{C330DF1B-680A-4F76-A8B2-6A21985C4678}" type="presParOf" srcId="{43880154-B50E-49C1-860A-F7F688894BCA}" destId="{BF33D280-84C4-4FDE-ADCF-668301617DAF}" srcOrd="10" destOrd="0" presId="urn:microsoft.com/office/officeart/2005/8/layout/target3"/>
    <dgm:cxn modelId="{9731269B-D207-4969-81C2-31BB7F51908A}" type="presParOf" srcId="{43880154-B50E-49C1-860A-F7F688894BCA}" destId="{4417D6CD-0478-4A3A-A62F-06ACF8A29640}" srcOrd="11" destOrd="0" presId="urn:microsoft.com/office/officeart/2005/8/layout/target3"/>
    <dgm:cxn modelId="{1175CD4F-46F3-4D01-98C7-6C5EC98D6716}" type="presParOf" srcId="{43880154-B50E-49C1-860A-F7F688894BCA}" destId="{4B5463CC-9B5A-45E4-99F4-8925BB74B47A}" srcOrd="12" destOrd="0" presId="urn:microsoft.com/office/officeart/2005/8/layout/target3"/>
    <dgm:cxn modelId="{1F4BDA7F-B428-46F8-80F2-307E879A1DB7}" type="presParOf" srcId="{43880154-B50E-49C1-860A-F7F688894BCA}" destId="{749E4292-92E1-487E-A7DB-04790AB301CF}" srcOrd="13" destOrd="0" presId="urn:microsoft.com/office/officeart/2005/8/layout/target3"/>
    <dgm:cxn modelId="{22B431A0-03DC-4F0B-AC02-2FE44203386F}" type="presParOf" srcId="{43880154-B50E-49C1-860A-F7F688894BCA}" destId="{04D4EA36-1C70-40F6-AC23-19C932C15A1B}" srcOrd="14" destOrd="0" presId="urn:microsoft.com/office/officeart/2005/8/layout/targe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4459EC-472B-4BF7-97FF-908F8518DBB7}"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3FB579DE-D844-4041-8B69-178412B143CF}">
      <dgm:prSet/>
      <dgm:spPr/>
      <dgm:t>
        <a:bodyPr/>
        <a:lstStyle/>
        <a:p>
          <a:r>
            <a:rPr lang="en-US" b="1" dirty="0"/>
            <a:t>Vegetation &amp; Flower  </a:t>
          </a:r>
          <a:endParaRPr lang="en-US" dirty="0"/>
        </a:p>
      </dgm:t>
    </dgm:pt>
    <dgm:pt modelId="{3D0555B2-A86D-4337-986B-531B1970540C}" type="parTrans" cxnId="{46CAA01E-FBCE-4547-9458-6E6F84BA4E51}">
      <dgm:prSet/>
      <dgm:spPr/>
      <dgm:t>
        <a:bodyPr/>
        <a:lstStyle/>
        <a:p>
          <a:endParaRPr lang="en-US"/>
        </a:p>
      </dgm:t>
    </dgm:pt>
    <dgm:pt modelId="{7CC3417D-765E-4557-A4AF-5BBADE783033}" type="sibTrans" cxnId="{46CAA01E-FBCE-4547-9458-6E6F84BA4E51}">
      <dgm:prSet/>
      <dgm:spPr/>
      <dgm:t>
        <a:bodyPr/>
        <a:lstStyle/>
        <a:p>
          <a:endParaRPr lang="en-US"/>
        </a:p>
      </dgm:t>
    </dgm:pt>
    <dgm:pt modelId="{5C345EBC-ED5C-4F01-A5C8-49557DF4BA33}">
      <dgm:prSet/>
      <dgm:spPr/>
      <dgm:t>
        <a:bodyPr/>
        <a:lstStyle/>
        <a:p>
          <a:r>
            <a:rPr lang="en-US" b="1" dirty="0"/>
            <a:t>Extraction &amp; Processing</a:t>
          </a:r>
          <a:endParaRPr lang="en-US" dirty="0"/>
        </a:p>
      </dgm:t>
    </dgm:pt>
    <dgm:pt modelId="{DA0C3393-9BB2-4D96-BB92-EB2E3729C2B7}" type="parTrans" cxnId="{C8E1B70A-AFC6-40DD-B37A-A073D2062372}">
      <dgm:prSet/>
      <dgm:spPr/>
      <dgm:t>
        <a:bodyPr/>
        <a:lstStyle/>
        <a:p>
          <a:endParaRPr lang="en-US"/>
        </a:p>
      </dgm:t>
    </dgm:pt>
    <dgm:pt modelId="{0CF0E132-C1FF-476B-80BC-E7FD384DE6CC}" type="sibTrans" cxnId="{C8E1B70A-AFC6-40DD-B37A-A073D2062372}">
      <dgm:prSet/>
      <dgm:spPr/>
      <dgm:t>
        <a:bodyPr/>
        <a:lstStyle/>
        <a:p>
          <a:endParaRPr lang="en-US"/>
        </a:p>
      </dgm:t>
    </dgm:pt>
    <dgm:pt modelId="{38614DB8-0593-4813-BE0D-35166B32A03C}">
      <dgm:prSet/>
      <dgm:spPr/>
      <dgm:t>
        <a:bodyPr/>
        <a:lstStyle/>
        <a:p>
          <a:r>
            <a:rPr lang="en-US" b="1" dirty="0"/>
            <a:t>Harvest &amp; Trim </a:t>
          </a:r>
          <a:endParaRPr lang="en-US" dirty="0"/>
        </a:p>
      </dgm:t>
    </dgm:pt>
    <dgm:pt modelId="{77640951-92FB-48CC-B047-A749592E113B}" type="sibTrans" cxnId="{AFDFC5A2-FB1D-4913-96F9-C1719A4144B0}">
      <dgm:prSet/>
      <dgm:spPr/>
      <dgm:t>
        <a:bodyPr/>
        <a:lstStyle/>
        <a:p>
          <a:endParaRPr lang="en-US"/>
        </a:p>
      </dgm:t>
    </dgm:pt>
    <dgm:pt modelId="{946C80ED-743D-4FCA-BFE4-7B4BA58A2D3E}" type="parTrans" cxnId="{AFDFC5A2-FB1D-4913-96F9-C1719A4144B0}">
      <dgm:prSet/>
      <dgm:spPr/>
      <dgm:t>
        <a:bodyPr/>
        <a:lstStyle/>
        <a:p>
          <a:endParaRPr lang="en-US"/>
        </a:p>
      </dgm:t>
    </dgm:pt>
    <dgm:pt modelId="{2AF7E484-BE84-41E1-B820-8EF8194C8D74}">
      <dgm:prSet/>
      <dgm:spPr/>
      <dgm:t>
        <a:bodyPr/>
        <a:lstStyle/>
        <a:p>
          <a:r>
            <a:rPr lang="en-US" b="1" dirty="0"/>
            <a:t>Dry &amp; Cure</a:t>
          </a:r>
          <a:endParaRPr lang="en-US" dirty="0"/>
        </a:p>
      </dgm:t>
    </dgm:pt>
    <dgm:pt modelId="{C1F53018-E4F7-4DD0-B3E0-2CF5C6944665}" type="sibTrans" cxnId="{89EFED88-82E8-480D-94E6-0373797F6FC3}">
      <dgm:prSet/>
      <dgm:spPr/>
      <dgm:t>
        <a:bodyPr/>
        <a:lstStyle/>
        <a:p>
          <a:endParaRPr lang="en-US"/>
        </a:p>
      </dgm:t>
    </dgm:pt>
    <dgm:pt modelId="{C247D3A1-56AA-48D9-8C0D-87570A7DCD83}" type="parTrans" cxnId="{89EFED88-82E8-480D-94E6-0373797F6FC3}">
      <dgm:prSet/>
      <dgm:spPr/>
      <dgm:t>
        <a:bodyPr/>
        <a:lstStyle/>
        <a:p>
          <a:endParaRPr lang="en-US"/>
        </a:p>
      </dgm:t>
    </dgm:pt>
    <dgm:pt modelId="{7979626C-3D25-42E7-BC0A-A29B3E27E939}">
      <dgm:prSet/>
      <dgm:spPr/>
      <dgm:t>
        <a:bodyPr/>
        <a:lstStyle/>
        <a:p>
          <a:r>
            <a:rPr lang="en-US" b="1"/>
            <a:t>Packaging</a:t>
          </a:r>
          <a:endParaRPr lang="en-US"/>
        </a:p>
      </dgm:t>
    </dgm:pt>
    <dgm:pt modelId="{3CB12C00-C787-4C55-9813-E85C6CEC0587}" type="sibTrans" cxnId="{301082EF-81B1-4AC9-B7B7-3D3A44528947}">
      <dgm:prSet/>
      <dgm:spPr/>
      <dgm:t>
        <a:bodyPr/>
        <a:lstStyle/>
        <a:p>
          <a:endParaRPr lang="en-US"/>
        </a:p>
      </dgm:t>
    </dgm:pt>
    <dgm:pt modelId="{1CDCA5E3-2DF2-4FED-9CD5-AEBB1D9904DE}" type="parTrans" cxnId="{301082EF-81B1-4AC9-B7B7-3D3A44528947}">
      <dgm:prSet/>
      <dgm:spPr/>
      <dgm:t>
        <a:bodyPr/>
        <a:lstStyle/>
        <a:p>
          <a:endParaRPr lang="en-US"/>
        </a:p>
      </dgm:t>
    </dgm:pt>
    <dgm:pt modelId="{93D8DFC2-D829-429F-BC9C-002DDFABADA6}">
      <dgm:prSet/>
      <dgm:spPr/>
      <dgm:t>
        <a:bodyPr/>
        <a:lstStyle/>
        <a:p>
          <a:r>
            <a:rPr lang="en-US" b="1" dirty="0"/>
            <a:t>Less Common  </a:t>
          </a:r>
          <a:endParaRPr lang="en-US" dirty="0"/>
        </a:p>
      </dgm:t>
    </dgm:pt>
    <dgm:pt modelId="{E357543A-B724-4B7F-A10F-ED7103567916}" type="sibTrans" cxnId="{F7F55D67-7FFE-45E0-8C1D-92AC9C77DD27}">
      <dgm:prSet/>
      <dgm:spPr/>
      <dgm:t>
        <a:bodyPr/>
        <a:lstStyle/>
        <a:p>
          <a:endParaRPr lang="en-US"/>
        </a:p>
      </dgm:t>
    </dgm:pt>
    <dgm:pt modelId="{C17B4A9A-75AF-45F3-827C-A1C8C748553E}" type="parTrans" cxnId="{F7F55D67-7FFE-45E0-8C1D-92AC9C77DD27}">
      <dgm:prSet/>
      <dgm:spPr/>
      <dgm:t>
        <a:bodyPr/>
        <a:lstStyle/>
        <a:p>
          <a:endParaRPr lang="en-US"/>
        </a:p>
      </dgm:t>
    </dgm:pt>
    <dgm:pt modelId="{4D6936AD-5185-402C-8688-62A261C07900}" type="pres">
      <dgm:prSet presAssocID="{8C4459EC-472B-4BF7-97FF-908F8518DBB7}" presName="Name0" presStyleCnt="0">
        <dgm:presLayoutVars>
          <dgm:dir/>
          <dgm:resizeHandles val="exact"/>
        </dgm:presLayoutVars>
      </dgm:prSet>
      <dgm:spPr/>
    </dgm:pt>
    <dgm:pt modelId="{5D4BB251-A534-49BE-AA37-9587A698B556}" type="pres">
      <dgm:prSet presAssocID="{8C4459EC-472B-4BF7-97FF-908F8518DBB7}" presName="fgShape" presStyleLbl="fgShp" presStyleIdx="0" presStyleCnt="1"/>
      <dgm:spPr/>
    </dgm:pt>
    <dgm:pt modelId="{AEFE2A56-329C-4298-A590-0812A5AFC1C4}" type="pres">
      <dgm:prSet presAssocID="{8C4459EC-472B-4BF7-97FF-908F8518DBB7}" presName="linComp" presStyleCnt="0"/>
      <dgm:spPr/>
    </dgm:pt>
    <dgm:pt modelId="{389154E5-5408-4B45-897D-BA7236BC79E1}" type="pres">
      <dgm:prSet presAssocID="{3FB579DE-D844-4041-8B69-178412B143CF}" presName="compNode" presStyleCnt="0"/>
      <dgm:spPr/>
    </dgm:pt>
    <dgm:pt modelId="{B409C044-92BD-4ECC-B2C8-033461E8CA2D}" type="pres">
      <dgm:prSet presAssocID="{3FB579DE-D844-4041-8B69-178412B143CF}" presName="bkgdShape" presStyleLbl="node1" presStyleIdx="0" presStyleCnt="6" custLinFactNeighborX="-13279" custLinFactNeighborY="-9417"/>
      <dgm:spPr/>
    </dgm:pt>
    <dgm:pt modelId="{48E38245-D73A-487A-AB61-EE7D6BBADF35}" type="pres">
      <dgm:prSet presAssocID="{3FB579DE-D844-4041-8B69-178412B143CF}" presName="nodeTx" presStyleLbl="node1" presStyleIdx="0" presStyleCnt="6">
        <dgm:presLayoutVars>
          <dgm:bulletEnabled val="1"/>
        </dgm:presLayoutVars>
      </dgm:prSet>
      <dgm:spPr/>
    </dgm:pt>
    <dgm:pt modelId="{7056124C-2D39-45AC-B218-B199418C02A2}" type="pres">
      <dgm:prSet presAssocID="{3FB579DE-D844-4041-8B69-178412B143CF}" presName="invisiNode" presStyleLbl="node1" presStyleIdx="0" presStyleCnt="6"/>
      <dgm:spPr/>
    </dgm:pt>
    <dgm:pt modelId="{75AFC14B-D8E1-40F4-8EE2-237BD420F6C7}" type="pres">
      <dgm:prSet presAssocID="{3FB579DE-D844-4041-8B69-178412B143CF}"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19794875-91ED-4287-B37C-901FB2C6A062}" type="pres">
      <dgm:prSet presAssocID="{7CC3417D-765E-4557-A4AF-5BBADE783033}" presName="sibTrans" presStyleLbl="sibTrans2D1" presStyleIdx="0" presStyleCnt="0"/>
      <dgm:spPr/>
    </dgm:pt>
    <dgm:pt modelId="{C78A3911-CF16-433E-B7E0-07653AE279A8}" type="pres">
      <dgm:prSet presAssocID="{38614DB8-0593-4813-BE0D-35166B32A03C}" presName="compNode" presStyleCnt="0"/>
      <dgm:spPr/>
    </dgm:pt>
    <dgm:pt modelId="{04CCBEF9-C203-4077-8908-7C19107A530A}" type="pres">
      <dgm:prSet presAssocID="{38614DB8-0593-4813-BE0D-35166B32A03C}" presName="bkgdShape" presStyleLbl="node1" presStyleIdx="1" presStyleCnt="6"/>
      <dgm:spPr/>
    </dgm:pt>
    <dgm:pt modelId="{9640A3F3-35BC-46E0-A5FA-2042FBEE3777}" type="pres">
      <dgm:prSet presAssocID="{38614DB8-0593-4813-BE0D-35166B32A03C}" presName="nodeTx" presStyleLbl="node1" presStyleIdx="1" presStyleCnt="6">
        <dgm:presLayoutVars>
          <dgm:bulletEnabled val="1"/>
        </dgm:presLayoutVars>
      </dgm:prSet>
      <dgm:spPr/>
    </dgm:pt>
    <dgm:pt modelId="{446C4983-7126-4B85-A067-E0F4CAFC9FB3}" type="pres">
      <dgm:prSet presAssocID="{38614DB8-0593-4813-BE0D-35166B32A03C}" presName="invisiNode" presStyleLbl="node1" presStyleIdx="1" presStyleCnt="6"/>
      <dgm:spPr/>
    </dgm:pt>
    <dgm:pt modelId="{1FF89894-15A5-43E4-AC3C-FB0D3C24FB20}" type="pres">
      <dgm:prSet presAssocID="{38614DB8-0593-4813-BE0D-35166B32A03C}"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9663D143-1640-4851-824F-66FBFF560A5C}" type="pres">
      <dgm:prSet presAssocID="{77640951-92FB-48CC-B047-A749592E113B}" presName="sibTrans" presStyleLbl="sibTrans2D1" presStyleIdx="0" presStyleCnt="0"/>
      <dgm:spPr/>
    </dgm:pt>
    <dgm:pt modelId="{34981E7F-916E-4C06-8DCB-F1D3DB140AC9}" type="pres">
      <dgm:prSet presAssocID="{2AF7E484-BE84-41E1-B820-8EF8194C8D74}" presName="compNode" presStyleCnt="0"/>
      <dgm:spPr/>
    </dgm:pt>
    <dgm:pt modelId="{1BD1ECD6-C692-472C-91C0-0B7AB6A77B91}" type="pres">
      <dgm:prSet presAssocID="{2AF7E484-BE84-41E1-B820-8EF8194C8D74}" presName="bkgdShape" presStyleLbl="node1" presStyleIdx="2" presStyleCnt="6"/>
      <dgm:spPr/>
    </dgm:pt>
    <dgm:pt modelId="{F39DFADD-034B-412D-ABA3-D323255B2AB5}" type="pres">
      <dgm:prSet presAssocID="{2AF7E484-BE84-41E1-B820-8EF8194C8D74}" presName="nodeTx" presStyleLbl="node1" presStyleIdx="2" presStyleCnt="6">
        <dgm:presLayoutVars>
          <dgm:bulletEnabled val="1"/>
        </dgm:presLayoutVars>
      </dgm:prSet>
      <dgm:spPr/>
    </dgm:pt>
    <dgm:pt modelId="{A0CA8501-78E9-433D-B522-323E2F4E1769}" type="pres">
      <dgm:prSet presAssocID="{2AF7E484-BE84-41E1-B820-8EF8194C8D74}" presName="invisiNode" presStyleLbl="node1" presStyleIdx="2" presStyleCnt="6"/>
      <dgm:spPr/>
    </dgm:pt>
    <dgm:pt modelId="{E0341D90-A22F-47BB-8DA6-3CBDE6D03069}" type="pres">
      <dgm:prSet presAssocID="{2AF7E484-BE84-41E1-B820-8EF8194C8D74}"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pt>
    <dgm:pt modelId="{1DB8E7C3-16B1-4916-8DB5-7B3D7E5CA599}" type="pres">
      <dgm:prSet presAssocID="{C1F53018-E4F7-4DD0-B3E0-2CF5C6944665}" presName="sibTrans" presStyleLbl="sibTrans2D1" presStyleIdx="0" presStyleCnt="0"/>
      <dgm:spPr/>
    </dgm:pt>
    <dgm:pt modelId="{26C2B630-48D3-416E-A6D0-B89850557C4C}" type="pres">
      <dgm:prSet presAssocID="{5C345EBC-ED5C-4F01-A5C8-49557DF4BA33}" presName="compNode" presStyleCnt="0"/>
      <dgm:spPr/>
    </dgm:pt>
    <dgm:pt modelId="{649D3233-AD84-4495-A98D-893FA5B30FAA}" type="pres">
      <dgm:prSet presAssocID="{5C345EBC-ED5C-4F01-A5C8-49557DF4BA33}" presName="bkgdShape" presStyleLbl="node1" presStyleIdx="3" presStyleCnt="6"/>
      <dgm:spPr/>
    </dgm:pt>
    <dgm:pt modelId="{57DD9844-E67E-4671-830D-D8A1AC10CDB6}" type="pres">
      <dgm:prSet presAssocID="{5C345EBC-ED5C-4F01-A5C8-49557DF4BA33}" presName="nodeTx" presStyleLbl="node1" presStyleIdx="3" presStyleCnt="6">
        <dgm:presLayoutVars>
          <dgm:bulletEnabled val="1"/>
        </dgm:presLayoutVars>
      </dgm:prSet>
      <dgm:spPr/>
    </dgm:pt>
    <dgm:pt modelId="{6B1C6354-50D6-4369-8139-2E533C1DCB3A}" type="pres">
      <dgm:prSet presAssocID="{5C345EBC-ED5C-4F01-A5C8-49557DF4BA33}" presName="invisiNode" presStyleLbl="node1" presStyleIdx="3" presStyleCnt="6"/>
      <dgm:spPr/>
    </dgm:pt>
    <dgm:pt modelId="{BF7CDD2D-98F0-492C-8B3B-A5289B506D6D}" type="pres">
      <dgm:prSet presAssocID="{5C345EBC-ED5C-4F01-A5C8-49557DF4BA33}"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7000" r="-27000"/>
          </a:stretch>
        </a:blipFill>
      </dgm:spPr>
    </dgm:pt>
    <dgm:pt modelId="{641F9287-99A8-4DD9-9037-12D41140BC5C}" type="pres">
      <dgm:prSet presAssocID="{0CF0E132-C1FF-476B-80BC-E7FD384DE6CC}" presName="sibTrans" presStyleLbl="sibTrans2D1" presStyleIdx="0" presStyleCnt="0"/>
      <dgm:spPr/>
    </dgm:pt>
    <dgm:pt modelId="{CC3F5DC1-582C-4997-9E9A-DA1CCB36EBA1}" type="pres">
      <dgm:prSet presAssocID="{7979626C-3D25-42E7-BC0A-A29B3E27E939}" presName="compNode" presStyleCnt="0"/>
      <dgm:spPr/>
    </dgm:pt>
    <dgm:pt modelId="{DB593E58-65F1-47F3-9437-880A49E293EF}" type="pres">
      <dgm:prSet presAssocID="{7979626C-3D25-42E7-BC0A-A29B3E27E939}" presName="bkgdShape" presStyleLbl="node1" presStyleIdx="4" presStyleCnt="6"/>
      <dgm:spPr/>
    </dgm:pt>
    <dgm:pt modelId="{D9E36220-3504-4F94-A491-EEEB8E365789}" type="pres">
      <dgm:prSet presAssocID="{7979626C-3D25-42E7-BC0A-A29B3E27E939}" presName="nodeTx" presStyleLbl="node1" presStyleIdx="4" presStyleCnt="6">
        <dgm:presLayoutVars>
          <dgm:bulletEnabled val="1"/>
        </dgm:presLayoutVars>
      </dgm:prSet>
      <dgm:spPr/>
    </dgm:pt>
    <dgm:pt modelId="{15C13F0D-1CB3-4403-AF2D-C6903C870452}" type="pres">
      <dgm:prSet presAssocID="{7979626C-3D25-42E7-BC0A-A29B3E27E939}" presName="invisiNode" presStyleLbl="node1" presStyleIdx="4" presStyleCnt="6"/>
      <dgm:spPr/>
    </dgm:pt>
    <dgm:pt modelId="{EC359D17-D925-45D6-BE57-A838B2B5E511}" type="pres">
      <dgm:prSet presAssocID="{7979626C-3D25-42E7-BC0A-A29B3E27E939}" presName="imagNode" presStyleLbl="fgImgPlace1" presStyleIdx="4" presStyleCnt="6"/>
      <dgm:spPr>
        <a:blipFill>
          <a:blip xmlns:r="http://schemas.openxmlformats.org/officeDocument/2006/relationships" r:embed="rId6"/>
          <a:srcRect/>
          <a:stretch>
            <a:fillRect l="-30000" r="-30000"/>
          </a:stretch>
        </a:blipFill>
      </dgm:spPr>
    </dgm:pt>
    <dgm:pt modelId="{02DCD407-0F2E-4984-BB39-A3646F0B670E}" type="pres">
      <dgm:prSet presAssocID="{3CB12C00-C787-4C55-9813-E85C6CEC0587}" presName="sibTrans" presStyleLbl="sibTrans2D1" presStyleIdx="0" presStyleCnt="0"/>
      <dgm:spPr/>
    </dgm:pt>
    <dgm:pt modelId="{2EDBFFBB-39FB-4A33-911A-B5068DFCEBF3}" type="pres">
      <dgm:prSet presAssocID="{93D8DFC2-D829-429F-BC9C-002DDFABADA6}" presName="compNode" presStyleCnt="0"/>
      <dgm:spPr/>
    </dgm:pt>
    <dgm:pt modelId="{716275AB-008C-478C-A797-98BF7AF2ED55}" type="pres">
      <dgm:prSet presAssocID="{93D8DFC2-D829-429F-BC9C-002DDFABADA6}" presName="bkgdShape" presStyleLbl="node1" presStyleIdx="5" presStyleCnt="6"/>
      <dgm:spPr/>
    </dgm:pt>
    <dgm:pt modelId="{9A089302-67A3-46F4-8E18-3B33AEDAAC51}" type="pres">
      <dgm:prSet presAssocID="{93D8DFC2-D829-429F-BC9C-002DDFABADA6}" presName="nodeTx" presStyleLbl="node1" presStyleIdx="5" presStyleCnt="6">
        <dgm:presLayoutVars>
          <dgm:bulletEnabled val="1"/>
        </dgm:presLayoutVars>
      </dgm:prSet>
      <dgm:spPr/>
    </dgm:pt>
    <dgm:pt modelId="{19C32C4C-3434-41DC-9D9B-9952DF3A924B}" type="pres">
      <dgm:prSet presAssocID="{93D8DFC2-D829-429F-BC9C-002DDFABADA6}" presName="invisiNode" presStyleLbl="node1" presStyleIdx="5" presStyleCnt="6"/>
      <dgm:spPr/>
    </dgm:pt>
    <dgm:pt modelId="{047CADF5-4D9B-4239-8F0E-64CE86714B9C}" type="pres">
      <dgm:prSet presAssocID="{93D8DFC2-D829-429F-BC9C-002DDFABADA6}" presName="imagNode" presStyleLbl="fgImgPlace1" presStyleIdx="5" presStyleCnt="6"/>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Lst>
  <dgm:cxnLst>
    <dgm:cxn modelId="{C8E1B70A-AFC6-40DD-B37A-A073D2062372}" srcId="{8C4459EC-472B-4BF7-97FF-908F8518DBB7}" destId="{5C345EBC-ED5C-4F01-A5C8-49557DF4BA33}" srcOrd="3" destOrd="0" parTransId="{DA0C3393-9BB2-4D96-BB92-EB2E3729C2B7}" sibTransId="{0CF0E132-C1FF-476B-80BC-E7FD384DE6CC}"/>
    <dgm:cxn modelId="{CF888013-67A6-43D3-B383-2988AB081152}" type="presOf" srcId="{5C345EBC-ED5C-4F01-A5C8-49557DF4BA33}" destId="{57DD9844-E67E-4671-830D-D8A1AC10CDB6}" srcOrd="1" destOrd="0" presId="urn:microsoft.com/office/officeart/2005/8/layout/hList7"/>
    <dgm:cxn modelId="{46CAA01E-FBCE-4547-9458-6E6F84BA4E51}" srcId="{8C4459EC-472B-4BF7-97FF-908F8518DBB7}" destId="{3FB579DE-D844-4041-8B69-178412B143CF}" srcOrd="0" destOrd="0" parTransId="{3D0555B2-A86D-4337-986B-531B1970540C}" sibTransId="{7CC3417D-765E-4557-A4AF-5BBADE783033}"/>
    <dgm:cxn modelId="{D0D3C137-6DA9-4870-AE86-FD5D5A0B3613}" type="presOf" srcId="{93D8DFC2-D829-429F-BC9C-002DDFABADA6}" destId="{716275AB-008C-478C-A797-98BF7AF2ED55}" srcOrd="0" destOrd="0" presId="urn:microsoft.com/office/officeart/2005/8/layout/hList7"/>
    <dgm:cxn modelId="{1B2BB43B-F069-4CB5-B2CE-EE74E528E4CA}" type="presOf" srcId="{7CC3417D-765E-4557-A4AF-5BBADE783033}" destId="{19794875-91ED-4287-B37C-901FB2C6A062}" srcOrd="0" destOrd="0" presId="urn:microsoft.com/office/officeart/2005/8/layout/hList7"/>
    <dgm:cxn modelId="{0C98823E-78AD-45E5-AFDC-B236BF80AAF6}" type="presOf" srcId="{2AF7E484-BE84-41E1-B820-8EF8194C8D74}" destId="{F39DFADD-034B-412D-ABA3-D323255B2AB5}" srcOrd="1" destOrd="0" presId="urn:microsoft.com/office/officeart/2005/8/layout/hList7"/>
    <dgm:cxn modelId="{42B90B60-C1BA-4FEB-93AE-AF1613A506D3}" type="presOf" srcId="{5C345EBC-ED5C-4F01-A5C8-49557DF4BA33}" destId="{649D3233-AD84-4495-A98D-893FA5B30FAA}" srcOrd="0" destOrd="0" presId="urn:microsoft.com/office/officeart/2005/8/layout/hList7"/>
    <dgm:cxn modelId="{C471B164-B88F-4AE1-8DA2-6C486340F892}" type="presOf" srcId="{38614DB8-0593-4813-BE0D-35166B32A03C}" destId="{9640A3F3-35BC-46E0-A5FA-2042FBEE3777}" srcOrd="1" destOrd="0" presId="urn:microsoft.com/office/officeart/2005/8/layout/hList7"/>
    <dgm:cxn modelId="{F7F55D67-7FFE-45E0-8C1D-92AC9C77DD27}" srcId="{8C4459EC-472B-4BF7-97FF-908F8518DBB7}" destId="{93D8DFC2-D829-429F-BC9C-002DDFABADA6}" srcOrd="5" destOrd="0" parTransId="{C17B4A9A-75AF-45F3-827C-A1C8C748553E}" sibTransId="{E357543A-B724-4B7F-A10F-ED7103567916}"/>
    <dgm:cxn modelId="{C244634E-793A-4CCB-A71E-35797FA111B2}" type="presOf" srcId="{38614DB8-0593-4813-BE0D-35166B32A03C}" destId="{04CCBEF9-C203-4077-8908-7C19107A530A}" srcOrd="0" destOrd="0" presId="urn:microsoft.com/office/officeart/2005/8/layout/hList7"/>
    <dgm:cxn modelId="{13744257-F9B0-49C4-9441-83C3F0FAF9E2}" type="presOf" srcId="{3FB579DE-D844-4041-8B69-178412B143CF}" destId="{B409C044-92BD-4ECC-B2C8-033461E8CA2D}" srcOrd="0" destOrd="0" presId="urn:microsoft.com/office/officeart/2005/8/layout/hList7"/>
    <dgm:cxn modelId="{C8CB6857-44C5-4883-8497-DEBB40184E0D}" type="presOf" srcId="{7979626C-3D25-42E7-BC0A-A29B3E27E939}" destId="{D9E36220-3504-4F94-A491-EEEB8E365789}" srcOrd="1" destOrd="0" presId="urn:microsoft.com/office/officeart/2005/8/layout/hList7"/>
    <dgm:cxn modelId="{A9B7E47D-42BA-49F5-9367-A8864571AE0C}" type="presOf" srcId="{3CB12C00-C787-4C55-9813-E85C6CEC0587}" destId="{02DCD407-0F2E-4984-BB39-A3646F0B670E}" srcOrd="0" destOrd="0" presId="urn:microsoft.com/office/officeart/2005/8/layout/hList7"/>
    <dgm:cxn modelId="{89EFED88-82E8-480D-94E6-0373797F6FC3}" srcId="{8C4459EC-472B-4BF7-97FF-908F8518DBB7}" destId="{2AF7E484-BE84-41E1-B820-8EF8194C8D74}" srcOrd="2" destOrd="0" parTransId="{C247D3A1-56AA-48D9-8C0D-87570A7DCD83}" sibTransId="{C1F53018-E4F7-4DD0-B3E0-2CF5C6944665}"/>
    <dgm:cxn modelId="{AFDFC5A2-FB1D-4913-96F9-C1719A4144B0}" srcId="{8C4459EC-472B-4BF7-97FF-908F8518DBB7}" destId="{38614DB8-0593-4813-BE0D-35166B32A03C}" srcOrd="1" destOrd="0" parTransId="{946C80ED-743D-4FCA-BFE4-7B4BA58A2D3E}" sibTransId="{77640951-92FB-48CC-B047-A749592E113B}"/>
    <dgm:cxn modelId="{62B49CA3-40AA-4EAB-88FC-2395A58A8F53}" type="presOf" srcId="{8C4459EC-472B-4BF7-97FF-908F8518DBB7}" destId="{4D6936AD-5185-402C-8688-62A261C07900}" srcOrd="0" destOrd="0" presId="urn:microsoft.com/office/officeart/2005/8/layout/hList7"/>
    <dgm:cxn modelId="{B508ACAF-007D-46A2-99BF-EDE84CD55A30}" type="presOf" srcId="{77640951-92FB-48CC-B047-A749592E113B}" destId="{9663D143-1640-4851-824F-66FBFF560A5C}" srcOrd="0" destOrd="0" presId="urn:microsoft.com/office/officeart/2005/8/layout/hList7"/>
    <dgm:cxn modelId="{2D1280C2-FF6B-4783-A57D-7F44590030BA}" type="presOf" srcId="{7979626C-3D25-42E7-BC0A-A29B3E27E939}" destId="{DB593E58-65F1-47F3-9437-880A49E293EF}" srcOrd="0" destOrd="0" presId="urn:microsoft.com/office/officeart/2005/8/layout/hList7"/>
    <dgm:cxn modelId="{B0A62BC3-7B28-45D5-A443-0D95DC0EFF76}" type="presOf" srcId="{C1F53018-E4F7-4DD0-B3E0-2CF5C6944665}" destId="{1DB8E7C3-16B1-4916-8DB5-7B3D7E5CA599}" srcOrd="0" destOrd="0" presId="urn:microsoft.com/office/officeart/2005/8/layout/hList7"/>
    <dgm:cxn modelId="{E8DEE0DA-0EA4-4C93-90A5-B23F34508B27}" type="presOf" srcId="{93D8DFC2-D829-429F-BC9C-002DDFABADA6}" destId="{9A089302-67A3-46F4-8E18-3B33AEDAAC51}" srcOrd="1" destOrd="0" presId="urn:microsoft.com/office/officeart/2005/8/layout/hList7"/>
    <dgm:cxn modelId="{12BCE6DB-94FA-415F-B525-830AC6800A47}" type="presOf" srcId="{2AF7E484-BE84-41E1-B820-8EF8194C8D74}" destId="{1BD1ECD6-C692-472C-91C0-0B7AB6A77B91}" srcOrd="0" destOrd="0" presId="urn:microsoft.com/office/officeart/2005/8/layout/hList7"/>
    <dgm:cxn modelId="{41670CE7-CF72-4606-B307-971A17CC6877}" type="presOf" srcId="{3FB579DE-D844-4041-8B69-178412B143CF}" destId="{48E38245-D73A-487A-AB61-EE7D6BBADF35}" srcOrd="1" destOrd="0" presId="urn:microsoft.com/office/officeart/2005/8/layout/hList7"/>
    <dgm:cxn modelId="{301082EF-81B1-4AC9-B7B7-3D3A44528947}" srcId="{8C4459EC-472B-4BF7-97FF-908F8518DBB7}" destId="{7979626C-3D25-42E7-BC0A-A29B3E27E939}" srcOrd="4" destOrd="0" parTransId="{1CDCA5E3-2DF2-4FED-9CD5-AEBB1D9904DE}" sibTransId="{3CB12C00-C787-4C55-9813-E85C6CEC0587}"/>
    <dgm:cxn modelId="{CBD90AFD-D407-4CC1-B40E-6AFDB5486D0C}" type="presOf" srcId="{0CF0E132-C1FF-476B-80BC-E7FD384DE6CC}" destId="{641F9287-99A8-4DD9-9037-12D41140BC5C}" srcOrd="0" destOrd="0" presId="urn:microsoft.com/office/officeart/2005/8/layout/hList7"/>
    <dgm:cxn modelId="{2DC1BF13-CF7E-4E6A-9F32-EF68C1A26BEC}" type="presParOf" srcId="{4D6936AD-5185-402C-8688-62A261C07900}" destId="{5D4BB251-A534-49BE-AA37-9587A698B556}" srcOrd="0" destOrd="0" presId="urn:microsoft.com/office/officeart/2005/8/layout/hList7"/>
    <dgm:cxn modelId="{DBED25B3-3257-42AE-93B1-134E9E1F259D}" type="presParOf" srcId="{4D6936AD-5185-402C-8688-62A261C07900}" destId="{AEFE2A56-329C-4298-A590-0812A5AFC1C4}" srcOrd="1" destOrd="0" presId="urn:microsoft.com/office/officeart/2005/8/layout/hList7"/>
    <dgm:cxn modelId="{300994AE-208B-4DCE-892A-66368D0B6BCD}" type="presParOf" srcId="{AEFE2A56-329C-4298-A590-0812A5AFC1C4}" destId="{389154E5-5408-4B45-897D-BA7236BC79E1}" srcOrd="0" destOrd="0" presId="urn:microsoft.com/office/officeart/2005/8/layout/hList7"/>
    <dgm:cxn modelId="{AD6EFC39-8DDD-4B84-ACA2-39AA9B54E8DE}" type="presParOf" srcId="{389154E5-5408-4B45-897D-BA7236BC79E1}" destId="{B409C044-92BD-4ECC-B2C8-033461E8CA2D}" srcOrd="0" destOrd="0" presId="urn:microsoft.com/office/officeart/2005/8/layout/hList7"/>
    <dgm:cxn modelId="{6BF97E19-B0F0-44E7-A076-A75AEDEBC5E3}" type="presParOf" srcId="{389154E5-5408-4B45-897D-BA7236BC79E1}" destId="{48E38245-D73A-487A-AB61-EE7D6BBADF35}" srcOrd="1" destOrd="0" presId="urn:microsoft.com/office/officeart/2005/8/layout/hList7"/>
    <dgm:cxn modelId="{C1C16E69-242B-4E21-8FBA-05D1E0CFCFA5}" type="presParOf" srcId="{389154E5-5408-4B45-897D-BA7236BC79E1}" destId="{7056124C-2D39-45AC-B218-B199418C02A2}" srcOrd="2" destOrd="0" presId="urn:microsoft.com/office/officeart/2005/8/layout/hList7"/>
    <dgm:cxn modelId="{24CF540A-3A61-4765-AE93-37347D2E7FDD}" type="presParOf" srcId="{389154E5-5408-4B45-897D-BA7236BC79E1}" destId="{75AFC14B-D8E1-40F4-8EE2-237BD420F6C7}" srcOrd="3" destOrd="0" presId="urn:microsoft.com/office/officeart/2005/8/layout/hList7"/>
    <dgm:cxn modelId="{CF8AA54C-F129-4992-BD3A-77EDD4D16977}" type="presParOf" srcId="{AEFE2A56-329C-4298-A590-0812A5AFC1C4}" destId="{19794875-91ED-4287-B37C-901FB2C6A062}" srcOrd="1" destOrd="0" presId="urn:microsoft.com/office/officeart/2005/8/layout/hList7"/>
    <dgm:cxn modelId="{8E68771E-EA4F-4AB6-B7C0-AD8D540A7EF8}" type="presParOf" srcId="{AEFE2A56-329C-4298-A590-0812A5AFC1C4}" destId="{C78A3911-CF16-433E-B7E0-07653AE279A8}" srcOrd="2" destOrd="0" presId="urn:microsoft.com/office/officeart/2005/8/layout/hList7"/>
    <dgm:cxn modelId="{30ABAE2C-8F1D-4D67-93F3-3E45AB8BD2C1}" type="presParOf" srcId="{C78A3911-CF16-433E-B7E0-07653AE279A8}" destId="{04CCBEF9-C203-4077-8908-7C19107A530A}" srcOrd="0" destOrd="0" presId="urn:microsoft.com/office/officeart/2005/8/layout/hList7"/>
    <dgm:cxn modelId="{2655A40D-ABD5-4D2C-BA9C-18BADADF2477}" type="presParOf" srcId="{C78A3911-CF16-433E-B7E0-07653AE279A8}" destId="{9640A3F3-35BC-46E0-A5FA-2042FBEE3777}" srcOrd="1" destOrd="0" presId="urn:microsoft.com/office/officeart/2005/8/layout/hList7"/>
    <dgm:cxn modelId="{88279B1D-41EB-476C-A5B0-4F59A324EF6C}" type="presParOf" srcId="{C78A3911-CF16-433E-B7E0-07653AE279A8}" destId="{446C4983-7126-4B85-A067-E0F4CAFC9FB3}" srcOrd="2" destOrd="0" presId="urn:microsoft.com/office/officeart/2005/8/layout/hList7"/>
    <dgm:cxn modelId="{26D236D3-DE11-4908-A00D-DAD1C3B0DF7B}" type="presParOf" srcId="{C78A3911-CF16-433E-B7E0-07653AE279A8}" destId="{1FF89894-15A5-43E4-AC3C-FB0D3C24FB20}" srcOrd="3" destOrd="0" presId="urn:microsoft.com/office/officeart/2005/8/layout/hList7"/>
    <dgm:cxn modelId="{01FC642D-4009-4952-8BEF-4CAFA18F6C0E}" type="presParOf" srcId="{AEFE2A56-329C-4298-A590-0812A5AFC1C4}" destId="{9663D143-1640-4851-824F-66FBFF560A5C}" srcOrd="3" destOrd="0" presId="urn:microsoft.com/office/officeart/2005/8/layout/hList7"/>
    <dgm:cxn modelId="{2C6E7B91-AE67-4298-9EB0-EAC866378CF1}" type="presParOf" srcId="{AEFE2A56-329C-4298-A590-0812A5AFC1C4}" destId="{34981E7F-916E-4C06-8DCB-F1D3DB140AC9}" srcOrd="4" destOrd="0" presId="urn:microsoft.com/office/officeart/2005/8/layout/hList7"/>
    <dgm:cxn modelId="{1230187A-8C4F-4824-BB22-A00F8435C43F}" type="presParOf" srcId="{34981E7F-916E-4C06-8DCB-F1D3DB140AC9}" destId="{1BD1ECD6-C692-472C-91C0-0B7AB6A77B91}" srcOrd="0" destOrd="0" presId="urn:microsoft.com/office/officeart/2005/8/layout/hList7"/>
    <dgm:cxn modelId="{73E04CFD-8156-4898-98C5-51395377C18D}" type="presParOf" srcId="{34981E7F-916E-4C06-8DCB-F1D3DB140AC9}" destId="{F39DFADD-034B-412D-ABA3-D323255B2AB5}" srcOrd="1" destOrd="0" presId="urn:microsoft.com/office/officeart/2005/8/layout/hList7"/>
    <dgm:cxn modelId="{B7FA1275-4009-4648-B640-1EF4063CD3B6}" type="presParOf" srcId="{34981E7F-916E-4C06-8DCB-F1D3DB140AC9}" destId="{A0CA8501-78E9-433D-B522-323E2F4E1769}" srcOrd="2" destOrd="0" presId="urn:microsoft.com/office/officeart/2005/8/layout/hList7"/>
    <dgm:cxn modelId="{99B36B37-FDFC-4D5D-B9A3-4790AD171C66}" type="presParOf" srcId="{34981E7F-916E-4C06-8DCB-F1D3DB140AC9}" destId="{E0341D90-A22F-47BB-8DA6-3CBDE6D03069}" srcOrd="3" destOrd="0" presId="urn:microsoft.com/office/officeart/2005/8/layout/hList7"/>
    <dgm:cxn modelId="{59D8FC1E-5E85-40A1-A2CD-CCFE1D4A7E67}" type="presParOf" srcId="{AEFE2A56-329C-4298-A590-0812A5AFC1C4}" destId="{1DB8E7C3-16B1-4916-8DB5-7B3D7E5CA599}" srcOrd="5" destOrd="0" presId="urn:microsoft.com/office/officeart/2005/8/layout/hList7"/>
    <dgm:cxn modelId="{1EC61E20-78E3-4790-8AA4-73BB37B89A12}" type="presParOf" srcId="{AEFE2A56-329C-4298-A590-0812A5AFC1C4}" destId="{26C2B630-48D3-416E-A6D0-B89850557C4C}" srcOrd="6" destOrd="0" presId="urn:microsoft.com/office/officeart/2005/8/layout/hList7"/>
    <dgm:cxn modelId="{8E738B91-728F-4ACE-933C-F1425B44284C}" type="presParOf" srcId="{26C2B630-48D3-416E-A6D0-B89850557C4C}" destId="{649D3233-AD84-4495-A98D-893FA5B30FAA}" srcOrd="0" destOrd="0" presId="urn:microsoft.com/office/officeart/2005/8/layout/hList7"/>
    <dgm:cxn modelId="{97159C55-FC34-4253-AA39-8BDB9BD54CC3}" type="presParOf" srcId="{26C2B630-48D3-416E-A6D0-B89850557C4C}" destId="{57DD9844-E67E-4671-830D-D8A1AC10CDB6}" srcOrd="1" destOrd="0" presId="urn:microsoft.com/office/officeart/2005/8/layout/hList7"/>
    <dgm:cxn modelId="{E0DD6073-D140-43D9-90EC-1D79AEE1AAC3}" type="presParOf" srcId="{26C2B630-48D3-416E-A6D0-B89850557C4C}" destId="{6B1C6354-50D6-4369-8139-2E533C1DCB3A}" srcOrd="2" destOrd="0" presId="urn:microsoft.com/office/officeart/2005/8/layout/hList7"/>
    <dgm:cxn modelId="{CD4D9133-23BC-4F3A-A838-CC14D0CC1166}" type="presParOf" srcId="{26C2B630-48D3-416E-A6D0-B89850557C4C}" destId="{BF7CDD2D-98F0-492C-8B3B-A5289B506D6D}" srcOrd="3" destOrd="0" presId="urn:microsoft.com/office/officeart/2005/8/layout/hList7"/>
    <dgm:cxn modelId="{26EC930E-0187-45EA-BA9A-0611752866C0}" type="presParOf" srcId="{AEFE2A56-329C-4298-A590-0812A5AFC1C4}" destId="{641F9287-99A8-4DD9-9037-12D41140BC5C}" srcOrd="7" destOrd="0" presId="urn:microsoft.com/office/officeart/2005/8/layout/hList7"/>
    <dgm:cxn modelId="{3390A165-D9EB-4E57-87FE-D1F307434767}" type="presParOf" srcId="{AEFE2A56-329C-4298-A590-0812A5AFC1C4}" destId="{CC3F5DC1-582C-4997-9E9A-DA1CCB36EBA1}" srcOrd="8" destOrd="0" presId="urn:microsoft.com/office/officeart/2005/8/layout/hList7"/>
    <dgm:cxn modelId="{57FF05EC-5793-4FDB-8C79-B5E8925F12AC}" type="presParOf" srcId="{CC3F5DC1-582C-4997-9E9A-DA1CCB36EBA1}" destId="{DB593E58-65F1-47F3-9437-880A49E293EF}" srcOrd="0" destOrd="0" presId="urn:microsoft.com/office/officeart/2005/8/layout/hList7"/>
    <dgm:cxn modelId="{E84BBBC7-A67A-4B73-87D9-410A4911B988}" type="presParOf" srcId="{CC3F5DC1-582C-4997-9E9A-DA1CCB36EBA1}" destId="{D9E36220-3504-4F94-A491-EEEB8E365789}" srcOrd="1" destOrd="0" presId="urn:microsoft.com/office/officeart/2005/8/layout/hList7"/>
    <dgm:cxn modelId="{71C389F8-EA76-497C-BAC4-75E10BE8F503}" type="presParOf" srcId="{CC3F5DC1-582C-4997-9E9A-DA1CCB36EBA1}" destId="{15C13F0D-1CB3-4403-AF2D-C6903C870452}" srcOrd="2" destOrd="0" presId="urn:microsoft.com/office/officeart/2005/8/layout/hList7"/>
    <dgm:cxn modelId="{6A8FC0B7-BA79-4FFF-94ED-2CE55DE24328}" type="presParOf" srcId="{CC3F5DC1-582C-4997-9E9A-DA1CCB36EBA1}" destId="{EC359D17-D925-45D6-BE57-A838B2B5E511}" srcOrd="3" destOrd="0" presId="urn:microsoft.com/office/officeart/2005/8/layout/hList7"/>
    <dgm:cxn modelId="{DDB8E316-1C3E-4DF6-A888-5201D8635479}" type="presParOf" srcId="{AEFE2A56-329C-4298-A590-0812A5AFC1C4}" destId="{02DCD407-0F2E-4984-BB39-A3646F0B670E}" srcOrd="9" destOrd="0" presId="urn:microsoft.com/office/officeart/2005/8/layout/hList7"/>
    <dgm:cxn modelId="{270DDA37-7EC3-4EA0-A8F4-5457AF0DC34F}" type="presParOf" srcId="{AEFE2A56-329C-4298-A590-0812A5AFC1C4}" destId="{2EDBFFBB-39FB-4A33-911A-B5068DFCEBF3}" srcOrd="10" destOrd="0" presId="urn:microsoft.com/office/officeart/2005/8/layout/hList7"/>
    <dgm:cxn modelId="{06A019CC-5847-4161-AE97-997EE7FB3A13}" type="presParOf" srcId="{2EDBFFBB-39FB-4A33-911A-B5068DFCEBF3}" destId="{716275AB-008C-478C-A797-98BF7AF2ED55}" srcOrd="0" destOrd="0" presId="urn:microsoft.com/office/officeart/2005/8/layout/hList7"/>
    <dgm:cxn modelId="{0FD29BFC-C34F-4A3B-87C9-8B34E87E064A}" type="presParOf" srcId="{2EDBFFBB-39FB-4A33-911A-B5068DFCEBF3}" destId="{9A089302-67A3-46F4-8E18-3B33AEDAAC51}" srcOrd="1" destOrd="0" presId="urn:microsoft.com/office/officeart/2005/8/layout/hList7"/>
    <dgm:cxn modelId="{0C189450-5071-466B-BDAE-EB55969BA02E}" type="presParOf" srcId="{2EDBFFBB-39FB-4A33-911A-B5068DFCEBF3}" destId="{19C32C4C-3434-41DC-9D9B-9952DF3A924B}" srcOrd="2" destOrd="0" presId="urn:microsoft.com/office/officeart/2005/8/layout/hList7"/>
    <dgm:cxn modelId="{0C26C349-37B7-4183-81FE-83F654EAA2C6}" type="presParOf" srcId="{2EDBFFBB-39FB-4A33-911A-B5068DFCEBF3}" destId="{047CADF5-4D9B-4239-8F0E-64CE86714B9C}"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DF0CA57-7FA8-47EB-B4EF-8200EC4BEF4B}"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575EAC94-C9B0-4CF0-BE68-7569DAD9EBC0}">
      <dgm:prSet custT="1"/>
      <dgm:spPr/>
      <dgm:t>
        <a:bodyPr/>
        <a:lstStyle/>
        <a:p>
          <a:r>
            <a:rPr lang="en-US" sz="2700" dirty="0"/>
            <a:t>Prioritize Safety</a:t>
          </a:r>
        </a:p>
      </dgm:t>
    </dgm:pt>
    <dgm:pt modelId="{1B7CE210-1312-4C5A-8230-8F9253744FC1}" type="parTrans" cxnId="{4D307CBC-06B7-45EE-B51B-BBDB320F60B1}">
      <dgm:prSet/>
      <dgm:spPr/>
      <dgm:t>
        <a:bodyPr/>
        <a:lstStyle/>
        <a:p>
          <a:endParaRPr lang="en-US"/>
        </a:p>
      </dgm:t>
    </dgm:pt>
    <dgm:pt modelId="{FD871F9B-D5C5-47F7-9E2A-DE1AF50E8327}" type="sibTrans" cxnId="{4D307CBC-06B7-45EE-B51B-BBDB320F60B1}">
      <dgm:prSet/>
      <dgm:spPr/>
      <dgm:t>
        <a:bodyPr/>
        <a:lstStyle/>
        <a:p>
          <a:endParaRPr lang="en-US"/>
        </a:p>
      </dgm:t>
    </dgm:pt>
    <dgm:pt modelId="{FFC35DE0-9747-462F-A14E-023C2288F9C2}">
      <dgm:prSet custT="1"/>
      <dgm:spPr/>
      <dgm:t>
        <a:bodyPr/>
        <a:lstStyle/>
        <a:p>
          <a:r>
            <a:rPr lang="en-US" sz="2700" dirty="0"/>
            <a:t>Hazard Analysis &amp; Control </a:t>
          </a:r>
        </a:p>
      </dgm:t>
    </dgm:pt>
    <dgm:pt modelId="{75AA832F-F104-4B1A-A2DC-0A6950FF34C2}" type="parTrans" cxnId="{C7C23FF4-C35F-4964-A59E-47B195D51419}">
      <dgm:prSet/>
      <dgm:spPr/>
      <dgm:t>
        <a:bodyPr/>
        <a:lstStyle/>
        <a:p>
          <a:endParaRPr lang="en-US"/>
        </a:p>
      </dgm:t>
    </dgm:pt>
    <dgm:pt modelId="{262548CD-9DEE-4752-9576-32111F0F3421}" type="sibTrans" cxnId="{C7C23FF4-C35F-4964-A59E-47B195D51419}">
      <dgm:prSet/>
      <dgm:spPr/>
      <dgm:t>
        <a:bodyPr/>
        <a:lstStyle/>
        <a:p>
          <a:endParaRPr lang="en-US"/>
        </a:p>
      </dgm:t>
    </dgm:pt>
    <dgm:pt modelId="{4EB9D438-4ECD-47FA-8B5D-B6D72A253F52}">
      <dgm:prSet/>
      <dgm:spPr/>
      <dgm:t>
        <a:bodyPr/>
        <a:lstStyle/>
        <a:p>
          <a:r>
            <a:rPr lang="en-US" dirty="0"/>
            <a:t>Reduce Exposure Outcomes</a:t>
          </a:r>
        </a:p>
      </dgm:t>
    </dgm:pt>
    <dgm:pt modelId="{6AE0E56E-1FAB-4986-A239-0A6B7136ED35}" type="parTrans" cxnId="{E54FDD59-0442-412A-89D4-6A0E6B9C1CB3}">
      <dgm:prSet/>
      <dgm:spPr/>
      <dgm:t>
        <a:bodyPr/>
        <a:lstStyle/>
        <a:p>
          <a:endParaRPr lang="en-US"/>
        </a:p>
      </dgm:t>
    </dgm:pt>
    <dgm:pt modelId="{CC15AAAA-ECC6-4501-BBA1-72B93AA1CDE1}" type="sibTrans" cxnId="{E54FDD59-0442-412A-89D4-6A0E6B9C1CB3}">
      <dgm:prSet/>
      <dgm:spPr/>
      <dgm:t>
        <a:bodyPr/>
        <a:lstStyle/>
        <a:p>
          <a:endParaRPr lang="en-US"/>
        </a:p>
      </dgm:t>
    </dgm:pt>
    <dgm:pt modelId="{20DAD92D-7DF4-4CA4-B419-040487B0C64D}" type="pres">
      <dgm:prSet presAssocID="{EDF0CA57-7FA8-47EB-B4EF-8200EC4BEF4B}" presName="compositeShape" presStyleCnt="0">
        <dgm:presLayoutVars>
          <dgm:chMax val="7"/>
          <dgm:dir/>
          <dgm:resizeHandles val="exact"/>
        </dgm:presLayoutVars>
      </dgm:prSet>
      <dgm:spPr/>
    </dgm:pt>
    <dgm:pt modelId="{CC433F3C-384A-4936-ABD4-9E61174C1316}" type="pres">
      <dgm:prSet presAssocID="{EDF0CA57-7FA8-47EB-B4EF-8200EC4BEF4B}" presName="wedge1" presStyleLbl="node1" presStyleIdx="0" presStyleCnt="3" custScaleX="94889" custScaleY="101863"/>
      <dgm:spPr/>
    </dgm:pt>
    <dgm:pt modelId="{7BE5F87E-9BAD-4FFE-95DC-C5AD80A0F74A}" type="pres">
      <dgm:prSet presAssocID="{EDF0CA57-7FA8-47EB-B4EF-8200EC4BEF4B}" presName="dummy1a" presStyleCnt="0"/>
      <dgm:spPr/>
    </dgm:pt>
    <dgm:pt modelId="{829C3CDA-CCDF-41FA-AF08-7A97BF23F60B}" type="pres">
      <dgm:prSet presAssocID="{EDF0CA57-7FA8-47EB-B4EF-8200EC4BEF4B}" presName="dummy1b" presStyleCnt="0"/>
      <dgm:spPr/>
    </dgm:pt>
    <dgm:pt modelId="{DB7A4A1F-A913-4184-B3A4-ED91A8451443}" type="pres">
      <dgm:prSet presAssocID="{EDF0CA57-7FA8-47EB-B4EF-8200EC4BEF4B}" presName="wedge1Tx" presStyleLbl="node1" presStyleIdx="0" presStyleCnt="3">
        <dgm:presLayoutVars>
          <dgm:chMax val="0"/>
          <dgm:chPref val="0"/>
          <dgm:bulletEnabled val="1"/>
        </dgm:presLayoutVars>
      </dgm:prSet>
      <dgm:spPr/>
    </dgm:pt>
    <dgm:pt modelId="{F3FBB1D6-DDEF-46C1-9CAA-F9278F4BF7B6}" type="pres">
      <dgm:prSet presAssocID="{EDF0CA57-7FA8-47EB-B4EF-8200EC4BEF4B}" presName="wedge2" presStyleLbl="node1" presStyleIdx="1" presStyleCnt="3"/>
      <dgm:spPr/>
    </dgm:pt>
    <dgm:pt modelId="{3E6F3649-D9B2-4906-AB09-0973910D47DD}" type="pres">
      <dgm:prSet presAssocID="{EDF0CA57-7FA8-47EB-B4EF-8200EC4BEF4B}" presName="dummy2a" presStyleCnt="0"/>
      <dgm:spPr/>
    </dgm:pt>
    <dgm:pt modelId="{6130AAF6-D6C9-4BDE-BF8A-8F4133769DA3}" type="pres">
      <dgm:prSet presAssocID="{EDF0CA57-7FA8-47EB-B4EF-8200EC4BEF4B}" presName="dummy2b" presStyleCnt="0"/>
      <dgm:spPr/>
    </dgm:pt>
    <dgm:pt modelId="{43B9C86A-D7AC-467E-B3B2-A2F95C47DEDD}" type="pres">
      <dgm:prSet presAssocID="{EDF0CA57-7FA8-47EB-B4EF-8200EC4BEF4B}" presName="wedge2Tx" presStyleLbl="node1" presStyleIdx="1" presStyleCnt="3">
        <dgm:presLayoutVars>
          <dgm:chMax val="0"/>
          <dgm:chPref val="0"/>
          <dgm:bulletEnabled val="1"/>
        </dgm:presLayoutVars>
      </dgm:prSet>
      <dgm:spPr/>
    </dgm:pt>
    <dgm:pt modelId="{49170C07-F0D4-40AC-86BD-78AB205697DE}" type="pres">
      <dgm:prSet presAssocID="{EDF0CA57-7FA8-47EB-B4EF-8200EC4BEF4B}" presName="wedge3" presStyleLbl="node1" presStyleIdx="2" presStyleCnt="3"/>
      <dgm:spPr/>
    </dgm:pt>
    <dgm:pt modelId="{6E346DAC-2659-4D40-B3C4-C1CDE068D69F}" type="pres">
      <dgm:prSet presAssocID="{EDF0CA57-7FA8-47EB-B4EF-8200EC4BEF4B}" presName="dummy3a" presStyleCnt="0"/>
      <dgm:spPr/>
    </dgm:pt>
    <dgm:pt modelId="{73C54147-BD48-4FB1-84AA-FC345CFFB238}" type="pres">
      <dgm:prSet presAssocID="{EDF0CA57-7FA8-47EB-B4EF-8200EC4BEF4B}" presName="dummy3b" presStyleCnt="0"/>
      <dgm:spPr/>
    </dgm:pt>
    <dgm:pt modelId="{B436A8A0-05D8-4FA2-B642-01A90883F252}" type="pres">
      <dgm:prSet presAssocID="{EDF0CA57-7FA8-47EB-B4EF-8200EC4BEF4B}" presName="wedge3Tx" presStyleLbl="node1" presStyleIdx="2" presStyleCnt="3">
        <dgm:presLayoutVars>
          <dgm:chMax val="0"/>
          <dgm:chPref val="0"/>
          <dgm:bulletEnabled val="1"/>
        </dgm:presLayoutVars>
      </dgm:prSet>
      <dgm:spPr/>
    </dgm:pt>
    <dgm:pt modelId="{E4EE4AC7-42C9-41A2-8C9F-3ABC5F40A1D7}" type="pres">
      <dgm:prSet presAssocID="{FD871F9B-D5C5-47F7-9E2A-DE1AF50E8327}" presName="arrowWedge1" presStyleLbl="fgSibTrans2D1" presStyleIdx="0" presStyleCnt="3"/>
      <dgm:spPr/>
    </dgm:pt>
    <dgm:pt modelId="{01CE1D41-F19D-4A63-BBDF-0C0CE963B163}" type="pres">
      <dgm:prSet presAssocID="{262548CD-9DEE-4752-9576-32111F0F3421}" presName="arrowWedge2" presStyleLbl="fgSibTrans2D1" presStyleIdx="1" presStyleCnt="3"/>
      <dgm:spPr/>
    </dgm:pt>
    <dgm:pt modelId="{CD50D2AA-A053-46A8-81EF-D2CA968307C6}" type="pres">
      <dgm:prSet presAssocID="{CC15AAAA-ECC6-4501-BBA1-72B93AA1CDE1}" presName="arrowWedge3" presStyleLbl="fgSibTrans2D1" presStyleIdx="2" presStyleCnt="3"/>
      <dgm:spPr/>
    </dgm:pt>
  </dgm:ptLst>
  <dgm:cxnLst>
    <dgm:cxn modelId="{50714708-A68C-479E-96EF-C65F702A469D}" type="presOf" srcId="{575EAC94-C9B0-4CF0-BE68-7569DAD9EBC0}" destId="{CC433F3C-384A-4936-ABD4-9E61174C1316}" srcOrd="0" destOrd="0" presId="urn:microsoft.com/office/officeart/2005/8/layout/cycle8"/>
    <dgm:cxn modelId="{9D52EF1A-1C32-4388-BEAB-FC9D817263D2}" type="presOf" srcId="{FFC35DE0-9747-462F-A14E-023C2288F9C2}" destId="{F3FBB1D6-DDEF-46C1-9CAA-F9278F4BF7B6}" srcOrd="0" destOrd="0" presId="urn:microsoft.com/office/officeart/2005/8/layout/cycle8"/>
    <dgm:cxn modelId="{05EC3B78-F55C-43D4-B313-A877D5227AF5}" type="presOf" srcId="{4EB9D438-4ECD-47FA-8B5D-B6D72A253F52}" destId="{49170C07-F0D4-40AC-86BD-78AB205697DE}" srcOrd="0" destOrd="0" presId="urn:microsoft.com/office/officeart/2005/8/layout/cycle8"/>
    <dgm:cxn modelId="{E54FDD59-0442-412A-89D4-6A0E6B9C1CB3}" srcId="{EDF0CA57-7FA8-47EB-B4EF-8200EC4BEF4B}" destId="{4EB9D438-4ECD-47FA-8B5D-B6D72A253F52}" srcOrd="2" destOrd="0" parTransId="{6AE0E56E-1FAB-4986-A239-0A6B7136ED35}" sibTransId="{CC15AAAA-ECC6-4501-BBA1-72B93AA1CDE1}"/>
    <dgm:cxn modelId="{BF7F2F84-FCD7-4486-94A8-6615C4A5A352}" type="presOf" srcId="{4EB9D438-4ECD-47FA-8B5D-B6D72A253F52}" destId="{B436A8A0-05D8-4FA2-B642-01A90883F252}" srcOrd="1" destOrd="0" presId="urn:microsoft.com/office/officeart/2005/8/layout/cycle8"/>
    <dgm:cxn modelId="{15A3A9B1-6614-41B6-846E-E8B4A1D1C922}" type="presOf" srcId="{575EAC94-C9B0-4CF0-BE68-7569DAD9EBC0}" destId="{DB7A4A1F-A913-4184-B3A4-ED91A8451443}" srcOrd="1" destOrd="0" presId="urn:microsoft.com/office/officeart/2005/8/layout/cycle8"/>
    <dgm:cxn modelId="{4D307CBC-06B7-45EE-B51B-BBDB320F60B1}" srcId="{EDF0CA57-7FA8-47EB-B4EF-8200EC4BEF4B}" destId="{575EAC94-C9B0-4CF0-BE68-7569DAD9EBC0}" srcOrd="0" destOrd="0" parTransId="{1B7CE210-1312-4C5A-8230-8F9253744FC1}" sibTransId="{FD871F9B-D5C5-47F7-9E2A-DE1AF50E8327}"/>
    <dgm:cxn modelId="{FBB984C8-FD5F-4E3B-82FE-BEF21A92127D}" type="presOf" srcId="{EDF0CA57-7FA8-47EB-B4EF-8200EC4BEF4B}" destId="{20DAD92D-7DF4-4CA4-B419-040487B0C64D}" srcOrd="0" destOrd="0" presId="urn:microsoft.com/office/officeart/2005/8/layout/cycle8"/>
    <dgm:cxn modelId="{A254D2EC-622E-45A0-B37C-617197ABB9F1}" type="presOf" srcId="{FFC35DE0-9747-462F-A14E-023C2288F9C2}" destId="{43B9C86A-D7AC-467E-B3B2-A2F95C47DEDD}" srcOrd="1" destOrd="0" presId="urn:microsoft.com/office/officeart/2005/8/layout/cycle8"/>
    <dgm:cxn modelId="{C7C23FF4-C35F-4964-A59E-47B195D51419}" srcId="{EDF0CA57-7FA8-47EB-B4EF-8200EC4BEF4B}" destId="{FFC35DE0-9747-462F-A14E-023C2288F9C2}" srcOrd="1" destOrd="0" parTransId="{75AA832F-F104-4B1A-A2DC-0A6950FF34C2}" sibTransId="{262548CD-9DEE-4752-9576-32111F0F3421}"/>
    <dgm:cxn modelId="{03677BD9-BE9C-4ABF-8118-79F15C1F4370}" type="presParOf" srcId="{20DAD92D-7DF4-4CA4-B419-040487B0C64D}" destId="{CC433F3C-384A-4936-ABD4-9E61174C1316}" srcOrd="0" destOrd="0" presId="urn:microsoft.com/office/officeart/2005/8/layout/cycle8"/>
    <dgm:cxn modelId="{F941F074-C701-41A0-BFE8-507ED1B80126}" type="presParOf" srcId="{20DAD92D-7DF4-4CA4-B419-040487B0C64D}" destId="{7BE5F87E-9BAD-4FFE-95DC-C5AD80A0F74A}" srcOrd="1" destOrd="0" presId="urn:microsoft.com/office/officeart/2005/8/layout/cycle8"/>
    <dgm:cxn modelId="{EBE566C1-93D9-4048-9C70-CE95B7F97E5C}" type="presParOf" srcId="{20DAD92D-7DF4-4CA4-B419-040487B0C64D}" destId="{829C3CDA-CCDF-41FA-AF08-7A97BF23F60B}" srcOrd="2" destOrd="0" presId="urn:microsoft.com/office/officeart/2005/8/layout/cycle8"/>
    <dgm:cxn modelId="{EE4AF049-464E-4562-BDC6-2AF8E046245C}" type="presParOf" srcId="{20DAD92D-7DF4-4CA4-B419-040487B0C64D}" destId="{DB7A4A1F-A913-4184-B3A4-ED91A8451443}" srcOrd="3" destOrd="0" presId="urn:microsoft.com/office/officeart/2005/8/layout/cycle8"/>
    <dgm:cxn modelId="{9C0BF9A2-6630-4EAE-85BF-7A1B0B39CE58}" type="presParOf" srcId="{20DAD92D-7DF4-4CA4-B419-040487B0C64D}" destId="{F3FBB1D6-DDEF-46C1-9CAA-F9278F4BF7B6}" srcOrd="4" destOrd="0" presId="urn:microsoft.com/office/officeart/2005/8/layout/cycle8"/>
    <dgm:cxn modelId="{7226286E-849E-43C5-B7F6-5A7C67914228}" type="presParOf" srcId="{20DAD92D-7DF4-4CA4-B419-040487B0C64D}" destId="{3E6F3649-D9B2-4906-AB09-0973910D47DD}" srcOrd="5" destOrd="0" presId="urn:microsoft.com/office/officeart/2005/8/layout/cycle8"/>
    <dgm:cxn modelId="{0EF35926-321C-4965-A961-4730666E1C60}" type="presParOf" srcId="{20DAD92D-7DF4-4CA4-B419-040487B0C64D}" destId="{6130AAF6-D6C9-4BDE-BF8A-8F4133769DA3}" srcOrd="6" destOrd="0" presId="urn:microsoft.com/office/officeart/2005/8/layout/cycle8"/>
    <dgm:cxn modelId="{344B31E9-9692-4202-A82F-9844FF209843}" type="presParOf" srcId="{20DAD92D-7DF4-4CA4-B419-040487B0C64D}" destId="{43B9C86A-D7AC-467E-B3B2-A2F95C47DEDD}" srcOrd="7" destOrd="0" presId="urn:microsoft.com/office/officeart/2005/8/layout/cycle8"/>
    <dgm:cxn modelId="{C38F8E80-418E-41CA-9649-3A83E9030C51}" type="presParOf" srcId="{20DAD92D-7DF4-4CA4-B419-040487B0C64D}" destId="{49170C07-F0D4-40AC-86BD-78AB205697DE}" srcOrd="8" destOrd="0" presId="urn:microsoft.com/office/officeart/2005/8/layout/cycle8"/>
    <dgm:cxn modelId="{CAD4FD8C-07FF-4653-B63C-E84598D20A30}" type="presParOf" srcId="{20DAD92D-7DF4-4CA4-B419-040487B0C64D}" destId="{6E346DAC-2659-4D40-B3C4-C1CDE068D69F}" srcOrd="9" destOrd="0" presId="urn:microsoft.com/office/officeart/2005/8/layout/cycle8"/>
    <dgm:cxn modelId="{DE949F4F-C322-4B84-AE41-386620E0E27A}" type="presParOf" srcId="{20DAD92D-7DF4-4CA4-B419-040487B0C64D}" destId="{73C54147-BD48-4FB1-84AA-FC345CFFB238}" srcOrd="10" destOrd="0" presId="urn:microsoft.com/office/officeart/2005/8/layout/cycle8"/>
    <dgm:cxn modelId="{84888233-EDD7-43A1-9BBF-74A0CEAE48A3}" type="presParOf" srcId="{20DAD92D-7DF4-4CA4-B419-040487B0C64D}" destId="{B436A8A0-05D8-4FA2-B642-01A90883F252}" srcOrd="11" destOrd="0" presId="urn:microsoft.com/office/officeart/2005/8/layout/cycle8"/>
    <dgm:cxn modelId="{DB9E6EEE-6306-413C-830B-59AA393F9E0D}" type="presParOf" srcId="{20DAD92D-7DF4-4CA4-B419-040487B0C64D}" destId="{E4EE4AC7-42C9-41A2-8C9F-3ABC5F40A1D7}" srcOrd="12" destOrd="0" presId="urn:microsoft.com/office/officeart/2005/8/layout/cycle8"/>
    <dgm:cxn modelId="{1A6BF9F5-F1E6-4FBE-9244-2CEB3007C847}" type="presParOf" srcId="{20DAD92D-7DF4-4CA4-B419-040487B0C64D}" destId="{01CE1D41-F19D-4A63-BBDF-0C0CE963B163}" srcOrd="13" destOrd="0" presId="urn:microsoft.com/office/officeart/2005/8/layout/cycle8"/>
    <dgm:cxn modelId="{DD48EA21-1816-4199-9681-872CF00B7034}" type="presParOf" srcId="{20DAD92D-7DF4-4CA4-B419-040487B0C64D}" destId="{CD50D2AA-A053-46A8-81EF-D2CA968307C6}"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180CF9-49ED-4C74-89EF-071E2925DE44}"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6DBFEFAE-8FDA-4D06-A06A-53030506EDA8}">
      <dgm:prSet/>
      <dgm:spPr/>
      <dgm:t>
        <a:bodyPr/>
        <a:lstStyle/>
        <a:p>
          <a:r>
            <a:rPr lang="en-US" b="1" dirty="0"/>
            <a:t>Human Impact</a:t>
          </a:r>
          <a:endParaRPr lang="en-US" dirty="0"/>
        </a:p>
      </dgm:t>
    </dgm:pt>
    <dgm:pt modelId="{72A9E511-3CC9-416A-88B8-C72172003D2D}" type="parTrans" cxnId="{EE38CE06-E23F-4862-BE2A-6604B6B4C618}">
      <dgm:prSet/>
      <dgm:spPr/>
      <dgm:t>
        <a:bodyPr/>
        <a:lstStyle/>
        <a:p>
          <a:endParaRPr lang="en-US"/>
        </a:p>
      </dgm:t>
    </dgm:pt>
    <dgm:pt modelId="{DCB61309-8F38-4D99-93EF-D33D88B41C44}" type="sibTrans" cxnId="{EE38CE06-E23F-4862-BE2A-6604B6B4C618}">
      <dgm:prSet/>
      <dgm:spPr/>
      <dgm:t>
        <a:bodyPr/>
        <a:lstStyle/>
        <a:p>
          <a:endParaRPr lang="en-US"/>
        </a:p>
      </dgm:t>
    </dgm:pt>
    <dgm:pt modelId="{7284D0E7-54F3-4E17-9680-6BA20307B6C6}">
      <dgm:prSet/>
      <dgm:spPr/>
      <dgm:t>
        <a:bodyPr/>
        <a:lstStyle/>
        <a:p>
          <a:r>
            <a:rPr lang="en-US" b="1" dirty="0"/>
            <a:t>Business Impact</a:t>
          </a:r>
          <a:endParaRPr lang="en-US" dirty="0"/>
        </a:p>
      </dgm:t>
    </dgm:pt>
    <dgm:pt modelId="{F9CFE6B7-9E43-45C8-9FBC-44EC291BFFC8}" type="parTrans" cxnId="{1452A95A-6D53-49A1-AEE4-E5DEB249C111}">
      <dgm:prSet/>
      <dgm:spPr/>
      <dgm:t>
        <a:bodyPr/>
        <a:lstStyle/>
        <a:p>
          <a:endParaRPr lang="en-US"/>
        </a:p>
      </dgm:t>
    </dgm:pt>
    <dgm:pt modelId="{08215DA0-3D55-4BEC-B3D4-A4ED1A18A329}" type="sibTrans" cxnId="{1452A95A-6D53-49A1-AEE4-E5DEB249C111}">
      <dgm:prSet/>
      <dgm:spPr/>
      <dgm:t>
        <a:bodyPr/>
        <a:lstStyle/>
        <a:p>
          <a:endParaRPr lang="en-US"/>
        </a:p>
      </dgm:t>
    </dgm:pt>
    <dgm:pt modelId="{01996C26-5B11-4EF3-9544-20ABE2704E45}">
      <dgm:prSet/>
      <dgm:spPr/>
      <dgm:t>
        <a:bodyPr/>
        <a:lstStyle/>
        <a:p>
          <a:r>
            <a:rPr lang="en-US" b="1" dirty="0"/>
            <a:t>Financial Impact</a:t>
          </a:r>
          <a:endParaRPr lang="en-US" dirty="0"/>
        </a:p>
      </dgm:t>
    </dgm:pt>
    <dgm:pt modelId="{B1872CCF-3A13-4BCC-93B8-EBC9892DE383}" type="parTrans" cxnId="{22BD8982-F9C8-4928-99A1-F838BEE07CBC}">
      <dgm:prSet/>
      <dgm:spPr/>
      <dgm:t>
        <a:bodyPr/>
        <a:lstStyle/>
        <a:p>
          <a:endParaRPr lang="en-US"/>
        </a:p>
      </dgm:t>
    </dgm:pt>
    <dgm:pt modelId="{950DCCA7-1919-43C9-BBC8-AEB30BADD47D}" type="sibTrans" cxnId="{22BD8982-F9C8-4928-99A1-F838BEE07CBC}">
      <dgm:prSet/>
      <dgm:spPr/>
      <dgm:t>
        <a:bodyPr/>
        <a:lstStyle/>
        <a:p>
          <a:endParaRPr lang="en-US"/>
        </a:p>
      </dgm:t>
    </dgm:pt>
    <dgm:pt modelId="{99E8DB1E-F9DC-442F-A54D-CFCE67BC1ABA}">
      <dgm:prSet/>
      <dgm:spPr/>
      <dgm:t>
        <a:bodyPr/>
        <a:lstStyle/>
        <a:p>
          <a:r>
            <a:rPr lang="en-US" b="1" dirty="0"/>
            <a:t>Legal Impact</a:t>
          </a:r>
          <a:endParaRPr lang="en-US" dirty="0"/>
        </a:p>
      </dgm:t>
    </dgm:pt>
    <dgm:pt modelId="{5B21FDCC-15EE-46FB-AC45-6ACB0C5EF882}" type="parTrans" cxnId="{E5AE604B-EC75-4BE5-B5F2-29AA30AAE905}">
      <dgm:prSet/>
      <dgm:spPr/>
      <dgm:t>
        <a:bodyPr/>
        <a:lstStyle/>
        <a:p>
          <a:endParaRPr lang="en-US"/>
        </a:p>
      </dgm:t>
    </dgm:pt>
    <dgm:pt modelId="{E60FF19A-B7D4-4285-A4CB-6611B36DDFB0}" type="sibTrans" cxnId="{E5AE604B-EC75-4BE5-B5F2-29AA30AAE905}">
      <dgm:prSet/>
      <dgm:spPr/>
      <dgm:t>
        <a:bodyPr/>
        <a:lstStyle/>
        <a:p>
          <a:endParaRPr lang="en-US"/>
        </a:p>
      </dgm:t>
    </dgm:pt>
    <dgm:pt modelId="{D0E1B722-4351-49E2-8FE9-4217DDDAA6A5}" type="pres">
      <dgm:prSet presAssocID="{E7180CF9-49ED-4C74-89EF-071E2925DE44}" presName="matrix" presStyleCnt="0">
        <dgm:presLayoutVars>
          <dgm:chMax val="1"/>
          <dgm:dir/>
          <dgm:resizeHandles val="exact"/>
        </dgm:presLayoutVars>
      </dgm:prSet>
      <dgm:spPr/>
    </dgm:pt>
    <dgm:pt modelId="{E36827A7-1388-45DB-9761-8DD58B2A57B4}" type="pres">
      <dgm:prSet presAssocID="{E7180CF9-49ED-4C74-89EF-071E2925DE44}" presName="diamond" presStyleLbl="bgShp" presStyleIdx="0" presStyleCnt="1"/>
      <dgm:spPr/>
    </dgm:pt>
    <dgm:pt modelId="{0CE5FBCC-192A-499D-B1A3-B9FFA9B6AE5F}" type="pres">
      <dgm:prSet presAssocID="{E7180CF9-49ED-4C74-89EF-071E2925DE44}" presName="quad1" presStyleLbl="node1" presStyleIdx="0" presStyleCnt="4">
        <dgm:presLayoutVars>
          <dgm:chMax val="0"/>
          <dgm:chPref val="0"/>
          <dgm:bulletEnabled val="1"/>
        </dgm:presLayoutVars>
      </dgm:prSet>
      <dgm:spPr/>
    </dgm:pt>
    <dgm:pt modelId="{DDA5495C-8CA6-440D-8B9F-24352814407B}" type="pres">
      <dgm:prSet presAssocID="{E7180CF9-49ED-4C74-89EF-071E2925DE44}" presName="quad2" presStyleLbl="node1" presStyleIdx="1" presStyleCnt="4">
        <dgm:presLayoutVars>
          <dgm:chMax val="0"/>
          <dgm:chPref val="0"/>
          <dgm:bulletEnabled val="1"/>
        </dgm:presLayoutVars>
      </dgm:prSet>
      <dgm:spPr/>
    </dgm:pt>
    <dgm:pt modelId="{16C3C867-1384-416E-BF72-057B38A832D3}" type="pres">
      <dgm:prSet presAssocID="{E7180CF9-49ED-4C74-89EF-071E2925DE44}" presName="quad3" presStyleLbl="node1" presStyleIdx="2" presStyleCnt="4">
        <dgm:presLayoutVars>
          <dgm:chMax val="0"/>
          <dgm:chPref val="0"/>
          <dgm:bulletEnabled val="1"/>
        </dgm:presLayoutVars>
      </dgm:prSet>
      <dgm:spPr/>
    </dgm:pt>
    <dgm:pt modelId="{C9626EA5-E1BE-4AD6-B2A2-1CE51E10D76E}" type="pres">
      <dgm:prSet presAssocID="{E7180CF9-49ED-4C74-89EF-071E2925DE44}" presName="quad4" presStyleLbl="node1" presStyleIdx="3" presStyleCnt="4">
        <dgm:presLayoutVars>
          <dgm:chMax val="0"/>
          <dgm:chPref val="0"/>
          <dgm:bulletEnabled val="1"/>
        </dgm:presLayoutVars>
      </dgm:prSet>
      <dgm:spPr/>
    </dgm:pt>
  </dgm:ptLst>
  <dgm:cxnLst>
    <dgm:cxn modelId="{EE38CE06-E23F-4862-BE2A-6604B6B4C618}" srcId="{E7180CF9-49ED-4C74-89EF-071E2925DE44}" destId="{6DBFEFAE-8FDA-4D06-A06A-53030506EDA8}" srcOrd="0" destOrd="0" parTransId="{72A9E511-3CC9-416A-88B8-C72172003D2D}" sibTransId="{DCB61309-8F38-4D99-93EF-D33D88B41C44}"/>
    <dgm:cxn modelId="{12B3561C-BBED-4E2A-B1F6-D91A03BD90A4}" type="presOf" srcId="{01996C26-5B11-4EF3-9544-20ABE2704E45}" destId="{16C3C867-1384-416E-BF72-057B38A832D3}" srcOrd="0" destOrd="0" presId="urn:microsoft.com/office/officeart/2005/8/layout/matrix3"/>
    <dgm:cxn modelId="{1DF10938-381A-44F6-98AA-5E74E2075A8A}" type="presOf" srcId="{7284D0E7-54F3-4E17-9680-6BA20307B6C6}" destId="{DDA5495C-8CA6-440D-8B9F-24352814407B}" srcOrd="0" destOrd="0" presId="urn:microsoft.com/office/officeart/2005/8/layout/matrix3"/>
    <dgm:cxn modelId="{E5AE604B-EC75-4BE5-B5F2-29AA30AAE905}" srcId="{E7180CF9-49ED-4C74-89EF-071E2925DE44}" destId="{99E8DB1E-F9DC-442F-A54D-CFCE67BC1ABA}" srcOrd="3" destOrd="0" parTransId="{5B21FDCC-15EE-46FB-AC45-6ACB0C5EF882}" sibTransId="{E60FF19A-B7D4-4285-A4CB-6611B36DDFB0}"/>
    <dgm:cxn modelId="{1452A95A-6D53-49A1-AEE4-E5DEB249C111}" srcId="{E7180CF9-49ED-4C74-89EF-071E2925DE44}" destId="{7284D0E7-54F3-4E17-9680-6BA20307B6C6}" srcOrd="1" destOrd="0" parTransId="{F9CFE6B7-9E43-45C8-9FBC-44EC291BFFC8}" sibTransId="{08215DA0-3D55-4BEC-B3D4-A4ED1A18A329}"/>
    <dgm:cxn modelId="{22BD8982-F9C8-4928-99A1-F838BEE07CBC}" srcId="{E7180CF9-49ED-4C74-89EF-071E2925DE44}" destId="{01996C26-5B11-4EF3-9544-20ABE2704E45}" srcOrd="2" destOrd="0" parTransId="{B1872CCF-3A13-4BCC-93B8-EBC9892DE383}" sibTransId="{950DCCA7-1919-43C9-BBC8-AEB30BADD47D}"/>
    <dgm:cxn modelId="{EB1D0287-1F2C-42D7-A276-C506C0ACEA3A}" type="presOf" srcId="{6DBFEFAE-8FDA-4D06-A06A-53030506EDA8}" destId="{0CE5FBCC-192A-499D-B1A3-B9FFA9B6AE5F}" srcOrd="0" destOrd="0" presId="urn:microsoft.com/office/officeart/2005/8/layout/matrix3"/>
    <dgm:cxn modelId="{DCE88CBE-8F5A-4EFF-8A87-E7AD8016E031}" type="presOf" srcId="{E7180CF9-49ED-4C74-89EF-071E2925DE44}" destId="{D0E1B722-4351-49E2-8FE9-4217DDDAA6A5}" srcOrd="0" destOrd="0" presId="urn:microsoft.com/office/officeart/2005/8/layout/matrix3"/>
    <dgm:cxn modelId="{83C076D5-7F27-4453-8D96-A8D355AEFFC1}" type="presOf" srcId="{99E8DB1E-F9DC-442F-A54D-CFCE67BC1ABA}" destId="{C9626EA5-E1BE-4AD6-B2A2-1CE51E10D76E}" srcOrd="0" destOrd="0" presId="urn:microsoft.com/office/officeart/2005/8/layout/matrix3"/>
    <dgm:cxn modelId="{A929FF13-D99E-4821-9187-141263C35A99}" type="presParOf" srcId="{D0E1B722-4351-49E2-8FE9-4217DDDAA6A5}" destId="{E36827A7-1388-45DB-9761-8DD58B2A57B4}" srcOrd="0" destOrd="0" presId="urn:microsoft.com/office/officeart/2005/8/layout/matrix3"/>
    <dgm:cxn modelId="{58486B44-DD7C-4447-A125-863FA51B5509}" type="presParOf" srcId="{D0E1B722-4351-49E2-8FE9-4217DDDAA6A5}" destId="{0CE5FBCC-192A-499D-B1A3-B9FFA9B6AE5F}" srcOrd="1" destOrd="0" presId="urn:microsoft.com/office/officeart/2005/8/layout/matrix3"/>
    <dgm:cxn modelId="{A9CAC006-1AA0-4DCD-85C3-B6400037BEBF}" type="presParOf" srcId="{D0E1B722-4351-49E2-8FE9-4217DDDAA6A5}" destId="{DDA5495C-8CA6-440D-8B9F-24352814407B}" srcOrd="2" destOrd="0" presId="urn:microsoft.com/office/officeart/2005/8/layout/matrix3"/>
    <dgm:cxn modelId="{E8490162-1648-4937-A641-803559E5CD9A}" type="presParOf" srcId="{D0E1B722-4351-49E2-8FE9-4217DDDAA6A5}" destId="{16C3C867-1384-416E-BF72-057B38A832D3}" srcOrd="3" destOrd="0" presId="urn:microsoft.com/office/officeart/2005/8/layout/matrix3"/>
    <dgm:cxn modelId="{14730404-9BF4-4322-93E4-7417391688B0}" type="presParOf" srcId="{D0E1B722-4351-49E2-8FE9-4217DDDAA6A5}" destId="{C9626EA5-E1BE-4AD6-B2A2-1CE51E10D76E}"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180CF9-49ED-4C74-89EF-071E2925DE44}"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6DBFEFAE-8FDA-4D06-A06A-53030506EDA8}">
      <dgm:prSet/>
      <dgm:spPr/>
      <dgm:t>
        <a:bodyPr/>
        <a:lstStyle/>
        <a:p>
          <a:r>
            <a:rPr lang="en-US" b="1" dirty="0"/>
            <a:t>Human Impact</a:t>
          </a:r>
          <a:endParaRPr lang="en-US" dirty="0"/>
        </a:p>
      </dgm:t>
    </dgm:pt>
    <dgm:pt modelId="{72A9E511-3CC9-416A-88B8-C72172003D2D}" type="parTrans" cxnId="{EE38CE06-E23F-4862-BE2A-6604B6B4C618}">
      <dgm:prSet/>
      <dgm:spPr/>
      <dgm:t>
        <a:bodyPr/>
        <a:lstStyle/>
        <a:p>
          <a:endParaRPr lang="en-US"/>
        </a:p>
      </dgm:t>
    </dgm:pt>
    <dgm:pt modelId="{DCB61309-8F38-4D99-93EF-D33D88B41C44}" type="sibTrans" cxnId="{EE38CE06-E23F-4862-BE2A-6604B6B4C618}">
      <dgm:prSet/>
      <dgm:spPr/>
      <dgm:t>
        <a:bodyPr/>
        <a:lstStyle/>
        <a:p>
          <a:endParaRPr lang="en-US"/>
        </a:p>
      </dgm:t>
    </dgm:pt>
    <dgm:pt modelId="{7284D0E7-54F3-4E17-9680-6BA20307B6C6}">
      <dgm:prSet/>
      <dgm:spPr/>
      <dgm:t>
        <a:bodyPr/>
        <a:lstStyle/>
        <a:p>
          <a:r>
            <a:rPr lang="en-US" b="1" dirty="0"/>
            <a:t>Business Impact</a:t>
          </a:r>
          <a:endParaRPr lang="en-US" dirty="0"/>
        </a:p>
      </dgm:t>
    </dgm:pt>
    <dgm:pt modelId="{F9CFE6B7-9E43-45C8-9FBC-44EC291BFFC8}" type="parTrans" cxnId="{1452A95A-6D53-49A1-AEE4-E5DEB249C111}">
      <dgm:prSet/>
      <dgm:spPr/>
      <dgm:t>
        <a:bodyPr/>
        <a:lstStyle/>
        <a:p>
          <a:endParaRPr lang="en-US"/>
        </a:p>
      </dgm:t>
    </dgm:pt>
    <dgm:pt modelId="{08215DA0-3D55-4BEC-B3D4-A4ED1A18A329}" type="sibTrans" cxnId="{1452A95A-6D53-49A1-AEE4-E5DEB249C111}">
      <dgm:prSet/>
      <dgm:spPr/>
      <dgm:t>
        <a:bodyPr/>
        <a:lstStyle/>
        <a:p>
          <a:endParaRPr lang="en-US"/>
        </a:p>
      </dgm:t>
    </dgm:pt>
    <dgm:pt modelId="{01996C26-5B11-4EF3-9544-20ABE2704E45}">
      <dgm:prSet/>
      <dgm:spPr/>
      <dgm:t>
        <a:bodyPr/>
        <a:lstStyle/>
        <a:p>
          <a:r>
            <a:rPr lang="en-US" b="1" dirty="0"/>
            <a:t>Financial Impact</a:t>
          </a:r>
          <a:endParaRPr lang="en-US" dirty="0"/>
        </a:p>
      </dgm:t>
    </dgm:pt>
    <dgm:pt modelId="{B1872CCF-3A13-4BCC-93B8-EBC9892DE383}" type="parTrans" cxnId="{22BD8982-F9C8-4928-99A1-F838BEE07CBC}">
      <dgm:prSet/>
      <dgm:spPr/>
      <dgm:t>
        <a:bodyPr/>
        <a:lstStyle/>
        <a:p>
          <a:endParaRPr lang="en-US"/>
        </a:p>
      </dgm:t>
    </dgm:pt>
    <dgm:pt modelId="{950DCCA7-1919-43C9-BBC8-AEB30BADD47D}" type="sibTrans" cxnId="{22BD8982-F9C8-4928-99A1-F838BEE07CBC}">
      <dgm:prSet/>
      <dgm:spPr/>
      <dgm:t>
        <a:bodyPr/>
        <a:lstStyle/>
        <a:p>
          <a:endParaRPr lang="en-US"/>
        </a:p>
      </dgm:t>
    </dgm:pt>
    <dgm:pt modelId="{99E8DB1E-F9DC-442F-A54D-CFCE67BC1ABA}">
      <dgm:prSet/>
      <dgm:spPr/>
      <dgm:t>
        <a:bodyPr/>
        <a:lstStyle/>
        <a:p>
          <a:r>
            <a:rPr lang="en-US" b="1" dirty="0"/>
            <a:t>Legal Impact</a:t>
          </a:r>
          <a:endParaRPr lang="en-US" dirty="0"/>
        </a:p>
      </dgm:t>
    </dgm:pt>
    <dgm:pt modelId="{5B21FDCC-15EE-46FB-AC45-6ACB0C5EF882}" type="parTrans" cxnId="{E5AE604B-EC75-4BE5-B5F2-29AA30AAE905}">
      <dgm:prSet/>
      <dgm:spPr/>
      <dgm:t>
        <a:bodyPr/>
        <a:lstStyle/>
        <a:p>
          <a:endParaRPr lang="en-US"/>
        </a:p>
      </dgm:t>
    </dgm:pt>
    <dgm:pt modelId="{E60FF19A-B7D4-4285-A4CB-6611B36DDFB0}" type="sibTrans" cxnId="{E5AE604B-EC75-4BE5-B5F2-29AA30AAE905}">
      <dgm:prSet/>
      <dgm:spPr/>
      <dgm:t>
        <a:bodyPr/>
        <a:lstStyle/>
        <a:p>
          <a:endParaRPr lang="en-US"/>
        </a:p>
      </dgm:t>
    </dgm:pt>
    <dgm:pt modelId="{D0E1B722-4351-49E2-8FE9-4217DDDAA6A5}" type="pres">
      <dgm:prSet presAssocID="{E7180CF9-49ED-4C74-89EF-071E2925DE44}" presName="matrix" presStyleCnt="0">
        <dgm:presLayoutVars>
          <dgm:chMax val="1"/>
          <dgm:dir/>
          <dgm:resizeHandles val="exact"/>
        </dgm:presLayoutVars>
      </dgm:prSet>
      <dgm:spPr/>
    </dgm:pt>
    <dgm:pt modelId="{E36827A7-1388-45DB-9761-8DD58B2A57B4}" type="pres">
      <dgm:prSet presAssocID="{E7180CF9-49ED-4C74-89EF-071E2925DE44}" presName="diamond" presStyleLbl="bgShp" presStyleIdx="0" presStyleCnt="1"/>
      <dgm:spPr/>
    </dgm:pt>
    <dgm:pt modelId="{0CE5FBCC-192A-499D-B1A3-B9FFA9B6AE5F}" type="pres">
      <dgm:prSet presAssocID="{E7180CF9-49ED-4C74-89EF-071E2925DE44}" presName="quad1" presStyleLbl="node1" presStyleIdx="0" presStyleCnt="4">
        <dgm:presLayoutVars>
          <dgm:chMax val="0"/>
          <dgm:chPref val="0"/>
          <dgm:bulletEnabled val="1"/>
        </dgm:presLayoutVars>
      </dgm:prSet>
      <dgm:spPr/>
    </dgm:pt>
    <dgm:pt modelId="{DDA5495C-8CA6-440D-8B9F-24352814407B}" type="pres">
      <dgm:prSet presAssocID="{E7180CF9-49ED-4C74-89EF-071E2925DE44}" presName="quad2" presStyleLbl="node1" presStyleIdx="1" presStyleCnt="4">
        <dgm:presLayoutVars>
          <dgm:chMax val="0"/>
          <dgm:chPref val="0"/>
          <dgm:bulletEnabled val="1"/>
        </dgm:presLayoutVars>
      </dgm:prSet>
      <dgm:spPr/>
    </dgm:pt>
    <dgm:pt modelId="{16C3C867-1384-416E-BF72-057B38A832D3}" type="pres">
      <dgm:prSet presAssocID="{E7180CF9-49ED-4C74-89EF-071E2925DE44}" presName="quad3" presStyleLbl="node1" presStyleIdx="2" presStyleCnt="4">
        <dgm:presLayoutVars>
          <dgm:chMax val="0"/>
          <dgm:chPref val="0"/>
          <dgm:bulletEnabled val="1"/>
        </dgm:presLayoutVars>
      </dgm:prSet>
      <dgm:spPr/>
    </dgm:pt>
    <dgm:pt modelId="{C9626EA5-E1BE-4AD6-B2A2-1CE51E10D76E}" type="pres">
      <dgm:prSet presAssocID="{E7180CF9-49ED-4C74-89EF-071E2925DE44}" presName="quad4" presStyleLbl="node1" presStyleIdx="3" presStyleCnt="4">
        <dgm:presLayoutVars>
          <dgm:chMax val="0"/>
          <dgm:chPref val="0"/>
          <dgm:bulletEnabled val="1"/>
        </dgm:presLayoutVars>
      </dgm:prSet>
      <dgm:spPr/>
    </dgm:pt>
  </dgm:ptLst>
  <dgm:cxnLst>
    <dgm:cxn modelId="{EE38CE06-E23F-4862-BE2A-6604B6B4C618}" srcId="{E7180CF9-49ED-4C74-89EF-071E2925DE44}" destId="{6DBFEFAE-8FDA-4D06-A06A-53030506EDA8}" srcOrd="0" destOrd="0" parTransId="{72A9E511-3CC9-416A-88B8-C72172003D2D}" sibTransId="{DCB61309-8F38-4D99-93EF-D33D88B41C44}"/>
    <dgm:cxn modelId="{12B3561C-BBED-4E2A-B1F6-D91A03BD90A4}" type="presOf" srcId="{01996C26-5B11-4EF3-9544-20ABE2704E45}" destId="{16C3C867-1384-416E-BF72-057B38A832D3}" srcOrd="0" destOrd="0" presId="urn:microsoft.com/office/officeart/2005/8/layout/matrix3"/>
    <dgm:cxn modelId="{1DF10938-381A-44F6-98AA-5E74E2075A8A}" type="presOf" srcId="{7284D0E7-54F3-4E17-9680-6BA20307B6C6}" destId="{DDA5495C-8CA6-440D-8B9F-24352814407B}" srcOrd="0" destOrd="0" presId="urn:microsoft.com/office/officeart/2005/8/layout/matrix3"/>
    <dgm:cxn modelId="{E5AE604B-EC75-4BE5-B5F2-29AA30AAE905}" srcId="{E7180CF9-49ED-4C74-89EF-071E2925DE44}" destId="{99E8DB1E-F9DC-442F-A54D-CFCE67BC1ABA}" srcOrd="3" destOrd="0" parTransId="{5B21FDCC-15EE-46FB-AC45-6ACB0C5EF882}" sibTransId="{E60FF19A-B7D4-4285-A4CB-6611B36DDFB0}"/>
    <dgm:cxn modelId="{1452A95A-6D53-49A1-AEE4-E5DEB249C111}" srcId="{E7180CF9-49ED-4C74-89EF-071E2925DE44}" destId="{7284D0E7-54F3-4E17-9680-6BA20307B6C6}" srcOrd="1" destOrd="0" parTransId="{F9CFE6B7-9E43-45C8-9FBC-44EC291BFFC8}" sibTransId="{08215DA0-3D55-4BEC-B3D4-A4ED1A18A329}"/>
    <dgm:cxn modelId="{22BD8982-F9C8-4928-99A1-F838BEE07CBC}" srcId="{E7180CF9-49ED-4C74-89EF-071E2925DE44}" destId="{01996C26-5B11-4EF3-9544-20ABE2704E45}" srcOrd="2" destOrd="0" parTransId="{B1872CCF-3A13-4BCC-93B8-EBC9892DE383}" sibTransId="{950DCCA7-1919-43C9-BBC8-AEB30BADD47D}"/>
    <dgm:cxn modelId="{EB1D0287-1F2C-42D7-A276-C506C0ACEA3A}" type="presOf" srcId="{6DBFEFAE-8FDA-4D06-A06A-53030506EDA8}" destId="{0CE5FBCC-192A-499D-B1A3-B9FFA9B6AE5F}" srcOrd="0" destOrd="0" presId="urn:microsoft.com/office/officeart/2005/8/layout/matrix3"/>
    <dgm:cxn modelId="{DCE88CBE-8F5A-4EFF-8A87-E7AD8016E031}" type="presOf" srcId="{E7180CF9-49ED-4C74-89EF-071E2925DE44}" destId="{D0E1B722-4351-49E2-8FE9-4217DDDAA6A5}" srcOrd="0" destOrd="0" presId="urn:microsoft.com/office/officeart/2005/8/layout/matrix3"/>
    <dgm:cxn modelId="{83C076D5-7F27-4453-8D96-A8D355AEFFC1}" type="presOf" srcId="{99E8DB1E-F9DC-442F-A54D-CFCE67BC1ABA}" destId="{C9626EA5-E1BE-4AD6-B2A2-1CE51E10D76E}" srcOrd="0" destOrd="0" presId="urn:microsoft.com/office/officeart/2005/8/layout/matrix3"/>
    <dgm:cxn modelId="{A929FF13-D99E-4821-9187-141263C35A99}" type="presParOf" srcId="{D0E1B722-4351-49E2-8FE9-4217DDDAA6A5}" destId="{E36827A7-1388-45DB-9761-8DD58B2A57B4}" srcOrd="0" destOrd="0" presId="urn:microsoft.com/office/officeart/2005/8/layout/matrix3"/>
    <dgm:cxn modelId="{58486B44-DD7C-4447-A125-863FA51B5509}" type="presParOf" srcId="{D0E1B722-4351-49E2-8FE9-4217DDDAA6A5}" destId="{0CE5FBCC-192A-499D-B1A3-B9FFA9B6AE5F}" srcOrd="1" destOrd="0" presId="urn:microsoft.com/office/officeart/2005/8/layout/matrix3"/>
    <dgm:cxn modelId="{A9CAC006-1AA0-4DCD-85C3-B6400037BEBF}" type="presParOf" srcId="{D0E1B722-4351-49E2-8FE9-4217DDDAA6A5}" destId="{DDA5495C-8CA6-440D-8B9F-24352814407B}" srcOrd="2" destOrd="0" presId="urn:microsoft.com/office/officeart/2005/8/layout/matrix3"/>
    <dgm:cxn modelId="{E8490162-1648-4937-A641-803559E5CD9A}" type="presParOf" srcId="{D0E1B722-4351-49E2-8FE9-4217DDDAA6A5}" destId="{16C3C867-1384-416E-BF72-057B38A832D3}" srcOrd="3" destOrd="0" presId="urn:microsoft.com/office/officeart/2005/8/layout/matrix3"/>
    <dgm:cxn modelId="{14730404-9BF4-4322-93E4-7417391688B0}" type="presParOf" srcId="{D0E1B722-4351-49E2-8FE9-4217DDDAA6A5}" destId="{C9626EA5-E1BE-4AD6-B2A2-1CE51E10D76E}"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180CF9-49ED-4C74-89EF-071E2925DE4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6DBFEFAE-8FDA-4D06-A06A-53030506EDA8}">
      <dgm:prSet/>
      <dgm:spPr/>
      <dgm:t>
        <a:bodyPr/>
        <a:lstStyle/>
        <a:p>
          <a:r>
            <a:rPr lang="en-US" b="1" dirty="0"/>
            <a:t>Fatality</a:t>
          </a:r>
        </a:p>
        <a:p>
          <a:r>
            <a:rPr lang="en-US" b="1" dirty="0"/>
            <a:t>Illness</a:t>
          </a:r>
        </a:p>
        <a:p>
          <a:r>
            <a:rPr lang="en-US" b="1" dirty="0"/>
            <a:t>Injury</a:t>
          </a:r>
          <a:endParaRPr lang="en-US" dirty="0"/>
        </a:p>
      </dgm:t>
    </dgm:pt>
    <dgm:pt modelId="{72A9E511-3CC9-416A-88B8-C72172003D2D}" type="parTrans" cxnId="{EE38CE06-E23F-4862-BE2A-6604B6B4C618}">
      <dgm:prSet/>
      <dgm:spPr/>
      <dgm:t>
        <a:bodyPr/>
        <a:lstStyle/>
        <a:p>
          <a:endParaRPr lang="en-US"/>
        </a:p>
      </dgm:t>
    </dgm:pt>
    <dgm:pt modelId="{DCB61309-8F38-4D99-93EF-D33D88B41C44}" type="sibTrans" cxnId="{EE38CE06-E23F-4862-BE2A-6604B6B4C618}">
      <dgm:prSet/>
      <dgm:spPr/>
      <dgm:t>
        <a:bodyPr/>
        <a:lstStyle/>
        <a:p>
          <a:endParaRPr lang="en-US"/>
        </a:p>
      </dgm:t>
    </dgm:pt>
    <dgm:pt modelId="{7284D0E7-54F3-4E17-9680-6BA20307B6C6}">
      <dgm:prSet/>
      <dgm:spPr/>
      <dgm:t>
        <a:bodyPr/>
        <a:lstStyle/>
        <a:p>
          <a:r>
            <a:rPr lang="en-US" b="1" dirty="0"/>
            <a:t>Lost time</a:t>
          </a:r>
        </a:p>
        <a:p>
          <a:r>
            <a:rPr lang="en-US" b="1" dirty="0"/>
            <a:t>Turnover</a:t>
          </a:r>
        </a:p>
        <a:p>
          <a:r>
            <a:rPr lang="en-US" b="1" dirty="0"/>
            <a:t>Low Morale </a:t>
          </a:r>
        </a:p>
      </dgm:t>
    </dgm:pt>
    <dgm:pt modelId="{F9CFE6B7-9E43-45C8-9FBC-44EC291BFFC8}" type="parTrans" cxnId="{1452A95A-6D53-49A1-AEE4-E5DEB249C111}">
      <dgm:prSet/>
      <dgm:spPr/>
      <dgm:t>
        <a:bodyPr/>
        <a:lstStyle/>
        <a:p>
          <a:endParaRPr lang="en-US"/>
        </a:p>
      </dgm:t>
    </dgm:pt>
    <dgm:pt modelId="{08215DA0-3D55-4BEC-B3D4-A4ED1A18A329}" type="sibTrans" cxnId="{1452A95A-6D53-49A1-AEE4-E5DEB249C111}">
      <dgm:prSet/>
      <dgm:spPr/>
      <dgm:t>
        <a:bodyPr/>
        <a:lstStyle/>
        <a:p>
          <a:endParaRPr lang="en-US"/>
        </a:p>
      </dgm:t>
    </dgm:pt>
    <dgm:pt modelId="{01996C26-5B11-4EF3-9544-20ABE2704E45}">
      <dgm:prSet/>
      <dgm:spPr/>
      <dgm:t>
        <a:bodyPr/>
        <a:lstStyle/>
        <a:p>
          <a:r>
            <a:rPr lang="en-US" b="1" dirty="0"/>
            <a:t>Workers Comp</a:t>
          </a:r>
        </a:p>
        <a:p>
          <a:r>
            <a:rPr lang="en-US" b="1" dirty="0"/>
            <a:t>Insurance Costs</a:t>
          </a:r>
        </a:p>
        <a:p>
          <a:r>
            <a:rPr lang="en-US" b="1" dirty="0"/>
            <a:t>Closures and Delays 	</a:t>
          </a:r>
        </a:p>
      </dgm:t>
    </dgm:pt>
    <dgm:pt modelId="{B1872CCF-3A13-4BCC-93B8-EBC9892DE383}" type="parTrans" cxnId="{22BD8982-F9C8-4928-99A1-F838BEE07CBC}">
      <dgm:prSet/>
      <dgm:spPr/>
      <dgm:t>
        <a:bodyPr/>
        <a:lstStyle/>
        <a:p>
          <a:endParaRPr lang="en-US"/>
        </a:p>
      </dgm:t>
    </dgm:pt>
    <dgm:pt modelId="{950DCCA7-1919-43C9-BBC8-AEB30BADD47D}" type="sibTrans" cxnId="{22BD8982-F9C8-4928-99A1-F838BEE07CBC}">
      <dgm:prSet/>
      <dgm:spPr/>
      <dgm:t>
        <a:bodyPr/>
        <a:lstStyle/>
        <a:p>
          <a:endParaRPr lang="en-US"/>
        </a:p>
      </dgm:t>
    </dgm:pt>
    <dgm:pt modelId="{99E8DB1E-F9DC-442F-A54D-CFCE67BC1ABA}">
      <dgm:prSet/>
      <dgm:spPr/>
      <dgm:t>
        <a:bodyPr/>
        <a:lstStyle/>
        <a:p>
          <a:r>
            <a:rPr lang="en-US" dirty="0"/>
            <a:t>Violations</a:t>
          </a:r>
        </a:p>
        <a:p>
          <a:r>
            <a:rPr lang="en-US" dirty="0"/>
            <a:t>Fines</a:t>
          </a:r>
        </a:p>
        <a:p>
          <a:r>
            <a:rPr lang="en-US" dirty="0"/>
            <a:t>Licensure impacts</a:t>
          </a:r>
        </a:p>
        <a:p>
          <a:r>
            <a:rPr lang="en-US" dirty="0"/>
            <a:t>Lawsuits</a:t>
          </a:r>
        </a:p>
      </dgm:t>
    </dgm:pt>
    <dgm:pt modelId="{5B21FDCC-15EE-46FB-AC45-6ACB0C5EF882}" type="parTrans" cxnId="{E5AE604B-EC75-4BE5-B5F2-29AA30AAE905}">
      <dgm:prSet/>
      <dgm:spPr/>
      <dgm:t>
        <a:bodyPr/>
        <a:lstStyle/>
        <a:p>
          <a:endParaRPr lang="en-US"/>
        </a:p>
      </dgm:t>
    </dgm:pt>
    <dgm:pt modelId="{E60FF19A-B7D4-4285-A4CB-6611B36DDFB0}" type="sibTrans" cxnId="{E5AE604B-EC75-4BE5-B5F2-29AA30AAE905}">
      <dgm:prSet/>
      <dgm:spPr/>
      <dgm:t>
        <a:bodyPr/>
        <a:lstStyle/>
        <a:p>
          <a:endParaRPr lang="en-US"/>
        </a:p>
      </dgm:t>
    </dgm:pt>
    <dgm:pt modelId="{E70FE9D2-D23F-4B63-802C-DCD3EC37AC59}">
      <dgm:prSet/>
      <dgm:spPr/>
    </dgm:pt>
    <dgm:pt modelId="{2DFB9865-3A92-4697-9E64-1CC4F0A6CB02}" type="parTrans" cxnId="{B9BB9389-4209-4998-9DFD-6AAF5BE7B6DF}">
      <dgm:prSet/>
      <dgm:spPr/>
      <dgm:t>
        <a:bodyPr/>
        <a:lstStyle/>
        <a:p>
          <a:endParaRPr lang="en-US"/>
        </a:p>
      </dgm:t>
    </dgm:pt>
    <dgm:pt modelId="{D6C52ED8-77D8-4C7B-A612-66A76DA3B8DC}" type="sibTrans" cxnId="{B9BB9389-4209-4998-9DFD-6AAF5BE7B6DF}">
      <dgm:prSet/>
      <dgm:spPr/>
      <dgm:t>
        <a:bodyPr/>
        <a:lstStyle/>
        <a:p>
          <a:endParaRPr lang="en-US"/>
        </a:p>
      </dgm:t>
    </dgm:pt>
    <dgm:pt modelId="{38E7E8F6-F555-454D-8918-D61E6B4526A5}">
      <dgm:prSet/>
      <dgm:spPr/>
    </dgm:pt>
    <dgm:pt modelId="{7E49022B-0AF9-40A8-BD92-95537E3F9E84}" type="parTrans" cxnId="{A74208C2-A006-4DE5-BCC5-FBC178CE1BD2}">
      <dgm:prSet/>
      <dgm:spPr/>
      <dgm:t>
        <a:bodyPr/>
        <a:lstStyle/>
        <a:p>
          <a:endParaRPr lang="en-US"/>
        </a:p>
      </dgm:t>
    </dgm:pt>
    <dgm:pt modelId="{084314BF-9E1A-4C16-B521-6900D5A43347}" type="sibTrans" cxnId="{A74208C2-A006-4DE5-BCC5-FBC178CE1BD2}">
      <dgm:prSet/>
      <dgm:spPr/>
      <dgm:t>
        <a:bodyPr/>
        <a:lstStyle/>
        <a:p>
          <a:endParaRPr lang="en-US"/>
        </a:p>
      </dgm:t>
    </dgm:pt>
    <dgm:pt modelId="{40B20C58-EE98-4E15-851D-E37F3E3932A9}">
      <dgm:prSet/>
      <dgm:spPr/>
    </dgm:pt>
    <dgm:pt modelId="{0C1E74F8-B4E4-44EC-891E-7583F9364185}" type="parTrans" cxnId="{AD6F5B41-54FA-4C64-96B8-7834E2E05000}">
      <dgm:prSet/>
      <dgm:spPr/>
      <dgm:t>
        <a:bodyPr/>
        <a:lstStyle/>
        <a:p>
          <a:endParaRPr lang="en-US"/>
        </a:p>
      </dgm:t>
    </dgm:pt>
    <dgm:pt modelId="{DE2F5365-9FBB-42B9-801B-8BB093557ED4}" type="sibTrans" cxnId="{AD6F5B41-54FA-4C64-96B8-7834E2E05000}">
      <dgm:prSet/>
      <dgm:spPr/>
      <dgm:t>
        <a:bodyPr/>
        <a:lstStyle/>
        <a:p>
          <a:endParaRPr lang="en-US"/>
        </a:p>
      </dgm:t>
    </dgm:pt>
    <dgm:pt modelId="{D0E1B722-4351-49E2-8FE9-4217DDDAA6A5}" type="pres">
      <dgm:prSet presAssocID="{E7180CF9-49ED-4C74-89EF-071E2925DE44}" presName="matrix" presStyleCnt="0">
        <dgm:presLayoutVars>
          <dgm:chMax val="1"/>
          <dgm:dir/>
          <dgm:resizeHandles val="exact"/>
        </dgm:presLayoutVars>
      </dgm:prSet>
      <dgm:spPr/>
    </dgm:pt>
    <dgm:pt modelId="{E36827A7-1388-45DB-9761-8DD58B2A57B4}" type="pres">
      <dgm:prSet presAssocID="{E7180CF9-49ED-4C74-89EF-071E2925DE44}" presName="diamond" presStyleLbl="bgShp" presStyleIdx="0" presStyleCnt="1"/>
      <dgm:spPr/>
    </dgm:pt>
    <dgm:pt modelId="{0CE5FBCC-192A-499D-B1A3-B9FFA9B6AE5F}" type="pres">
      <dgm:prSet presAssocID="{E7180CF9-49ED-4C74-89EF-071E2925DE44}" presName="quad1" presStyleLbl="node1" presStyleIdx="0" presStyleCnt="4">
        <dgm:presLayoutVars>
          <dgm:chMax val="0"/>
          <dgm:chPref val="0"/>
          <dgm:bulletEnabled val="1"/>
        </dgm:presLayoutVars>
      </dgm:prSet>
      <dgm:spPr/>
    </dgm:pt>
    <dgm:pt modelId="{DDA5495C-8CA6-440D-8B9F-24352814407B}" type="pres">
      <dgm:prSet presAssocID="{E7180CF9-49ED-4C74-89EF-071E2925DE44}" presName="quad2" presStyleLbl="node1" presStyleIdx="1" presStyleCnt="4">
        <dgm:presLayoutVars>
          <dgm:chMax val="0"/>
          <dgm:chPref val="0"/>
          <dgm:bulletEnabled val="1"/>
        </dgm:presLayoutVars>
      </dgm:prSet>
      <dgm:spPr/>
    </dgm:pt>
    <dgm:pt modelId="{16C3C867-1384-416E-BF72-057B38A832D3}" type="pres">
      <dgm:prSet presAssocID="{E7180CF9-49ED-4C74-89EF-071E2925DE44}" presName="quad3" presStyleLbl="node1" presStyleIdx="2" presStyleCnt="4">
        <dgm:presLayoutVars>
          <dgm:chMax val="0"/>
          <dgm:chPref val="0"/>
          <dgm:bulletEnabled val="1"/>
        </dgm:presLayoutVars>
      </dgm:prSet>
      <dgm:spPr/>
    </dgm:pt>
    <dgm:pt modelId="{C9626EA5-E1BE-4AD6-B2A2-1CE51E10D76E}" type="pres">
      <dgm:prSet presAssocID="{E7180CF9-49ED-4C74-89EF-071E2925DE44}" presName="quad4" presStyleLbl="node1" presStyleIdx="3" presStyleCnt="4" custLinFactNeighborY="1809">
        <dgm:presLayoutVars>
          <dgm:chMax val="0"/>
          <dgm:chPref val="0"/>
          <dgm:bulletEnabled val="1"/>
        </dgm:presLayoutVars>
      </dgm:prSet>
      <dgm:spPr/>
    </dgm:pt>
  </dgm:ptLst>
  <dgm:cxnLst>
    <dgm:cxn modelId="{EE38CE06-E23F-4862-BE2A-6604B6B4C618}" srcId="{E7180CF9-49ED-4C74-89EF-071E2925DE44}" destId="{6DBFEFAE-8FDA-4D06-A06A-53030506EDA8}" srcOrd="0" destOrd="0" parTransId="{72A9E511-3CC9-416A-88B8-C72172003D2D}" sibTransId="{DCB61309-8F38-4D99-93EF-D33D88B41C44}"/>
    <dgm:cxn modelId="{12B3561C-BBED-4E2A-B1F6-D91A03BD90A4}" type="presOf" srcId="{01996C26-5B11-4EF3-9544-20ABE2704E45}" destId="{16C3C867-1384-416E-BF72-057B38A832D3}" srcOrd="0" destOrd="0" presId="urn:microsoft.com/office/officeart/2005/8/layout/matrix3"/>
    <dgm:cxn modelId="{1DF10938-381A-44F6-98AA-5E74E2075A8A}" type="presOf" srcId="{7284D0E7-54F3-4E17-9680-6BA20307B6C6}" destId="{DDA5495C-8CA6-440D-8B9F-24352814407B}" srcOrd="0" destOrd="0" presId="urn:microsoft.com/office/officeart/2005/8/layout/matrix3"/>
    <dgm:cxn modelId="{AD6F5B41-54FA-4C64-96B8-7834E2E05000}" srcId="{E7180CF9-49ED-4C74-89EF-071E2925DE44}" destId="{40B20C58-EE98-4E15-851D-E37F3E3932A9}" srcOrd="6" destOrd="0" parTransId="{0C1E74F8-B4E4-44EC-891E-7583F9364185}" sibTransId="{DE2F5365-9FBB-42B9-801B-8BB093557ED4}"/>
    <dgm:cxn modelId="{E5AE604B-EC75-4BE5-B5F2-29AA30AAE905}" srcId="{E7180CF9-49ED-4C74-89EF-071E2925DE44}" destId="{99E8DB1E-F9DC-442F-A54D-CFCE67BC1ABA}" srcOrd="3" destOrd="0" parTransId="{5B21FDCC-15EE-46FB-AC45-6ACB0C5EF882}" sibTransId="{E60FF19A-B7D4-4285-A4CB-6611B36DDFB0}"/>
    <dgm:cxn modelId="{1452A95A-6D53-49A1-AEE4-E5DEB249C111}" srcId="{E7180CF9-49ED-4C74-89EF-071E2925DE44}" destId="{7284D0E7-54F3-4E17-9680-6BA20307B6C6}" srcOrd="1" destOrd="0" parTransId="{F9CFE6B7-9E43-45C8-9FBC-44EC291BFFC8}" sibTransId="{08215DA0-3D55-4BEC-B3D4-A4ED1A18A329}"/>
    <dgm:cxn modelId="{22BD8982-F9C8-4928-99A1-F838BEE07CBC}" srcId="{E7180CF9-49ED-4C74-89EF-071E2925DE44}" destId="{01996C26-5B11-4EF3-9544-20ABE2704E45}" srcOrd="2" destOrd="0" parTransId="{B1872CCF-3A13-4BCC-93B8-EBC9892DE383}" sibTransId="{950DCCA7-1919-43C9-BBC8-AEB30BADD47D}"/>
    <dgm:cxn modelId="{EB1D0287-1F2C-42D7-A276-C506C0ACEA3A}" type="presOf" srcId="{6DBFEFAE-8FDA-4D06-A06A-53030506EDA8}" destId="{0CE5FBCC-192A-499D-B1A3-B9FFA9B6AE5F}" srcOrd="0" destOrd="0" presId="urn:microsoft.com/office/officeart/2005/8/layout/matrix3"/>
    <dgm:cxn modelId="{B9BB9389-4209-4998-9DFD-6AAF5BE7B6DF}" srcId="{E7180CF9-49ED-4C74-89EF-071E2925DE44}" destId="{E70FE9D2-D23F-4B63-802C-DCD3EC37AC59}" srcOrd="4" destOrd="0" parTransId="{2DFB9865-3A92-4697-9E64-1CC4F0A6CB02}" sibTransId="{D6C52ED8-77D8-4C7B-A612-66A76DA3B8DC}"/>
    <dgm:cxn modelId="{DCE88CBE-8F5A-4EFF-8A87-E7AD8016E031}" type="presOf" srcId="{E7180CF9-49ED-4C74-89EF-071E2925DE44}" destId="{D0E1B722-4351-49E2-8FE9-4217DDDAA6A5}" srcOrd="0" destOrd="0" presId="urn:microsoft.com/office/officeart/2005/8/layout/matrix3"/>
    <dgm:cxn modelId="{A74208C2-A006-4DE5-BCC5-FBC178CE1BD2}" srcId="{E7180CF9-49ED-4C74-89EF-071E2925DE44}" destId="{38E7E8F6-F555-454D-8918-D61E6B4526A5}" srcOrd="5" destOrd="0" parTransId="{7E49022B-0AF9-40A8-BD92-95537E3F9E84}" sibTransId="{084314BF-9E1A-4C16-B521-6900D5A43347}"/>
    <dgm:cxn modelId="{83C076D5-7F27-4453-8D96-A8D355AEFFC1}" type="presOf" srcId="{99E8DB1E-F9DC-442F-A54D-CFCE67BC1ABA}" destId="{C9626EA5-E1BE-4AD6-B2A2-1CE51E10D76E}" srcOrd="0" destOrd="0" presId="urn:microsoft.com/office/officeart/2005/8/layout/matrix3"/>
    <dgm:cxn modelId="{A929FF13-D99E-4821-9187-141263C35A99}" type="presParOf" srcId="{D0E1B722-4351-49E2-8FE9-4217DDDAA6A5}" destId="{E36827A7-1388-45DB-9761-8DD58B2A57B4}" srcOrd="0" destOrd="0" presId="urn:microsoft.com/office/officeart/2005/8/layout/matrix3"/>
    <dgm:cxn modelId="{58486B44-DD7C-4447-A125-863FA51B5509}" type="presParOf" srcId="{D0E1B722-4351-49E2-8FE9-4217DDDAA6A5}" destId="{0CE5FBCC-192A-499D-B1A3-B9FFA9B6AE5F}" srcOrd="1" destOrd="0" presId="urn:microsoft.com/office/officeart/2005/8/layout/matrix3"/>
    <dgm:cxn modelId="{A9CAC006-1AA0-4DCD-85C3-B6400037BEBF}" type="presParOf" srcId="{D0E1B722-4351-49E2-8FE9-4217DDDAA6A5}" destId="{DDA5495C-8CA6-440D-8B9F-24352814407B}" srcOrd="2" destOrd="0" presId="urn:microsoft.com/office/officeart/2005/8/layout/matrix3"/>
    <dgm:cxn modelId="{E8490162-1648-4937-A641-803559E5CD9A}" type="presParOf" srcId="{D0E1B722-4351-49E2-8FE9-4217DDDAA6A5}" destId="{16C3C867-1384-416E-BF72-057B38A832D3}" srcOrd="3" destOrd="0" presId="urn:microsoft.com/office/officeart/2005/8/layout/matrix3"/>
    <dgm:cxn modelId="{14730404-9BF4-4322-93E4-7417391688B0}" type="presParOf" srcId="{D0E1B722-4351-49E2-8FE9-4217DDDAA6A5}" destId="{C9626EA5-E1BE-4AD6-B2A2-1CE51E10D76E}"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180CF9-49ED-4C74-89EF-071E2925DE4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6DBFEFAE-8FDA-4D06-A06A-53030506EDA8}">
      <dgm:prSet custT="1"/>
      <dgm:spPr/>
      <dgm:t>
        <a:bodyPr/>
        <a:lstStyle/>
        <a:p>
          <a:r>
            <a:rPr lang="en-US" sz="2000" b="1" dirty="0"/>
            <a:t>Maintenance </a:t>
          </a:r>
        </a:p>
        <a:p>
          <a:r>
            <a:rPr lang="en-US" sz="2000" b="1" dirty="0"/>
            <a:t>Of </a:t>
          </a:r>
        </a:p>
        <a:p>
          <a:r>
            <a:rPr lang="en-US" sz="2000" b="1" dirty="0"/>
            <a:t>Physical Health</a:t>
          </a:r>
        </a:p>
        <a:p>
          <a:r>
            <a:rPr lang="en-US" sz="2000" b="1" dirty="0"/>
            <a:t>Mental Health</a:t>
          </a:r>
          <a:endParaRPr lang="en-US" sz="2000" dirty="0"/>
        </a:p>
      </dgm:t>
    </dgm:pt>
    <dgm:pt modelId="{72A9E511-3CC9-416A-88B8-C72172003D2D}" type="parTrans" cxnId="{EE38CE06-E23F-4862-BE2A-6604B6B4C618}">
      <dgm:prSet/>
      <dgm:spPr/>
      <dgm:t>
        <a:bodyPr/>
        <a:lstStyle/>
        <a:p>
          <a:endParaRPr lang="en-US"/>
        </a:p>
      </dgm:t>
    </dgm:pt>
    <dgm:pt modelId="{DCB61309-8F38-4D99-93EF-D33D88B41C44}" type="sibTrans" cxnId="{EE38CE06-E23F-4862-BE2A-6604B6B4C618}">
      <dgm:prSet/>
      <dgm:spPr/>
      <dgm:t>
        <a:bodyPr/>
        <a:lstStyle/>
        <a:p>
          <a:endParaRPr lang="en-US"/>
        </a:p>
      </dgm:t>
    </dgm:pt>
    <dgm:pt modelId="{7284D0E7-54F3-4E17-9680-6BA20307B6C6}">
      <dgm:prSet custT="1"/>
      <dgm:spPr/>
      <dgm:t>
        <a:bodyPr/>
        <a:lstStyle/>
        <a:p>
          <a:r>
            <a:rPr lang="en-US" sz="2000" b="1" dirty="0"/>
            <a:t>Trust </a:t>
          </a:r>
        </a:p>
        <a:p>
          <a:r>
            <a:rPr lang="en-US" sz="1800" b="1" dirty="0"/>
            <a:t>Communication</a:t>
          </a:r>
        </a:p>
        <a:p>
          <a:r>
            <a:rPr lang="en-US" sz="2000" b="1" dirty="0"/>
            <a:t>Employee </a:t>
          </a:r>
          <a:r>
            <a:rPr lang="en-US" sz="2000" b="1" dirty="0" err="1"/>
            <a:t>Committment</a:t>
          </a:r>
          <a:endParaRPr lang="en-US" sz="2000" b="1" dirty="0"/>
        </a:p>
      </dgm:t>
    </dgm:pt>
    <dgm:pt modelId="{F9CFE6B7-9E43-45C8-9FBC-44EC291BFFC8}" type="parTrans" cxnId="{1452A95A-6D53-49A1-AEE4-E5DEB249C111}">
      <dgm:prSet/>
      <dgm:spPr/>
      <dgm:t>
        <a:bodyPr/>
        <a:lstStyle/>
        <a:p>
          <a:endParaRPr lang="en-US"/>
        </a:p>
      </dgm:t>
    </dgm:pt>
    <dgm:pt modelId="{08215DA0-3D55-4BEC-B3D4-A4ED1A18A329}" type="sibTrans" cxnId="{1452A95A-6D53-49A1-AEE4-E5DEB249C111}">
      <dgm:prSet/>
      <dgm:spPr/>
      <dgm:t>
        <a:bodyPr/>
        <a:lstStyle/>
        <a:p>
          <a:endParaRPr lang="en-US"/>
        </a:p>
      </dgm:t>
    </dgm:pt>
    <dgm:pt modelId="{01996C26-5B11-4EF3-9544-20ABE2704E45}">
      <dgm:prSet custT="1"/>
      <dgm:spPr/>
      <dgm:t>
        <a:bodyPr/>
        <a:lstStyle/>
        <a:p>
          <a:r>
            <a:rPr lang="en-US" sz="2000" b="1" dirty="0"/>
            <a:t>Increased Productivity </a:t>
          </a:r>
        </a:p>
        <a:p>
          <a:endParaRPr lang="en-US" sz="2000" b="1" dirty="0"/>
        </a:p>
        <a:p>
          <a:r>
            <a:rPr lang="en-US" sz="2000" b="1" dirty="0"/>
            <a:t>Workforce knowledge &amp; experience </a:t>
          </a:r>
        </a:p>
      </dgm:t>
    </dgm:pt>
    <dgm:pt modelId="{B1872CCF-3A13-4BCC-93B8-EBC9892DE383}" type="parTrans" cxnId="{22BD8982-F9C8-4928-99A1-F838BEE07CBC}">
      <dgm:prSet/>
      <dgm:spPr/>
      <dgm:t>
        <a:bodyPr/>
        <a:lstStyle/>
        <a:p>
          <a:endParaRPr lang="en-US"/>
        </a:p>
      </dgm:t>
    </dgm:pt>
    <dgm:pt modelId="{950DCCA7-1919-43C9-BBC8-AEB30BADD47D}" type="sibTrans" cxnId="{22BD8982-F9C8-4928-99A1-F838BEE07CBC}">
      <dgm:prSet/>
      <dgm:spPr/>
      <dgm:t>
        <a:bodyPr/>
        <a:lstStyle/>
        <a:p>
          <a:endParaRPr lang="en-US"/>
        </a:p>
      </dgm:t>
    </dgm:pt>
    <dgm:pt modelId="{99E8DB1E-F9DC-442F-A54D-CFCE67BC1ABA}">
      <dgm:prSet custT="1"/>
      <dgm:spPr/>
      <dgm:t>
        <a:bodyPr/>
        <a:lstStyle/>
        <a:p>
          <a:r>
            <a:rPr lang="en-US" sz="2000" b="1" dirty="0"/>
            <a:t>Compliance in competitive market</a:t>
          </a:r>
        </a:p>
        <a:p>
          <a:r>
            <a:rPr lang="en-US" sz="2000" b="1" dirty="0"/>
            <a:t>D</a:t>
          </a:r>
          <a:r>
            <a:rPr lang="en-US" sz="1800" b="1" dirty="0"/>
            <a:t>ocumentation</a:t>
          </a:r>
          <a:r>
            <a:rPr lang="en-US" sz="2000" b="1" dirty="0"/>
            <a:t> backed by action = protection</a:t>
          </a:r>
        </a:p>
      </dgm:t>
    </dgm:pt>
    <dgm:pt modelId="{5B21FDCC-15EE-46FB-AC45-6ACB0C5EF882}" type="parTrans" cxnId="{E5AE604B-EC75-4BE5-B5F2-29AA30AAE905}">
      <dgm:prSet/>
      <dgm:spPr/>
      <dgm:t>
        <a:bodyPr/>
        <a:lstStyle/>
        <a:p>
          <a:endParaRPr lang="en-US"/>
        </a:p>
      </dgm:t>
    </dgm:pt>
    <dgm:pt modelId="{E60FF19A-B7D4-4285-A4CB-6611B36DDFB0}" type="sibTrans" cxnId="{E5AE604B-EC75-4BE5-B5F2-29AA30AAE905}">
      <dgm:prSet/>
      <dgm:spPr/>
      <dgm:t>
        <a:bodyPr/>
        <a:lstStyle/>
        <a:p>
          <a:endParaRPr lang="en-US"/>
        </a:p>
      </dgm:t>
    </dgm:pt>
    <dgm:pt modelId="{E70FE9D2-D23F-4B63-802C-DCD3EC37AC59}">
      <dgm:prSet/>
      <dgm:spPr/>
      <dgm:t>
        <a:bodyPr/>
        <a:lstStyle/>
        <a:p>
          <a:endParaRPr lang="en-US"/>
        </a:p>
      </dgm:t>
    </dgm:pt>
    <dgm:pt modelId="{2DFB9865-3A92-4697-9E64-1CC4F0A6CB02}" type="parTrans" cxnId="{B9BB9389-4209-4998-9DFD-6AAF5BE7B6DF}">
      <dgm:prSet/>
      <dgm:spPr/>
      <dgm:t>
        <a:bodyPr/>
        <a:lstStyle/>
        <a:p>
          <a:endParaRPr lang="en-US"/>
        </a:p>
      </dgm:t>
    </dgm:pt>
    <dgm:pt modelId="{D6C52ED8-77D8-4C7B-A612-66A76DA3B8DC}" type="sibTrans" cxnId="{B9BB9389-4209-4998-9DFD-6AAF5BE7B6DF}">
      <dgm:prSet/>
      <dgm:spPr/>
      <dgm:t>
        <a:bodyPr/>
        <a:lstStyle/>
        <a:p>
          <a:endParaRPr lang="en-US"/>
        </a:p>
      </dgm:t>
    </dgm:pt>
    <dgm:pt modelId="{38E7E8F6-F555-454D-8918-D61E6B4526A5}">
      <dgm:prSet/>
      <dgm:spPr/>
      <dgm:t>
        <a:bodyPr/>
        <a:lstStyle/>
        <a:p>
          <a:endParaRPr lang="en-US"/>
        </a:p>
      </dgm:t>
    </dgm:pt>
    <dgm:pt modelId="{7E49022B-0AF9-40A8-BD92-95537E3F9E84}" type="parTrans" cxnId="{A74208C2-A006-4DE5-BCC5-FBC178CE1BD2}">
      <dgm:prSet/>
      <dgm:spPr/>
      <dgm:t>
        <a:bodyPr/>
        <a:lstStyle/>
        <a:p>
          <a:endParaRPr lang="en-US"/>
        </a:p>
      </dgm:t>
    </dgm:pt>
    <dgm:pt modelId="{084314BF-9E1A-4C16-B521-6900D5A43347}" type="sibTrans" cxnId="{A74208C2-A006-4DE5-BCC5-FBC178CE1BD2}">
      <dgm:prSet/>
      <dgm:spPr/>
      <dgm:t>
        <a:bodyPr/>
        <a:lstStyle/>
        <a:p>
          <a:endParaRPr lang="en-US"/>
        </a:p>
      </dgm:t>
    </dgm:pt>
    <dgm:pt modelId="{40B20C58-EE98-4E15-851D-E37F3E3932A9}">
      <dgm:prSet/>
      <dgm:spPr/>
      <dgm:t>
        <a:bodyPr/>
        <a:lstStyle/>
        <a:p>
          <a:endParaRPr lang="en-US"/>
        </a:p>
      </dgm:t>
    </dgm:pt>
    <dgm:pt modelId="{0C1E74F8-B4E4-44EC-891E-7583F9364185}" type="parTrans" cxnId="{AD6F5B41-54FA-4C64-96B8-7834E2E05000}">
      <dgm:prSet/>
      <dgm:spPr/>
      <dgm:t>
        <a:bodyPr/>
        <a:lstStyle/>
        <a:p>
          <a:endParaRPr lang="en-US"/>
        </a:p>
      </dgm:t>
    </dgm:pt>
    <dgm:pt modelId="{DE2F5365-9FBB-42B9-801B-8BB093557ED4}" type="sibTrans" cxnId="{AD6F5B41-54FA-4C64-96B8-7834E2E05000}">
      <dgm:prSet/>
      <dgm:spPr/>
      <dgm:t>
        <a:bodyPr/>
        <a:lstStyle/>
        <a:p>
          <a:endParaRPr lang="en-US"/>
        </a:p>
      </dgm:t>
    </dgm:pt>
    <dgm:pt modelId="{D0E1B722-4351-49E2-8FE9-4217DDDAA6A5}" type="pres">
      <dgm:prSet presAssocID="{E7180CF9-49ED-4C74-89EF-071E2925DE44}" presName="matrix" presStyleCnt="0">
        <dgm:presLayoutVars>
          <dgm:chMax val="1"/>
          <dgm:dir/>
          <dgm:resizeHandles val="exact"/>
        </dgm:presLayoutVars>
      </dgm:prSet>
      <dgm:spPr/>
    </dgm:pt>
    <dgm:pt modelId="{E36827A7-1388-45DB-9761-8DD58B2A57B4}" type="pres">
      <dgm:prSet presAssocID="{E7180CF9-49ED-4C74-89EF-071E2925DE44}" presName="diamond" presStyleLbl="bgShp" presStyleIdx="0" presStyleCnt="1"/>
      <dgm:spPr/>
    </dgm:pt>
    <dgm:pt modelId="{0CE5FBCC-192A-499D-B1A3-B9FFA9B6AE5F}" type="pres">
      <dgm:prSet presAssocID="{E7180CF9-49ED-4C74-89EF-071E2925DE44}" presName="quad1" presStyleLbl="node1" presStyleIdx="0" presStyleCnt="4">
        <dgm:presLayoutVars>
          <dgm:chMax val="0"/>
          <dgm:chPref val="0"/>
          <dgm:bulletEnabled val="1"/>
        </dgm:presLayoutVars>
      </dgm:prSet>
      <dgm:spPr/>
    </dgm:pt>
    <dgm:pt modelId="{DDA5495C-8CA6-440D-8B9F-24352814407B}" type="pres">
      <dgm:prSet presAssocID="{E7180CF9-49ED-4C74-89EF-071E2925DE44}" presName="quad2" presStyleLbl="node1" presStyleIdx="1" presStyleCnt="4">
        <dgm:presLayoutVars>
          <dgm:chMax val="0"/>
          <dgm:chPref val="0"/>
          <dgm:bulletEnabled val="1"/>
        </dgm:presLayoutVars>
      </dgm:prSet>
      <dgm:spPr/>
    </dgm:pt>
    <dgm:pt modelId="{16C3C867-1384-416E-BF72-057B38A832D3}" type="pres">
      <dgm:prSet presAssocID="{E7180CF9-49ED-4C74-89EF-071E2925DE44}" presName="quad3" presStyleLbl="node1" presStyleIdx="2" presStyleCnt="4">
        <dgm:presLayoutVars>
          <dgm:chMax val="0"/>
          <dgm:chPref val="0"/>
          <dgm:bulletEnabled val="1"/>
        </dgm:presLayoutVars>
      </dgm:prSet>
      <dgm:spPr/>
    </dgm:pt>
    <dgm:pt modelId="{C9626EA5-E1BE-4AD6-B2A2-1CE51E10D76E}" type="pres">
      <dgm:prSet presAssocID="{E7180CF9-49ED-4C74-89EF-071E2925DE44}" presName="quad4" presStyleLbl="node1" presStyleIdx="3" presStyleCnt="4" custLinFactNeighborY="1809">
        <dgm:presLayoutVars>
          <dgm:chMax val="0"/>
          <dgm:chPref val="0"/>
          <dgm:bulletEnabled val="1"/>
        </dgm:presLayoutVars>
      </dgm:prSet>
      <dgm:spPr/>
    </dgm:pt>
  </dgm:ptLst>
  <dgm:cxnLst>
    <dgm:cxn modelId="{EE38CE06-E23F-4862-BE2A-6604B6B4C618}" srcId="{E7180CF9-49ED-4C74-89EF-071E2925DE44}" destId="{6DBFEFAE-8FDA-4D06-A06A-53030506EDA8}" srcOrd="0" destOrd="0" parTransId="{72A9E511-3CC9-416A-88B8-C72172003D2D}" sibTransId="{DCB61309-8F38-4D99-93EF-D33D88B41C44}"/>
    <dgm:cxn modelId="{12B3561C-BBED-4E2A-B1F6-D91A03BD90A4}" type="presOf" srcId="{01996C26-5B11-4EF3-9544-20ABE2704E45}" destId="{16C3C867-1384-416E-BF72-057B38A832D3}" srcOrd="0" destOrd="0" presId="urn:microsoft.com/office/officeart/2005/8/layout/matrix3"/>
    <dgm:cxn modelId="{1DF10938-381A-44F6-98AA-5E74E2075A8A}" type="presOf" srcId="{7284D0E7-54F3-4E17-9680-6BA20307B6C6}" destId="{DDA5495C-8CA6-440D-8B9F-24352814407B}" srcOrd="0" destOrd="0" presId="urn:microsoft.com/office/officeart/2005/8/layout/matrix3"/>
    <dgm:cxn modelId="{AD6F5B41-54FA-4C64-96B8-7834E2E05000}" srcId="{E7180CF9-49ED-4C74-89EF-071E2925DE44}" destId="{40B20C58-EE98-4E15-851D-E37F3E3932A9}" srcOrd="6" destOrd="0" parTransId="{0C1E74F8-B4E4-44EC-891E-7583F9364185}" sibTransId="{DE2F5365-9FBB-42B9-801B-8BB093557ED4}"/>
    <dgm:cxn modelId="{E5AE604B-EC75-4BE5-B5F2-29AA30AAE905}" srcId="{E7180CF9-49ED-4C74-89EF-071E2925DE44}" destId="{99E8DB1E-F9DC-442F-A54D-CFCE67BC1ABA}" srcOrd="3" destOrd="0" parTransId="{5B21FDCC-15EE-46FB-AC45-6ACB0C5EF882}" sibTransId="{E60FF19A-B7D4-4285-A4CB-6611B36DDFB0}"/>
    <dgm:cxn modelId="{1452A95A-6D53-49A1-AEE4-E5DEB249C111}" srcId="{E7180CF9-49ED-4C74-89EF-071E2925DE44}" destId="{7284D0E7-54F3-4E17-9680-6BA20307B6C6}" srcOrd="1" destOrd="0" parTransId="{F9CFE6B7-9E43-45C8-9FBC-44EC291BFFC8}" sibTransId="{08215DA0-3D55-4BEC-B3D4-A4ED1A18A329}"/>
    <dgm:cxn modelId="{22BD8982-F9C8-4928-99A1-F838BEE07CBC}" srcId="{E7180CF9-49ED-4C74-89EF-071E2925DE44}" destId="{01996C26-5B11-4EF3-9544-20ABE2704E45}" srcOrd="2" destOrd="0" parTransId="{B1872CCF-3A13-4BCC-93B8-EBC9892DE383}" sibTransId="{950DCCA7-1919-43C9-BBC8-AEB30BADD47D}"/>
    <dgm:cxn modelId="{EB1D0287-1F2C-42D7-A276-C506C0ACEA3A}" type="presOf" srcId="{6DBFEFAE-8FDA-4D06-A06A-53030506EDA8}" destId="{0CE5FBCC-192A-499D-B1A3-B9FFA9B6AE5F}" srcOrd="0" destOrd="0" presId="urn:microsoft.com/office/officeart/2005/8/layout/matrix3"/>
    <dgm:cxn modelId="{B9BB9389-4209-4998-9DFD-6AAF5BE7B6DF}" srcId="{E7180CF9-49ED-4C74-89EF-071E2925DE44}" destId="{E70FE9D2-D23F-4B63-802C-DCD3EC37AC59}" srcOrd="4" destOrd="0" parTransId="{2DFB9865-3A92-4697-9E64-1CC4F0A6CB02}" sibTransId="{D6C52ED8-77D8-4C7B-A612-66A76DA3B8DC}"/>
    <dgm:cxn modelId="{DCE88CBE-8F5A-4EFF-8A87-E7AD8016E031}" type="presOf" srcId="{E7180CF9-49ED-4C74-89EF-071E2925DE44}" destId="{D0E1B722-4351-49E2-8FE9-4217DDDAA6A5}" srcOrd="0" destOrd="0" presId="urn:microsoft.com/office/officeart/2005/8/layout/matrix3"/>
    <dgm:cxn modelId="{A74208C2-A006-4DE5-BCC5-FBC178CE1BD2}" srcId="{E7180CF9-49ED-4C74-89EF-071E2925DE44}" destId="{38E7E8F6-F555-454D-8918-D61E6B4526A5}" srcOrd="5" destOrd="0" parTransId="{7E49022B-0AF9-40A8-BD92-95537E3F9E84}" sibTransId="{084314BF-9E1A-4C16-B521-6900D5A43347}"/>
    <dgm:cxn modelId="{83C076D5-7F27-4453-8D96-A8D355AEFFC1}" type="presOf" srcId="{99E8DB1E-F9DC-442F-A54D-CFCE67BC1ABA}" destId="{C9626EA5-E1BE-4AD6-B2A2-1CE51E10D76E}" srcOrd="0" destOrd="0" presId="urn:microsoft.com/office/officeart/2005/8/layout/matrix3"/>
    <dgm:cxn modelId="{A929FF13-D99E-4821-9187-141263C35A99}" type="presParOf" srcId="{D0E1B722-4351-49E2-8FE9-4217DDDAA6A5}" destId="{E36827A7-1388-45DB-9761-8DD58B2A57B4}" srcOrd="0" destOrd="0" presId="urn:microsoft.com/office/officeart/2005/8/layout/matrix3"/>
    <dgm:cxn modelId="{58486B44-DD7C-4447-A125-863FA51B5509}" type="presParOf" srcId="{D0E1B722-4351-49E2-8FE9-4217DDDAA6A5}" destId="{0CE5FBCC-192A-499D-B1A3-B9FFA9B6AE5F}" srcOrd="1" destOrd="0" presId="urn:microsoft.com/office/officeart/2005/8/layout/matrix3"/>
    <dgm:cxn modelId="{A9CAC006-1AA0-4DCD-85C3-B6400037BEBF}" type="presParOf" srcId="{D0E1B722-4351-49E2-8FE9-4217DDDAA6A5}" destId="{DDA5495C-8CA6-440D-8B9F-24352814407B}" srcOrd="2" destOrd="0" presId="urn:microsoft.com/office/officeart/2005/8/layout/matrix3"/>
    <dgm:cxn modelId="{E8490162-1648-4937-A641-803559E5CD9A}" type="presParOf" srcId="{D0E1B722-4351-49E2-8FE9-4217DDDAA6A5}" destId="{16C3C867-1384-416E-BF72-057B38A832D3}" srcOrd="3" destOrd="0" presId="urn:microsoft.com/office/officeart/2005/8/layout/matrix3"/>
    <dgm:cxn modelId="{14730404-9BF4-4322-93E4-7417391688B0}" type="presParOf" srcId="{D0E1B722-4351-49E2-8FE9-4217DDDAA6A5}" destId="{C9626EA5-E1BE-4AD6-B2A2-1CE51E10D76E}"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A67F2A-86DD-4685-AEFE-B22132B1F7F7}"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B2CBD8F2-37F8-4813-80BA-EFBC522EF1F4}">
      <dgm:prSet phldrT="[Text]" custT="1"/>
      <dgm:spPr>
        <a:solidFill>
          <a:schemeClr val="accent3">
            <a:alpha val="50000"/>
          </a:schemeClr>
        </a:solidFill>
      </dgm:spPr>
      <dgm:t>
        <a:bodyPr/>
        <a:lstStyle/>
        <a:p>
          <a:r>
            <a:rPr lang="en-US" sz="3200" b="1" dirty="0"/>
            <a:t>Acute</a:t>
          </a:r>
          <a:r>
            <a:rPr lang="en-US" sz="3200" dirty="0"/>
            <a:t> </a:t>
          </a:r>
        </a:p>
        <a:p>
          <a:r>
            <a:rPr lang="en-US" sz="2300" b="1" dirty="0">
              <a:solidFill>
                <a:schemeClr val="tx1"/>
              </a:solidFill>
            </a:rPr>
            <a:t>Single episode or exposure</a:t>
          </a:r>
        </a:p>
        <a:p>
          <a:r>
            <a:rPr lang="en-US" sz="2300" b="1" dirty="0">
              <a:solidFill>
                <a:schemeClr val="tx1"/>
              </a:solidFill>
            </a:rPr>
            <a:t>Mild or severe</a:t>
          </a:r>
        </a:p>
        <a:p>
          <a:r>
            <a:rPr lang="en-US" sz="2300" b="1" dirty="0">
              <a:solidFill>
                <a:schemeClr val="tx1"/>
              </a:solidFill>
            </a:rPr>
            <a:t>Resolves after exposure removed</a:t>
          </a:r>
        </a:p>
      </dgm:t>
    </dgm:pt>
    <dgm:pt modelId="{DFBF2C4F-FF96-4954-BDB7-2155302142CF}" type="parTrans" cxnId="{EED11DCE-6EFB-410F-9961-0AD59CB44F89}">
      <dgm:prSet/>
      <dgm:spPr/>
      <dgm:t>
        <a:bodyPr/>
        <a:lstStyle/>
        <a:p>
          <a:endParaRPr lang="en-US"/>
        </a:p>
      </dgm:t>
    </dgm:pt>
    <dgm:pt modelId="{E2969169-6550-4F82-8D22-EB0A8A2D0233}" type="sibTrans" cxnId="{EED11DCE-6EFB-410F-9961-0AD59CB44F89}">
      <dgm:prSet/>
      <dgm:spPr/>
      <dgm:t>
        <a:bodyPr/>
        <a:lstStyle/>
        <a:p>
          <a:endParaRPr lang="en-US"/>
        </a:p>
      </dgm:t>
    </dgm:pt>
    <dgm:pt modelId="{D99F29AE-B4C1-490F-AEB1-2F8AA0F9B8ED}">
      <dgm:prSet phldrT="[Text]" custT="1"/>
      <dgm:spPr/>
      <dgm:t>
        <a:bodyPr/>
        <a:lstStyle/>
        <a:p>
          <a:r>
            <a:rPr lang="en-US" sz="3200" b="1" dirty="0"/>
            <a:t>Chronic</a:t>
          </a:r>
          <a:endParaRPr lang="en-US" sz="3200" dirty="0"/>
        </a:p>
        <a:p>
          <a:r>
            <a:rPr lang="en-US" sz="2400" b="1" dirty="0">
              <a:solidFill>
                <a:schemeClr val="tx1"/>
              </a:solidFill>
            </a:rPr>
            <a:t>Repeated exposure</a:t>
          </a:r>
        </a:p>
        <a:p>
          <a:r>
            <a:rPr lang="en-US" sz="2400" b="1" dirty="0">
              <a:solidFill>
                <a:schemeClr val="tx1"/>
              </a:solidFill>
            </a:rPr>
            <a:t>Progressive</a:t>
          </a:r>
        </a:p>
        <a:p>
          <a:r>
            <a:rPr lang="en-US" sz="2400" b="1" dirty="0">
              <a:solidFill>
                <a:schemeClr val="tx1"/>
              </a:solidFill>
            </a:rPr>
            <a:t>Often irreversible </a:t>
          </a:r>
        </a:p>
        <a:p>
          <a:r>
            <a:rPr lang="en-US" sz="2400" b="1" dirty="0">
              <a:solidFill>
                <a:schemeClr val="tx1"/>
              </a:solidFill>
            </a:rPr>
            <a:t>Permanent damage / disease</a:t>
          </a:r>
          <a:endParaRPr lang="en-US" sz="2400" dirty="0">
            <a:solidFill>
              <a:schemeClr val="tx1"/>
            </a:solidFill>
          </a:endParaRPr>
        </a:p>
      </dgm:t>
    </dgm:pt>
    <dgm:pt modelId="{7BC64FAD-A1C3-498F-A442-DC741949611A}" type="parTrans" cxnId="{7672B942-90E3-44D4-B2F5-0A955050DD45}">
      <dgm:prSet/>
      <dgm:spPr/>
      <dgm:t>
        <a:bodyPr/>
        <a:lstStyle/>
        <a:p>
          <a:endParaRPr lang="en-US"/>
        </a:p>
      </dgm:t>
    </dgm:pt>
    <dgm:pt modelId="{B3630570-62C6-4518-B1D8-F161FC62341D}" type="sibTrans" cxnId="{7672B942-90E3-44D4-B2F5-0A955050DD45}">
      <dgm:prSet/>
      <dgm:spPr/>
      <dgm:t>
        <a:bodyPr/>
        <a:lstStyle/>
        <a:p>
          <a:endParaRPr lang="en-US"/>
        </a:p>
      </dgm:t>
    </dgm:pt>
    <dgm:pt modelId="{3B01D56B-A3D2-484D-9C70-FE87A81DD2B7}" type="pres">
      <dgm:prSet presAssocID="{9EA67F2A-86DD-4685-AEFE-B22132B1F7F7}" presName="Name0" presStyleCnt="0">
        <dgm:presLayoutVars>
          <dgm:chMax val="7"/>
          <dgm:dir/>
          <dgm:resizeHandles val="exact"/>
        </dgm:presLayoutVars>
      </dgm:prSet>
      <dgm:spPr/>
    </dgm:pt>
    <dgm:pt modelId="{078077B8-6B28-49B3-9D54-896ADBDF9AE1}" type="pres">
      <dgm:prSet presAssocID="{9EA67F2A-86DD-4685-AEFE-B22132B1F7F7}" presName="ellipse1" presStyleLbl="vennNode1" presStyleIdx="0" presStyleCnt="2" custScaleX="171012" custScaleY="166694" custLinFactNeighborX="-67128" custLinFactNeighborY="38189">
        <dgm:presLayoutVars>
          <dgm:bulletEnabled val="1"/>
        </dgm:presLayoutVars>
      </dgm:prSet>
      <dgm:spPr/>
    </dgm:pt>
    <dgm:pt modelId="{7AE88D9F-B62B-4A98-ABE1-6B3A5319886A}" type="pres">
      <dgm:prSet presAssocID="{9EA67F2A-86DD-4685-AEFE-B22132B1F7F7}" presName="ellipse2" presStyleLbl="vennNode1" presStyleIdx="1" presStyleCnt="2" custScaleX="171852" custScaleY="166694" custLinFactNeighborX="62746" custLinFactNeighborY="-37166">
        <dgm:presLayoutVars>
          <dgm:bulletEnabled val="1"/>
        </dgm:presLayoutVars>
      </dgm:prSet>
      <dgm:spPr/>
    </dgm:pt>
  </dgm:ptLst>
  <dgm:cxnLst>
    <dgm:cxn modelId="{7672B942-90E3-44D4-B2F5-0A955050DD45}" srcId="{9EA67F2A-86DD-4685-AEFE-B22132B1F7F7}" destId="{D99F29AE-B4C1-490F-AEB1-2F8AA0F9B8ED}" srcOrd="1" destOrd="0" parTransId="{7BC64FAD-A1C3-498F-A442-DC741949611A}" sibTransId="{B3630570-62C6-4518-B1D8-F161FC62341D}"/>
    <dgm:cxn modelId="{58A4CBC0-39B5-41FE-9CE8-A89C2A012C95}" type="presOf" srcId="{9EA67F2A-86DD-4685-AEFE-B22132B1F7F7}" destId="{3B01D56B-A3D2-484D-9C70-FE87A81DD2B7}" srcOrd="0" destOrd="0" presId="urn:microsoft.com/office/officeart/2005/8/layout/rings+Icon"/>
    <dgm:cxn modelId="{EED11DCE-6EFB-410F-9961-0AD59CB44F89}" srcId="{9EA67F2A-86DD-4685-AEFE-B22132B1F7F7}" destId="{B2CBD8F2-37F8-4813-80BA-EFBC522EF1F4}" srcOrd="0" destOrd="0" parTransId="{DFBF2C4F-FF96-4954-BDB7-2155302142CF}" sibTransId="{E2969169-6550-4F82-8D22-EB0A8A2D0233}"/>
    <dgm:cxn modelId="{BD6A0FDE-0940-4CFA-B188-564D435E8B54}" type="presOf" srcId="{B2CBD8F2-37F8-4813-80BA-EFBC522EF1F4}" destId="{078077B8-6B28-49B3-9D54-896ADBDF9AE1}" srcOrd="0" destOrd="0" presId="urn:microsoft.com/office/officeart/2005/8/layout/rings+Icon"/>
    <dgm:cxn modelId="{DF687EE7-3DE8-45F7-89F0-3ED08379D24F}" type="presOf" srcId="{D99F29AE-B4C1-490F-AEB1-2F8AA0F9B8ED}" destId="{7AE88D9F-B62B-4A98-ABE1-6B3A5319886A}" srcOrd="0" destOrd="0" presId="urn:microsoft.com/office/officeart/2005/8/layout/rings+Icon"/>
    <dgm:cxn modelId="{6DD8D9AB-64CC-41F3-A6DE-F86BB6AEC9ED}" type="presParOf" srcId="{3B01D56B-A3D2-484D-9C70-FE87A81DD2B7}" destId="{078077B8-6B28-49B3-9D54-896ADBDF9AE1}" srcOrd="0" destOrd="0" presId="urn:microsoft.com/office/officeart/2005/8/layout/rings+Icon"/>
    <dgm:cxn modelId="{ECF87940-4FB8-4267-AB60-073B6B5D2416}" type="presParOf" srcId="{3B01D56B-A3D2-484D-9C70-FE87A81DD2B7}" destId="{7AE88D9F-B62B-4A98-ABE1-6B3A5319886A}" srcOrd="1"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046EE1-B5BB-472C-B659-FAEA4A8BE6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8386FA-6D6A-480E-B017-40AB93EA9AB4}">
      <dgm:prSet phldrT="[Text]"/>
      <dgm:spPr/>
      <dgm:t>
        <a:bodyPr/>
        <a:lstStyle/>
        <a:p>
          <a:r>
            <a:rPr lang="en-US" dirty="0" err="1"/>
            <a:t>Dypsnea</a:t>
          </a:r>
          <a:r>
            <a:rPr lang="en-US" dirty="0"/>
            <a:t> / Shortness of Breath</a:t>
          </a:r>
        </a:p>
        <a:p>
          <a:r>
            <a:rPr lang="en-US" dirty="0"/>
            <a:t>Asthma</a:t>
          </a:r>
        </a:p>
        <a:p>
          <a:r>
            <a:rPr lang="en-US" dirty="0"/>
            <a:t>Rhinitis</a:t>
          </a:r>
        </a:p>
        <a:p>
          <a:r>
            <a:rPr lang="en-US" dirty="0"/>
            <a:t>Pneumonitis / Pneumoconiosis</a:t>
          </a:r>
        </a:p>
        <a:p>
          <a:r>
            <a:rPr lang="en-US" dirty="0"/>
            <a:t>Coughing</a:t>
          </a:r>
        </a:p>
        <a:p>
          <a:r>
            <a:rPr lang="en-US" dirty="0"/>
            <a:t>Wheezing</a:t>
          </a:r>
        </a:p>
        <a:p>
          <a:r>
            <a:rPr lang="en-US" dirty="0"/>
            <a:t>COPD</a:t>
          </a:r>
        </a:p>
        <a:p>
          <a:r>
            <a:rPr lang="en-US" dirty="0"/>
            <a:t>Emphysema</a:t>
          </a:r>
        </a:p>
      </dgm:t>
    </dgm:pt>
    <dgm:pt modelId="{E1E0B83D-55F4-421D-8EB9-56D55F6C866B}" type="sibTrans" cxnId="{0FBE6EB6-C5E7-433A-831C-5CD78870A1B8}">
      <dgm:prSet/>
      <dgm:spPr/>
      <dgm:t>
        <a:bodyPr/>
        <a:lstStyle/>
        <a:p>
          <a:endParaRPr lang="en-US"/>
        </a:p>
      </dgm:t>
    </dgm:pt>
    <dgm:pt modelId="{0DF34B45-8029-4B67-9681-7EBB544CA472}" type="parTrans" cxnId="{0FBE6EB6-C5E7-433A-831C-5CD78870A1B8}">
      <dgm:prSet/>
      <dgm:spPr/>
      <dgm:t>
        <a:bodyPr/>
        <a:lstStyle/>
        <a:p>
          <a:endParaRPr lang="en-US"/>
        </a:p>
      </dgm:t>
    </dgm:pt>
    <dgm:pt modelId="{66C7C705-FE75-4710-8B61-191080FED0B8}" type="pres">
      <dgm:prSet presAssocID="{50046EE1-B5BB-472C-B659-FAEA4A8BE6F1}" presName="Name0" presStyleCnt="0">
        <dgm:presLayoutVars>
          <dgm:chMax val="7"/>
          <dgm:chPref val="7"/>
          <dgm:dir/>
        </dgm:presLayoutVars>
      </dgm:prSet>
      <dgm:spPr/>
    </dgm:pt>
    <dgm:pt modelId="{D8B0D831-3986-4297-ACD7-3AEC3B67EBF2}" type="pres">
      <dgm:prSet presAssocID="{50046EE1-B5BB-472C-B659-FAEA4A8BE6F1}" presName="Name1" presStyleCnt="0"/>
      <dgm:spPr/>
    </dgm:pt>
    <dgm:pt modelId="{4623AAAA-138C-4A65-8190-278514C774AB}" type="pres">
      <dgm:prSet presAssocID="{50046EE1-B5BB-472C-B659-FAEA4A8BE6F1}" presName="cycle" presStyleCnt="0"/>
      <dgm:spPr/>
    </dgm:pt>
    <dgm:pt modelId="{BE0CADB6-6564-443A-AA45-DF9E5E12BA47}" type="pres">
      <dgm:prSet presAssocID="{50046EE1-B5BB-472C-B659-FAEA4A8BE6F1}" presName="srcNode" presStyleLbl="node1" presStyleIdx="0" presStyleCnt="1"/>
      <dgm:spPr/>
    </dgm:pt>
    <dgm:pt modelId="{BFD1F547-076B-4599-9B75-83F9754A85FF}" type="pres">
      <dgm:prSet presAssocID="{50046EE1-B5BB-472C-B659-FAEA4A8BE6F1}" presName="conn" presStyleLbl="parChTrans1D2" presStyleIdx="0" presStyleCnt="1"/>
      <dgm:spPr/>
    </dgm:pt>
    <dgm:pt modelId="{2253254C-9101-4D00-8BDB-6DFDDAC00ABD}" type="pres">
      <dgm:prSet presAssocID="{50046EE1-B5BB-472C-B659-FAEA4A8BE6F1}" presName="extraNode" presStyleLbl="node1" presStyleIdx="0" presStyleCnt="1"/>
      <dgm:spPr/>
    </dgm:pt>
    <dgm:pt modelId="{F2FC2B35-B1C1-41CD-8F53-D8E00AC70F2C}" type="pres">
      <dgm:prSet presAssocID="{50046EE1-B5BB-472C-B659-FAEA4A8BE6F1}" presName="dstNode" presStyleLbl="node1" presStyleIdx="0" presStyleCnt="1"/>
      <dgm:spPr/>
    </dgm:pt>
    <dgm:pt modelId="{D9CC2E07-0AD2-49B7-852D-1FA603B8EA8C}" type="pres">
      <dgm:prSet presAssocID="{BA8386FA-6D6A-480E-B017-40AB93EA9AB4}" presName="text_1" presStyleLbl="node1" presStyleIdx="0" presStyleCnt="1" custScaleY="207217">
        <dgm:presLayoutVars>
          <dgm:bulletEnabled val="1"/>
        </dgm:presLayoutVars>
      </dgm:prSet>
      <dgm:spPr/>
    </dgm:pt>
    <dgm:pt modelId="{439B1C40-0346-4849-9F07-5B8C396BD186}" type="pres">
      <dgm:prSet presAssocID="{BA8386FA-6D6A-480E-B017-40AB93EA9AB4}" presName="accent_1" presStyleCnt="0"/>
      <dgm:spPr/>
    </dgm:pt>
    <dgm:pt modelId="{3CE82E14-F44B-4358-BB81-278760307011}" type="pres">
      <dgm:prSet presAssocID="{BA8386FA-6D6A-480E-B017-40AB93EA9AB4}" presName="accentRepeatNode" presStyleLbl="solidFgAcc1" presStyleIdx="0" presStyleCnt="1"/>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Glowing lungs on black background"/>
        </a:ext>
      </dgm:extLst>
    </dgm:pt>
  </dgm:ptLst>
  <dgm:cxnLst>
    <dgm:cxn modelId="{B8555BB6-ACF8-4EBC-8713-BACB09305D1E}" type="presOf" srcId="{BA8386FA-6D6A-480E-B017-40AB93EA9AB4}" destId="{D9CC2E07-0AD2-49B7-852D-1FA603B8EA8C}" srcOrd="0" destOrd="0" presId="urn:microsoft.com/office/officeart/2008/layout/VerticalCurvedList"/>
    <dgm:cxn modelId="{0FBE6EB6-C5E7-433A-831C-5CD78870A1B8}" srcId="{50046EE1-B5BB-472C-B659-FAEA4A8BE6F1}" destId="{BA8386FA-6D6A-480E-B017-40AB93EA9AB4}" srcOrd="0" destOrd="0" parTransId="{0DF34B45-8029-4B67-9681-7EBB544CA472}" sibTransId="{E1E0B83D-55F4-421D-8EB9-56D55F6C866B}"/>
    <dgm:cxn modelId="{B0CD04BF-506D-4012-A48F-2FC1D6FB4062}" type="presOf" srcId="{E1E0B83D-55F4-421D-8EB9-56D55F6C866B}" destId="{BFD1F547-076B-4599-9B75-83F9754A85FF}" srcOrd="0" destOrd="0" presId="urn:microsoft.com/office/officeart/2008/layout/VerticalCurvedList"/>
    <dgm:cxn modelId="{C80985F9-D8EF-4240-8BA8-361FEE2B908D}" type="presOf" srcId="{50046EE1-B5BB-472C-B659-FAEA4A8BE6F1}" destId="{66C7C705-FE75-4710-8B61-191080FED0B8}" srcOrd="0" destOrd="0" presId="urn:microsoft.com/office/officeart/2008/layout/VerticalCurvedList"/>
    <dgm:cxn modelId="{0BD73793-42C3-458E-A876-29D456EEB148}" type="presParOf" srcId="{66C7C705-FE75-4710-8B61-191080FED0B8}" destId="{D8B0D831-3986-4297-ACD7-3AEC3B67EBF2}" srcOrd="0" destOrd="0" presId="urn:microsoft.com/office/officeart/2008/layout/VerticalCurvedList"/>
    <dgm:cxn modelId="{18952DAE-2856-4BBA-9286-06D9FF43A009}" type="presParOf" srcId="{D8B0D831-3986-4297-ACD7-3AEC3B67EBF2}" destId="{4623AAAA-138C-4A65-8190-278514C774AB}" srcOrd="0" destOrd="0" presId="urn:microsoft.com/office/officeart/2008/layout/VerticalCurvedList"/>
    <dgm:cxn modelId="{61C1D232-0291-4C20-B27A-6D995B679A3E}" type="presParOf" srcId="{4623AAAA-138C-4A65-8190-278514C774AB}" destId="{BE0CADB6-6564-443A-AA45-DF9E5E12BA47}" srcOrd="0" destOrd="0" presId="urn:microsoft.com/office/officeart/2008/layout/VerticalCurvedList"/>
    <dgm:cxn modelId="{248F05B7-7817-4028-9521-DAF30A0C8562}" type="presParOf" srcId="{4623AAAA-138C-4A65-8190-278514C774AB}" destId="{BFD1F547-076B-4599-9B75-83F9754A85FF}" srcOrd="1" destOrd="0" presId="urn:microsoft.com/office/officeart/2008/layout/VerticalCurvedList"/>
    <dgm:cxn modelId="{C3F6D32A-E2ED-43CA-B24F-956D686C5329}" type="presParOf" srcId="{4623AAAA-138C-4A65-8190-278514C774AB}" destId="{2253254C-9101-4D00-8BDB-6DFDDAC00ABD}" srcOrd="2" destOrd="0" presId="urn:microsoft.com/office/officeart/2008/layout/VerticalCurvedList"/>
    <dgm:cxn modelId="{F69222BF-F7A8-4354-8140-09BA3B840074}" type="presParOf" srcId="{4623AAAA-138C-4A65-8190-278514C774AB}" destId="{F2FC2B35-B1C1-41CD-8F53-D8E00AC70F2C}" srcOrd="3" destOrd="0" presId="urn:microsoft.com/office/officeart/2008/layout/VerticalCurvedList"/>
    <dgm:cxn modelId="{F6E506AF-C5A1-45DD-B785-119541116027}" type="presParOf" srcId="{D8B0D831-3986-4297-ACD7-3AEC3B67EBF2}" destId="{D9CC2E07-0AD2-49B7-852D-1FA603B8EA8C}" srcOrd="1" destOrd="0" presId="urn:microsoft.com/office/officeart/2008/layout/VerticalCurvedList"/>
    <dgm:cxn modelId="{BF7FA0DA-A189-4409-8143-44EF61F943B4}" type="presParOf" srcId="{D8B0D831-3986-4297-ACD7-3AEC3B67EBF2}" destId="{439B1C40-0346-4849-9F07-5B8C396BD186}" srcOrd="2" destOrd="0" presId="urn:microsoft.com/office/officeart/2008/layout/VerticalCurvedList"/>
    <dgm:cxn modelId="{5807B52E-5810-454D-9B71-0093755B1E25}" type="presParOf" srcId="{439B1C40-0346-4849-9F07-5B8C396BD186}" destId="{3CE82E14-F44B-4358-BB81-27876030701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0046EE1-B5BB-472C-B659-FAEA4A8BE6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8386FA-6D6A-480E-B017-40AB93EA9AB4}">
      <dgm:prSet phldrT="[Text]" custT="1"/>
      <dgm:spPr/>
      <dgm:t>
        <a:bodyPr/>
        <a:lstStyle/>
        <a:p>
          <a:r>
            <a:rPr lang="en-US" sz="3200" dirty="0"/>
            <a:t>Conjunctivitis</a:t>
          </a:r>
        </a:p>
        <a:p>
          <a:r>
            <a:rPr lang="en-US" sz="3200" dirty="0"/>
            <a:t>Urticaria (Hives)</a:t>
          </a:r>
        </a:p>
        <a:p>
          <a:r>
            <a:rPr lang="en-US" sz="3200" dirty="0"/>
            <a:t>Angioedema (swelling)</a:t>
          </a:r>
        </a:p>
      </dgm:t>
    </dgm:pt>
    <dgm:pt modelId="{E1E0B83D-55F4-421D-8EB9-56D55F6C866B}" type="sibTrans" cxnId="{0FBE6EB6-C5E7-433A-831C-5CD78870A1B8}">
      <dgm:prSet/>
      <dgm:spPr/>
      <dgm:t>
        <a:bodyPr/>
        <a:lstStyle/>
        <a:p>
          <a:endParaRPr lang="en-US"/>
        </a:p>
      </dgm:t>
    </dgm:pt>
    <dgm:pt modelId="{0DF34B45-8029-4B67-9681-7EBB544CA472}" type="parTrans" cxnId="{0FBE6EB6-C5E7-433A-831C-5CD78870A1B8}">
      <dgm:prSet/>
      <dgm:spPr/>
      <dgm:t>
        <a:bodyPr/>
        <a:lstStyle/>
        <a:p>
          <a:endParaRPr lang="en-US"/>
        </a:p>
      </dgm:t>
    </dgm:pt>
    <dgm:pt modelId="{66C7C705-FE75-4710-8B61-191080FED0B8}" type="pres">
      <dgm:prSet presAssocID="{50046EE1-B5BB-472C-B659-FAEA4A8BE6F1}" presName="Name0" presStyleCnt="0">
        <dgm:presLayoutVars>
          <dgm:chMax val="7"/>
          <dgm:chPref val="7"/>
          <dgm:dir/>
        </dgm:presLayoutVars>
      </dgm:prSet>
      <dgm:spPr/>
    </dgm:pt>
    <dgm:pt modelId="{D8B0D831-3986-4297-ACD7-3AEC3B67EBF2}" type="pres">
      <dgm:prSet presAssocID="{50046EE1-B5BB-472C-B659-FAEA4A8BE6F1}" presName="Name1" presStyleCnt="0"/>
      <dgm:spPr/>
    </dgm:pt>
    <dgm:pt modelId="{4623AAAA-138C-4A65-8190-278514C774AB}" type="pres">
      <dgm:prSet presAssocID="{50046EE1-B5BB-472C-B659-FAEA4A8BE6F1}" presName="cycle" presStyleCnt="0"/>
      <dgm:spPr/>
    </dgm:pt>
    <dgm:pt modelId="{BE0CADB6-6564-443A-AA45-DF9E5E12BA47}" type="pres">
      <dgm:prSet presAssocID="{50046EE1-B5BB-472C-B659-FAEA4A8BE6F1}" presName="srcNode" presStyleLbl="node1" presStyleIdx="0" presStyleCnt="1"/>
      <dgm:spPr/>
    </dgm:pt>
    <dgm:pt modelId="{BFD1F547-076B-4599-9B75-83F9754A85FF}" type="pres">
      <dgm:prSet presAssocID="{50046EE1-B5BB-472C-B659-FAEA4A8BE6F1}" presName="conn" presStyleLbl="parChTrans1D2" presStyleIdx="0" presStyleCnt="1"/>
      <dgm:spPr/>
    </dgm:pt>
    <dgm:pt modelId="{2253254C-9101-4D00-8BDB-6DFDDAC00ABD}" type="pres">
      <dgm:prSet presAssocID="{50046EE1-B5BB-472C-B659-FAEA4A8BE6F1}" presName="extraNode" presStyleLbl="node1" presStyleIdx="0" presStyleCnt="1"/>
      <dgm:spPr/>
    </dgm:pt>
    <dgm:pt modelId="{F2FC2B35-B1C1-41CD-8F53-D8E00AC70F2C}" type="pres">
      <dgm:prSet presAssocID="{50046EE1-B5BB-472C-B659-FAEA4A8BE6F1}" presName="dstNode" presStyleLbl="node1" presStyleIdx="0" presStyleCnt="1"/>
      <dgm:spPr/>
    </dgm:pt>
    <dgm:pt modelId="{D9CC2E07-0AD2-49B7-852D-1FA603B8EA8C}" type="pres">
      <dgm:prSet presAssocID="{BA8386FA-6D6A-480E-B017-40AB93EA9AB4}" presName="text_1" presStyleLbl="node1" presStyleIdx="0" presStyleCnt="1" custScaleY="207217">
        <dgm:presLayoutVars>
          <dgm:bulletEnabled val="1"/>
        </dgm:presLayoutVars>
      </dgm:prSet>
      <dgm:spPr/>
    </dgm:pt>
    <dgm:pt modelId="{439B1C40-0346-4849-9F07-5B8C396BD186}" type="pres">
      <dgm:prSet presAssocID="{BA8386FA-6D6A-480E-B017-40AB93EA9AB4}" presName="accent_1" presStyleCnt="0"/>
      <dgm:spPr/>
    </dgm:pt>
    <dgm:pt modelId="{3CE82E14-F44B-4358-BB81-278760307011}" type="pres">
      <dgm:prSet presAssocID="{BA8386FA-6D6A-480E-B017-40AB93EA9AB4}" presName="accentRepeatNode" presStyleLbl="solidFgAcc1" presStyleIdx="0" presStyleCnt="1"/>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person's brown eye"/>
        </a:ext>
      </dgm:extLst>
    </dgm:pt>
  </dgm:ptLst>
  <dgm:cxnLst>
    <dgm:cxn modelId="{B8555BB6-ACF8-4EBC-8713-BACB09305D1E}" type="presOf" srcId="{BA8386FA-6D6A-480E-B017-40AB93EA9AB4}" destId="{D9CC2E07-0AD2-49B7-852D-1FA603B8EA8C}" srcOrd="0" destOrd="0" presId="urn:microsoft.com/office/officeart/2008/layout/VerticalCurvedList"/>
    <dgm:cxn modelId="{0FBE6EB6-C5E7-433A-831C-5CD78870A1B8}" srcId="{50046EE1-B5BB-472C-B659-FAEA4A8BE6F1}" destId="{BA8386FA-6D6A-480E-B017-40AB93EA9AB4}" srcOrd="0" destOrd="0" parTransId="{0DF34B45-8029-4B67-9681-7EBB544CA472}" sibTransId="{E1E0B83D-55F4-421D-8EB9-56D55F6C866B}"/>
    <dgm:cxn modelId="{B0CD04BF-506D-4012-A48F-2FC1D6FB4062}" type="presOf" srcId="{E1E0B83D-55F4-421D-8EB9-56D55F6C866B}" destId="{BFD1F547-076B-4599-9B75-83F9754A85FF}" srcOrd="0" destOrd="0" presId="urn:microsoft.com/office/officeart/2008/layout/VerticalCurvedList"/>
    <dgm:cxn modelId="{C80985F9-D8EF-4240-8BA8-361FEE2B908D}" type="presOf" srcId="{50046EE1-B5BB-472C-B659-FAEA4A8BE6F1}" destId="{66C7C705-FE75-4710-8B61-191080FED0B8}" srcOrd="0" destOrd="0" presId="urn:microsoft.com/office/officeart/2008/layout/VerticalCurvedList"/>
    <dgm:cxn modelId="{0BD73793-42C3-458E-A876-29D456EEB148}" type="presParOf" srcId="{66C7C705-FE75-4710-8B61-191080FED0B8}" destId="{D8B0D831-3986-4297-ACD7-3AEC3B67EBF2}" srcOrd="0" destOrd="0" presId="urn:microsoft.com/office/officeart/2008/layout/VerticalCurvedList"/>
    <dgm:cxn modelId="{18952DAE-2856-4BBA-9286-06D9FF43A009}" type="presParOf" srcId="{D8B0D831-3986-4297-ACD7-3AEC3B67EBF2}" destId="{4623AAAA-138C-4A65-8190-278514C774AB}" srcOrd="0" destOrd="0" presId="urn:microsoft.com/office/officeart/2008/layout/VerticalCurvedList"/>
    <dgm:cxn modelId="{61C1D232-0291-4C20-B27A-6D995B679A3E}" type="presParOf" srcId="{4623AAAA-138C-4A65-8190-278514C774AB}" destId="{BE0CADB6-6564-443A-AA45-DF9E5E12BA47}" srcOrd="0" destOrd="0" presId="urn:microsoft.com/office/officeart/2008/layout/VerticalCurvedList"/>
    <dgm:cxn modelId="{248F05B7-7817-4028-9521-DAF30A0C8562}" type="presParOf" srcId="{4623AAAA-138C-4A65-8190-278514C774AB}" destId="{BFD1F547-076B-4599-9B75-83F9754A85FF}" srcOrd="1" destOrd="0" presId="urn:microsoft.com/office/officeart/2008/layout/VerticalCurvedList"/>
    <dgm:cxn modelId="{C3F6D32A-E2ED-43CA-B24F-956D686C5329}" type="presParOf" srcId="{4623AAAA-138C-4A65-8190-278514C774AB}" destId="{2253254C-9101-4D00-8BDB-6DFDDAC00ABD}" srcOrd="2" destOrd="0" presId="urn:microsoft.com/office/officeart/2008/layout/VerticalCurvedList"/>
    <dgm:cxn modelId="{F69222BF-F7A8-4354-8140-09BA3B840074}" type="presParOf" srcId="{4623AAAA-138C-4A65-8190-278514C774AB}" destId="{F2FC2B35-B1C1-41CD-8F53-D8E00AC70F2C}" srcOrd="3" destOrd="0" presId="urn:microsoft.com/office/officeart/2008/layout/VerticalCurvedList"/>
    <dgm:cxn modelId="{F6E506AF-C5A1-45DD-B785-119541116027}" type="presParOf" srcId="{D8B0D831-3986-4297-ACD7-3AEC3B67EBF2}" destId="{D9CC2E07-0AD2-49B7-852D-1FA603B8EA8C}" srcOrd="1" destOrd="0" presId="urn:microsoft.com/office/officeart/2008/layout/VerticalCurvedList"/>
    <dgm:cxn modelId="{BF7FA0DA-A189-4409-8143-44EF61F943B4}" type="presParOf" srcId="{D8B0D831-3986-4297-ACD7-3AEC3B67EBF2}" destId="{439B1C40-0346-4849-9F07-5B8C396BD186}" srcOrd="2" destOrd="0" presId="urn:microsoft.com/office/officeart/2008/layout/VerticalCurvedList"/>
    <dgm:cxn modelId="{5807B52E-5810-454D-9B71-0093755B1E25}" type="presParOf" srcId="{439B1C40-0346-4849-9F07-5B8C396BD186}" destId="{3CE82E14-F44B-4358-BB81-27876030701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046EE1-B5BB-472C-B659-FAEA4A8BE6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8386FA-6D6A-480E-B017-40AB93EA9AB4}">
      <dgm:prSet phldrT="[Text]" custT="1"/>
      <dgm:spPr/>
      <dgm:t>
        <a:bodyPr/>
        <a:lstStyle/>
        <a:p>
          <a:r>
            <a:rPr lang="en-US" sz="3200" dirty="0"/>
            <a:t>Byssinosis               </a:t>
          </a:r>
        </a:p>
        <a:p>
          <a:r>
            <a:rPr lang="en-US" sz="3200" dirty="0"/>
            <a:t>COPD</a:t>
          </a:r>
          <a:br>
            <a:rPr lang="en-US" sz="3200" dirty="0"/>
          </a:br>
          <a:r>
            <a:rPr lang="en-US" sz="3200" dirty="0"/>
            <a:t>Farmer’s Lung</a:t>
          </a:r>
        </a:p>
        <a:p>
          <a:r>
            <a:rPr lang="en-US" sz="3200" dirty="0"/>
            <a:t>Organic Toxic Dust Syndrome</a:t>
          </a:r>
        </a:p>
        <a:p>
          <a:r>
            <a:rPr lang="en-US" sz="3200" dirty="0"/>
            <a:t>Asphyxiation</a:t>
          </a:r>
        </a:p>
        <a:p>
          <a:r>
            <a:rPr lang="en-US" sz="3200" dirty="0"/>
            <a:t>Headaches, Dizziness, Nausea</a:t>
          </a:r>
        </a:p>
        <a:p>
          <a:r>
            <a:rPr lang="en-US" sz="3200" dirty="0"/>
            <a:t>Unexpected Weight Loss, Fatigue</a:t>
          </a:r>
        </a:p>
        <a:p>
          <a:r>
            <a:rPr lang="en-US" sz="3200" dirty="0"/>
            <a:t>Aspergillosis</a:t>
          </a:r>
        </a:p>
        <a:p>
          <a:r>
            <a:rPr lang="en-US" sz="3200" dirty="0"/>
            <a:t>Cancer</a:t>
          </a:r>
        </a:p>
      </dgm:t>
    </dgm:pt>
    <dgm:pt modelId="{E1E0B83D-55F4-421D-8EB9-56D55F6C866B}" type="sibTrans" cxnId="{0FBE6EB6-C5E7-433A-831C-5CD78870A1B8}">
      <dgm:prSet/>
      <dgm:spPr/>
      <dgm:t>
        <a:bodyPr/>
        <a:lstStyle/>
        <a:p>
          <a:endParaRPr lang="en-US"/>
        </a:p>
      </dgm:t>
    </dgm:pt>
    <dgm:pt modelId="{0DF34B45-8029-4B67-9681-7EBB544CA472}" type="parTrans" cxnId="{0FBE6EB6-C5E7-433A-831C-5CD78870A1B8}">
      <dgm:prSet/>
      <dgm:spPr/>
      <dgm:t>
        <a:bodyPr/>
        <a:lstStyle/>
        <a:p>
          <a:endParaRPr lang="en-US"/>
        </a:p>
      </dgm:t>
    </dgm:pt>
    <dgm:pt modelId="{66C7C705-FE75-4710-8B61-191080FED0B8}" type="pres">
      <dgm:prSet presAssocID="{50046EE1-B5BB-472C-B659-FAEA4A8BE6F1}" presName="Name0" presStyleCnt="0">
        <dgm:presLayoutVars>
          <dgm:chMax val="7"/>
          <dgm:chPref val="7"/>
          <dgm:dir/>
        </dgm:presLayoutVars>
      </dgm:prSet>
      <dgm:spPr/>
    </dgm:pt>
    <dgm:pt modelId="{D8B0D831-3986-4297-ACD7-3AEC3B67EBF2}" type="pres">
      <dgm:prSet presAssocID="{50046EE1-B5BB-472C-B659-FAEA4A8BE6F1}" presName="Name1" presStyleCnt="0"/>
      <dgm:spPr/>
    </dgm:pt>
    <dgm:pt modelId="{4623AAAA-138C-4A65-8190-278514C774AB}" type="pres">
      <dgm:prSet presAssocID="{50046EE1-B5BB-472C-B659-FAEA4A8BE6F1}" presName="cycle" presStyleCnt="0"/>
      <dgm:spPr/>
    </dgm:pt>
    <dgm:pt modelId="{BE0CADB6-6564-443A-AA45-DF9E5E12BA47}" type="pres">
      <dgm:prSet presAssocID="{50046EE1-B5BB-472C-B659-FAEA4A8BE6F1}" presName="srcNode" presStyleLbl="node1" presStyleIdx="0" presStyleCnt="1"/>
      <dgm:spPr/>
    </dgm:pt>
    <dgm:pt modelId="{BFD1F547-076B-4599-9B75-83F9754A85FF}" type="pres">
      <dgm:prSet presAssocID="{50046EE1-B5BB-472C-B659-FAEA4A8BE6F1}" presName="conn" presStyleLbl="parChTrans1D2" presStyleIdx="0" presStyleCnt="1"/>
      <dgm:spPr/>
    </dgm:pt>
    <dgm:pt modelId="{2253254C-9101-4D00-8BDB-6DFDDAC00ABD}" type="pres">
      <dgm:prSet presAssocID="{50046EE1-B5BB-472C-B659-FAEA4A8BE6F1}" presName="extraNode" presStyleLbl="node1" presStyleIdx="0" presStyleCnt="1"/>
      <dgm:spPr/>
    </dgm:pt>
    <dgm:pt modelId="{F2FC2B35-B1C1-41CD-8F53-D8E00AC70F2C}" type="pres">
      <dgm:prSet presAssocID="{50046EE1-B5BB-472C-B659-FAEA4A8BE6F1}" presName="dstNode" presStyleLbl="node1" presStyleIdx="0" presStyleCnt="1"/>
      <dgm:spPr/>
    </dgm:pt>
    <dgm:pt modelId="{D9CC2E07-0AD2-49B7-852D-1FA603B8EA8C}" type="pres">
      <dgm:prSet presAssocID="{BA8386FA-6D6A-480E-B017-40AB93EA9AB4}" presName="text_1" presStyleLbl="node1" presStyleIdx="0" presStyleCnt="1" custScaleY="207217">
        <dgm:presLayoutVars>
          <dgm:bulletEnabled val="1"/>
        </dgm:presLayoutVars>
      </dgm:prSet>
      <dgm:spPr/>
    </dgm:pt>
    <dgm:pt modelId="{439B1C40-0346-4849-9F07-5B8C396BD186}" type="pres">
      <dgm:prSet presAssocID="{BA8386FA-6D6A-480E-B017-40AB93EA9AB4}" presName="accent_1" presStyleCnt="0"/>
      <dgm:spPr/>
    </dgm:pt>
    <dgm:pt modelId="{3CE82E14-F44B-4358-BB81-278760307011}" type="pres">
      <dgm:prSet presAssocID="{BA8386FA-6D6A-480E-B017-40AB93EA9AB4}" presName="accentRepeatNode" presStyleLbl="solidFgAcc1" presStyleIdx="0" presStyleCnt="1" custLinFactNeighborX="-5769" custLinFactNeighborY="-4646"/>
      <dgm:spPr>
        <a:blipFill dpi="0"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keleton with solid fill"/>
        </a:ext>
      </dgm:extLst>
    </dgm:pt>
  </dgm:ptLst>
  <dgm:cxnLst>
    <dgm:cxn modelId="{B8555BB6-ACF8-4EBC-8713-BACB09305D1E}" type="presOf" srcId="{BA8386FA-6D6A-480E-B017-40AB93EA9AB4}" destId="{D9CC2E07-0AD2-49B7-852D-1FA603B8EA8C}" srcOrd="0" destOrd="0" presId="urn:microsoft.com/office/officeart/2008/layout/VerticalCurvedList"/>
    <dgm:cxn modelId="{0FBE6EB6-C5E7-433A-831C-5CD78870A1B8}" srcId="{50046EE1-B5BB-472C-B659-FAEA4A8BE6F1}" destId="{BA8386FA-6D6A-480E-B017-40AB93EA9AB4}" srcOrd="0" destOrd="0" parTransId="{0DF34B45-8029-4B67-9681-7EBB544CA472}" sibTransId="{E1E0B83D-55F4-421D-8EB9-56D55F6C866B}"/>
    <dgm:cxn modelId="{B0CD04BF-506D-4012-A48F-2FC1D6FB4062}" type="presOf" srcId="{E1E0B83D-55F4-421D-8EB9-56D55F6C866B}" destId="{BFD1F547-076B-4599-9B75-83F9754A85FF}" srcOrd="0" destOrd="0" presId="urn:microsoft.com/office/officeart/2008/layout/VerticalCurvedList"/>
    <dgm:cxn modelId="{C80985F9-D8EF-4240-8BA8-361FEE2B908D}" type="presOf" srcId="{50046EE1-B5BB-472C-B659-FAEA4A8BE6F1}" destId="{66C7C705-FE75-4710-8B61-191080FED0B8}" srcOrd="0" destOrd="0" presId="urn:microsoft.com/office/officeart/2008/layout/VerticalCurvedList"/>
    <dgm:cxn modelId="{0BD73793-42C3-458E-A876-29D456EEB148}" type="presParOf" srcId="{66C7C705-FE75-4710-8B61-191080FED0B8}" destId="{D8B0D831-3986-4297-ACD7-3AEC3B67EBF2}" srcOrd="0" destOrd="0" presId="urn:microsoft.com/office/officeart/2008/layout/VerticalCurvedList"/>
    <dgm:cxn modelId="{18952DAE-2856-4BBA-9286-06D9FF43A009}" type="presParOf" srcId="{D8B0D831-3986-4297-ACD7-3AEC3B67EBF2}" destId="{4623AAAA-138C-4A65-8190-278514C774AB}" srcOrd="0" destOrd="0" presId="urn:microsoft.com/office/officeart/2008/layout/VerticalCurvedList"/>
    <dgm:cxn modelId="{61C1D232-0291-4C20-B27A-6D995B679A3E}" type="presParOf" srcId="{4623AAAA-138C-4A65-8190-278514C774AB}" destId="{BE0CADB6-6564-443A-AA45-DF9E5E12BA47}" srcOrd="0" destOrd="0" presId="urn:microsoft.com/office/officeart/2008/layout/VerticalCurvedList"/>
    <dgm:cxn modelId="{248F05B7-7817-4028-9521-DAF30A0C8562}" type="presParOf" srcId="{4623AAAA-138C-4A65-8190-278514C774AB}" destId="{BFD1F547-076B-4599-9B75-83F9754A85FF}" srcOrd="1" destOrd="0" presId="urn:microsoft.com/office/officeart/2008/layout/VerticalCurvedList"/>
    <dgm:cxn modelId="{C3F6D32A-E2ED-43CA-B24F-956D686C5329}" type="presParOf" srcId="{4623AAAA-138C-4A65-8190-278514C774AB}" destId="{2253254C-9101-4D00-8BDB-6DFDDAC00ABD}" srcOrd="2" destOrd="0" presId="urn:microsoft.com/office/officeart/2008/layout/VerticalCurvedList"/>
    <dgm:cxn modelId="{F69222BF-F7A8-4354-8140-09BA3B840074}" type="presParOf" srcId="{4623AAAA-138C-4A65-8190-278514C774AB}" destId="{F2FC2B35-B1C1-41CD-8F53-D8E00AC70F2C}" srcOrd="3" destOrd="0" presId="urn:microsoft.com/office/officeart/2008/layout/VerticalCurvedList"/>
    <dgm:cxn modelId="{F6E506AF-C5A1-45DD-B785-119541116027}" type="presParOf" srcId="{D8B0D831-3986-4297-ACD7-3AEC3B67EBF2}" destId="{D9CC2E07-0AD2-49B7-852D-1FA603B8EA8C}" srcOrd="1" destOrd="0" presId="urn:microsoft.com/office/officeart/2008/layout/VerticalCurvedList"/>
    <dgm:cxn modelId="{BF7FA0DA-A189-4409-8143-44EF61F943B4}" type="presParOf" srcId="{D8B0D831-3986-4297-ACD7-3AEC3B67EBF2}" destId="{439B1C40-0346-4849-9F07-5B8C396BD186}" srcOrd="2" destOrd="0" presId="urn:microsoft.com/office/officeart/2008/layout/VerticalCurvedList"/>
    <dgm:cxn modelId="{5807B52E-5810-454D-9B71-0093755B1E25}" type="presParOf" srcId="{439B1C40-0346-4849-9F07-5B8C396BD186}" destId="{3CE82E14-F44B-4358-BB81-27876030701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2C70D-518D-447E-9FBD-7EBD332AD050}">
      <dsp:nvSpPr>
        <dsp:cNvPr id="0" name=""/>
        <dsp:cNvSpPr/>
      </dsp:nvSpPr>
      <dsp:spPr>
        <a:xfrm>
          <a:off x="1625823" y="0"/>
          <a:ext cx="4344785" cy="434478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85EE6A-40F7-41FA-B08E-5D2460313A0E}">
      <dsp:nvSpPr>
        <dsp:cNvPr id="0" name=""/>
        <dsp:cNvSpPr/>
      </dsp:nvSpPr>
      <dsp:spPr>
        <a:xfrm>
          <a:off x="1139813" y="476522"/>
          <a:ext cx="5662566" cy="102849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Explain how safety commitment positively impacts businesses</a:t>
          </a:r>
          <a:endParaRPr lang="en-US" sz="2100" kern="1200" dirty="0"/>
        </a:p>
      </dsp:txBody>
      <dsp:txXfrm>
        <a:off x="1190020" y="526729"/>
        <a:ext cx="5562152" cy="928078"/>
      </dsp:txXfrm>
    </dsp:sp>
    <dsp:sp modelId="{BA09B0E7-F1DF-45EF-8402-17C1E1A249A3}">
      <dsp:nvSpPr>
        <dsp:cNvPr id="0" name=""/>
        <dsp:cNvSpPr/>
      </dsp:nvSpPr>
      <dsp:spPr>
        <a:xfrm>
          <a:off x="1139813" y="1633575"/>
          <a:ext cx="5662566" cy="102849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Recognize cannabis respiratory hazards &amp; their associated health outcomes</a:t>
          </a:r>
          <a:endParaRPr lang="en-US" sz="2100" kern="1200" dirty="0"/>
        </a:p>
      </dsp:txBody>
      <dsp:txXfrm>
        <a:off x="1190020" y="1683782"/>
        <a:ext cx="5562152" cy="928078"/>
      </dsp:txXfrm>
    </dsp:sp>
    <dsp:sp modelId="{5202AC6C-1589-44DE-B71F-E7387C734536}">
      <dsp:nvSpPr>
        <dsp:cNvPr id="0" name=""/>
        <dsp:cNvSpPr/>
      </dsp:nvSpPr>
      <dsp:spPr>
        <a:xfrm>
          <a:off x="1139813" y="2790629"/>
          <a:ext cx="5662566" cy="102849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Use the Hierarchy of Controls to minimize hazard exposures</a:t>
          </a:r>
          <a:endParaRPr lang="en-US" sz="2000" kern="1200" dirty="0"/>
        </a:p>
      </dsp:txBody>
      <dsp:txXfrm>
        <a:off x="1190020" y="2840836"/>
        <a:ext cx="5562152" cy="9280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3A2E4-E0B4-47E3-916C-8019C57776B0}">
      <dsp:nvSpPr>
        <dsp:cNvPr id="0" name=""/>
        <dsp:cNvSpPr/>
      </dsp:nvSpPr>
      <dsp:spPr>
        <a:xfrm>
          <a:off x="3979415" y="213355"/>
          <a:ext cx="1996727" cy="1932610"/>
        </a:xfrm>
        <a:prstGeom prst="ellipse">
          <a:avLst/>
        </a:prstGeom>
        <a:solidFill>
          <a:srgbClr val="00B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Biological</a:t>
          </a:r>
        </a:p>
      </dsp:txBody>
      <dsp:txXfrm>
        <a:off x="4271829" y="496379"/>
        <a:ext cx="1411899" cy="1366562"/>
      </dsp:txXfrm>
    </dsp:sp>
    <dsp:sp modelId="{2B60B721-FB3A-4E29-BE93-D6584A80057E}">
      <dsp:nvSpPr>
        <dsp:cNvPr id="0" name=""/>
        <dsp:cNvSpPr/>
      </dsp:nvSpPr>
      <dsp:spPr>
        <a:xfrm rot="3465077">
          <a:off x="5488827" y="2249403"/>
          <a:ext cx="791652" cy="7352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540267" y="2303180"/>
        <a:ext cx="571069" cy="441166"/>
      </dsp:txXfrm>
    </dsp:sp>
    <dsp:sp modelId="{CF4CEB65-BDE4-4672-9A7F-5A398DD1CECB}">
      <dsp:nvSpPr>
        <dsp:cNvPr id="0" name=""/>
        <dsp:cNvSpPr/>
      </dsp:nvSpPr>
      <dsp:spPr>
        <a:xfrm>
          <a:off x="5788190" y="3141809"/>
          <a:ext cx="2033218" cy="1867296"/>
        </a:xfrm>
        <a:prstGeom prst="ellipse">
          <a:avLst/>
        </a:prstGeom>
        <a:solidFill>
          <a:schemeClr val="accent3"/>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Chemical</a:t>
          </a:r>
        </a:p>
      </dsp:txBody>
      <dsp:txXfrm>
        <a:off x="6085948" y="3415268"/>
        <a:ext cx="1437702" cy="1320378"/>
      </dsp:txXfrm>
    </dsp:sp>
    <dsp:sp modelId="{850B2C9B-A14E-49CC-A2DF-97C04945C826}">
      <dsp:nvSpPr>
        <dsp:cNvPr id="0" name=""/>
        <dsp:cNvSpPr/>
      </dsp:nvSpPr>
      <dsp:spPr>
        <a:xfrm rot="10865537">
          <a:off x="4254680" y="3669531"/>
          <a:ext cx="1083962" cy="7352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10800000">
        <a:off x="4475243" y="3818688"/>
        <a:ext cx="863379" cy="441166"/>
      </dsp:txXfrm>
    </dsp:sp>
    <dsp:sp modelId="{2E80687F-5217-40F3-A522-7C771EBF1696}">
      <dsp:nvSpPr>
        <dsp:cNvPr id="0" name=""/>
        <dsp:cNvSpPr/>
      </dsp:nvSpPr>
      <dsp:spPr>
        <a:xfrm>
          <a:off x="1779862" y="2987635"/>
          <a:ext cx="1963873" cy="2021475"/>
        </a:xfrm>
        <a:prstGeom prst="ellipse">
          <a:avLst/>
        </a:prstGeom>
        <a:solidFill>
          <a:srgbClr val="0070C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Physical</a:t>
          </a:r>
        </a:p>
      </dsp:txBody>
      <dsp:txXfrm>
        <a:off x="2067465" y="3283673"/>
        <a:ext cx="1388667" cy="1429399"/>
      </dsp:txXfrm>
    </dsp:sp>
    <dsp:sp modelId="{D0BB8ABE-DE4B-4445-8FA2-F0AA2075DA92}">
      <dsp:nvSpPr>
        <dsp:cNvPr id="0" name=""/>
        <dsp:cNvSpPr/>
      </dsp:nvSpPr>
      <dsp:spPr>
        <a:xfrm rot="18490396">
          <a:off x="3435369" y="2231983"/>
          <a:ext cx="852167" cy="7352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3477496" y="2465743"/>
        <a:ext cx="631584" cy="4411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3BE69-2C0A-4A46-AC86-8A59555E137F}">
      <dsp:nvSpPr>
        <dsp:cNvPr id="0" name=""/>
        <dsp:cNvSpPr/>
      </dsp:nvSpPr>
      <dsp:spPr>
        <a:xfrm>
          <a:off x="0" y="0"/>
          <a:ext cx="4653423" cy="4653423"/>
        </a:xfrm>
        <a:prstGeom prst="pie">
          <a:avLst>
            <a:gd name="adj1" fmla="val 5400000"/>
            <a:gd name="adj2" fmla="val 16200000"/>
          </a:avLst>
        </a:prstGeom>
        <a:solidFill>
          <a:srgbClr val="00B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14BA8B-321F-46BC-AED4-736A2AD38861}">
      <dsp:nvSpPr>
        <dsp:cNvPr id="0" name=""/>
        <dsp:cNvSpPr/>
      </dsp:nvSpPr>
      <dsp:spPr>
        <a:xfrm>
          <a:off x="2326711" y="0"/>
          <a:ext cx="7061591" cy="465342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Fungus</a:t>
          </a:r>
        </a:p>
      </dsp:txBody>
      <dsp:txXfrm>
        <a:off x="2326711" y="0"/>
        <a:ext cx="3530795" cy="1396029"/>
      </dsp:txXfrm>
    </dsp:sp>
    <dsp:sp modelId="{4E9BB27B-9998-4604-8210-5255EAFB15D6}">
      <dsp:nvSpPr>
        <dsp:cNvPr id="0" name=""/>
        <dsp:cNvSpPr/>
      </dsp:nvSpPr>
      <dsp:spPr>
        <a:xfrm>
          <a:off x="814350" y="1396029"/>
          <a:ext cx="3024721" cy="3024721"/>
        </a:xfrm>
        <a:prstGeom prst="pie">
          <a:avLst>
            <a:gd name="adj1" fmla="val 5400000"/>
            <a:gd name="adj2" fmla="val 1620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79DE1E-562A-4D13-A27B-F83BA1425FB7}">
      <dsp:nvSpPr>
        <dsp:cNvPr id="0" name=""/>
        <dsp:cNvSpPr/>
      </dsp:nvSpPr>
      <dsp:spPr>
        <a:xfrm>
          <a:off x="2326711" y="1396029"/>
          <a:ext cx="7061591" cy="302472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Bacteria</a:t>
          </a:r>
        </a:p>
      </dsp:txBody>
      <dsp:txXfrm>
        <a:off x="2326711" y="1396029"/>
        <a:ext cx="3530795" cy="1396025"/>
      </dsp:txXfrm>
    </dsp:sp>
    <dsp:sp modelId="{46756262-96DE-4BAA-8FCA-72209B4C796C}">
      <dsp:nvSpPr>
        <dsp:cNvPr id="0" name=""/>
        <dsp:cNvSpPr/>
      </dsp:nvSpPr>
      <dsp:spPr>
        <a:xfrm>
          <a:off x="1628698" y="2792055"/>
          <a:ext cx="1396025" cy="1396025"/>
        </a:xfrm>
        <a:prstGeom prst="pie">
          <a:avLst>
            <a:gd name="adj1" fmla="val 5400000"/>
            <a:gd name="adj2" fmla="val 1620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701B73-D664-4700-8E7F-A62096E969E8}">
      <dsp:nvSpPr>
        <dsp:cNvPr id="0" name=""/>
        <dsp:cNvSpPr/>
      </dsp:nvSpPr>
      <dsp:spPr>
        <a:xfrm>
          <a:off x="2326711" y="2792055"/>
          <a:ext cx="7061591" cy="1396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Plant Matter</a:t>
          </a:r>
        </a:p>
      </dsp:txBody>
      <dsp:txXfrm>
        <a:off x="2326711" y="2792055"/>
        <a:ext cx="3530795" cy="1396025"/>
      </dsp:txXfrm>
    </dsp:sp>
    <dsp:sp modelId="{BF33D280-84C4-4FDE-ADCF-668301617DAF}">
      <dsp:nvSpPr>
        <dsp:cNvPr id="0" name=""/>
        <dsp:cNvSpPr/>
      </dsp:nvSpPr>
      <dsp:spPr>
        <a:xfrm>
          <a:off x="5857507" y="0"/>
          <a:ext cx="3530795" cy="13960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Mold, Mildew, Yeast</a:t>
          </a:r>
        </a:p>
        <a:p>
          <a:pPr marL="57150" lvl="1" indent="-57150" algn="l" defTabSz="488950">
            <a:lnSpc>
              <a:spcPct val="90000"/>
            </a:lnSpc>
            <a:spcBef>
              <a:spcPct val="0"/>
            </a:spcBef>
            <a:spcAft>
              <a:spcPct val="15000"/>
            </a:spcAft>
            <a:buChar char="•"/>
          </a:pPr>
          <a:r>
            <a:rPr lang="en-US" sz="1100" kern="1200" dirty="0"/>
            <a:t>Mycotoxins </a:t>
          </a:r>
        </a:p>
        <a:p>
          <a:pPr marL="57150" lvl="1" indent="-57150" algn="l" defTabSz="488950">
            <a:lnSpc>
              <a:spcPct val="90000"/>
            </a:lnSpc>
            <a:spcBef>
              <a:spcPct val="0"/>
            </a:spcBef>
            <a:spcAft>
              <a:spcPct val="15000"/>
            </a:spcAft>
            <a:buChar char="•"/>
          </a:pPr>
          <a:r>
            <a:rPr lang="en-US" sz="1100" kern="1200" dirty="0"/>
            <a:t>Spores</a:t>
          </a:r>
        </a:p>
        <a:p>
          <a:pPr marL="57150" lvl="1" indent="-57150" algn="l" defTabSz="488950">
            <a:lnSpc>
              <a:spcPct val="90000"/>
            </a:lnSpc>
            <a:spcBef>
              <a:spcPct val="0"/>
            </a:spcBef>
            <a:spcAft>
              <a:spcPct val="15000"/>
            </a:spcAft>
            <a:buChar char="•"/>
          </a:pPr>
          <a:r>
            <a:rPr lang="en-US" sz="1100" kern="1200" dirty="0"/>
            <a:t>Aspergillus  </a:t>
          </a:r>
        </a:p>
        <a:p>
          <a:pPr marL="57150" lvl="1" indent="-57150" algn="l" defTabSz="488950">
            <a:lnSpc>
              <a:spcPct val="90000"/>
            </a:lnSpc>
            <a:spcBef>
              <a:spcPct val="0"/>
            </a:spcBef>
            <a:spcAft>
              <a:spcPct val="15000"/>
            </a:spcAft>
            <a:buChar char="•"/>
          </a:pPr>
          <a:r>
            <a:rPr lang="en-US" sz="1100" kern="1200" dirty="0">
              <a:hlinkClick xmlns:r="http://schemas.openxmlformats.org/officeDocument/2006/relationships" r:id="rId1"/>
            </a:rPr>
            <a:t>Aflatoxin</a:t>
          </a:r>
          <a:endParaRPr lang="en-US" sz="1100" kern="1200" dirty="0"/>
        </a:p>
        <a:p>
          <a:pPr marL="57150" lvl="1" indent="-57150" algn="l" defTabSz="488950">
            <a:lnSpc>
              <a:spcPct val="90000"/>
            </a:lnSpc>
            <a:spcBef>
              <a:spcPct val="0"/>
            </a:spcBef>
            <a:spcAft>
              <a:spcPct val="15000"/>
            </a:spcAft>
            <a:buChar char="•"/>
          </a:pPr>
          <a:r>
            <a:rPr lang="en-US" sz="1100" b="0" i="0" kern="1200" dirty="0"/>
            <a:t>Black Mold - </a:t>
          </a:r>
          <a:r>
            <a:rPr lang="en-US" sz="1100" b="0" i="1" kern="1200" dirty="0" err="1"/>
            <a:t>Stachybotrys</a:t>
          </a:r>
          <a:r>
            <a:rPr lang="en-US" sz="1100" b="0" i="1" kern="1200" dirty="0"/>
            <a:t> </a:t>
          </a:r>
          <a:r>
            <a:rPr lang="en-US" sz="1100" b="0" i="1" kern="1200" dirty="0" err="1"/>
            <a:t>chartarum</a:t>
          </a:r>
          <a:endParaRPr lang="en-US" sz="1100" kern="1200" dirty="0"/>
        </a:p>
      </dsp:txBody>
      <dsp:txXfrm>
        <a:off x="5857507" y="0"/>
        <a:ext cx="3530795" cy="1396029"/>
      </dsp:txXfrm>
    </dsp:sp>
    <dsp:sp modelId="{4B5463CC-9B5A-45E4-99F4-8925BB74B47A}">
      <dsp:nvSpPr>
        <dsp:cNvPr id="0" name=""/>
        <dsp:cNvSpPr/>
      </dsp:nvSpPr>
      <dsp:spPr>
        <a:xfrm>
          <a:off x="5857507" y="1396029"/>
          <a:ext cx="3530795" cy="13960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Aerobic Bacteria</a:t>
          </a:r>
        </a:p>
        <a:p>
          <a:pPr marL="57150" lvl="1" indent="-57150" algn="l" defTabSz="488950">
            <a:lnSpc>
              <a:spcPct val="90000"/>
            </a:lnSpc>
            <a:spcBef>
              <a:spcPct val="0"/>
            </a:spcBef>
            <a:spcAft>
              <a:spcPct val="15000"/>
            </a:spcAft>
            <a:buChar char="•"/>
          </a:pPr>
          <a:r>
            <a:rPr lang="en-US" sz="1100" kern="1200" dirty="0">
              <a:hlinkClick xmlns:r="http://schemas.openxmlformats.org/officeDocument/2006/relationships" r:id="rId2"/>
            </a:rPr>
            <a:t>Gram negative Bacteria</a:t>
          </a:r>
          <a:endParaRPr lang="en-US" sz="1100" kern="1200" dirty="0"/>
        </a:p>
        <a:p>
          <a:pPr marL="114300" lvl="2" indent="-57150" algn="l" defTabSz="488950">
            <a:lnSpc>
              <a:spcPct val="90000"/>
            </a:lnSpc>
            <a:spcBef>
              <a:spcPct val="0"/>
            </a:spcBef>
            <a:spcAft>
              <a:spcPct val="15000"/>
            </a:spcAft>
            <a:buChar char="•"/>
          </a:pPr>
          <a:r>
            <a:rPr lang="en-US" sz="1100" kern="1200" dirty="0"/>
            <a:t>Endotoxins</a:t>
          </a:r>
        </a:p>
        <a:p>
          <a:pPr marL="57150" lvl="1" indent="-57150" algn="l" defTabSz="488950">
            <a:lnSpc>
              <a:spcPct val="90000"/>
            </a:lnSpc>
            <a:spcBef>
              <a:spcPct val="0"/>
            </a:spcBef>
            <a:spcAft>
              <a:spcPct val="15000"/>
            </a:spcAft>
            <a:buChar char="•"/>
          </a:pPr>
          <a:r>
            <a:rPr lang="en-US" sz="1100" kern="1200" dirty="0"/>
            <a:t>Examples</a:t>
          </a:r>
          <a:endParaRPr lang="en-US" sz="1100" i="0" kern="1200" dirty="0"/>
        </a:p>
        <a:p>
          <a:pPr marL="114300" lvl="2" indent="-57150" algn="l" defTabSz="488950">
            <a:lnSpc>
              <a:spcPct val="90000"/>
            </a:lnSpc>
            <a:spcBef>
              <a:spcPct val="0"/>
            </a:spcBef>
            <a:spcAft>
              <a:spcPct val="15000"/>
            </a:spcAft>
            <a:buChar char="•"/>
          </a:pPr>
          <a:r>
            <a:rPr lang="en-US" sz="1100" kern="1200" dirty="0"/>
            <a:t> </a:t>
          </a:r>
          <a:r>
            <a:rPr lang="en-US" sz="1100" kern="1200" dirty="0" err="1"/>
            <a:t>E.Coli</a:t>
          </a:r>
          <a:r>
            <a:rPr lang="en-US" sz="1100" kern="1200" dirty="0"/>
            <a:t>, legionella, </a:t>
          </a:r>
          <a:endParaRPr lang="en-US" sz="1100" i="0" kern="1200" dirty="0"/>
        </a:p>
        <a:p>
          <a:pPr marL="57150" lvl="1" indent="-57150" algn="l" defTabSz="488950">
            <a:lnSpc>
              <a:spcPct val="90000"/>
            </a:lnSpc>
            <a:spcBef>
              <a:spcPct val="0"/>
            </a:spcBef>
            <a:spcAft>
              <a:spcPct val="15000"/>
            </a:spcAft>
            <a:buChar char="•"/>
          </a:pPr>
          <a:r>
            <a:rPr lang="en-US" sz="1100" i="0" kern="1200" dirty="0"/>
            <a:t>**Not covering communicable disease/COVID here</a:t>
          </a:r>
        </a:p>
      </dsp:txBody>
      <dsp:txXfrm>
        <a:off x="5857507" y="1396029"/>
        <a:ext cx="3530795" cy="1396025"/>
      </dsp:txXfrm>
    </dsp:sp>
    <dsp:sp modelId="{04D4EA36-1C70-40F6-AC23-19C932C15A1B}">
      <dsp:nvSpPr>
        <dsp:cNvPr id="0" name=""/>
        <dsp:cNvSpPr/>
      </dsp:nvSpPr>
      <dsp:spPr>
        <a:xfrm>
          <a:off x="5857507" y="2792055"/>
          <a:ext cx="3530795" cy="13960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Anecdotal evidence that certain Strains may cause more reactions</a:t>
          </a:r>
        </a:p>
        <a:p>
          <a:pPr marL="57150" lvl="1" indent="-57150" algn="l" defTabSz="488950">
            <a:lnSpc>
              <a:spcPct val="90000"/>
            </a:lnSpc>
            <a:spcBef>
              <a:spcPct val="0"/>
            </a:spcBef>
            <a:spcAft>
              <a:spcPct val="15000"/>
            </a:spcAft>
            <a:buChar char="•"/>
          </a:pPr>
          <a:r>
            <a:rPr lang="en-US" sz="1100" kern="1200" dirty="0"/>
            <a:t>Some people may have sensitivity to certain strains and not others </a:t>
          </a:r>
        </a:p>
        <a:p>
          <a:pPr marL="57150" lvl="1" indent="-57150" algn="l" defTabSz="488950">
            <a:lnSpc>
              <a:spcPct val="90000"/>
            </a:lnSpc>
            <a:spcBef>
              <a:spcPct val="0"/>
            </a:spcBef>
            <a:spcAft>
              <a:spcPct val="15000"/>
            </a:spcAft>
            <a:buChar char="•"/>
          </a:pPr>
          <a:r>
            <a:rPr lang="en-US" sz="1100" kern="1200" dirty="0"/>
            <a:t>Allergens – Proteins, Terpenes, other natural substances</a:t>
          </a:r>
        </a:p>
      </dsp:txBody>
      <dsp:txXfrm>
        <a:off x="5857507" y="2792055"/>
        <a:ext cx="3530795" cy="13960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3BE69-2C0A-4A46-AC86-8A59555E137F}">
      <dsp:nvSpPr>
        <dsp:cNvPr id="0" name=""/>
        <dsp:cNvSpPr/>
      </dsp:nvSpPr>
      <dsp:spPr>
        <a:xfrm>
          <a:off x="0" y="0"/>
          <a:ext cx="4653423" cy="4653423"/>
        </a:xfrm>
        <a:prstGeom prst="pie">
          <a:avLst>
            <a:gd name="adj1" fmla="val 5400000"/>
            <a:gd name="adj2" fmla="val 16200000"/>
          </a:avLst>
        </a:prstGeom>
        <a:solidFill>
          <a:srgbClr val="FFC00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14BA8B-321F-46BC-AED4-736A2AD38861}">
      <dsp:nvSpPr>
        <dsp:cNvPr id="0" name=""/>
        <dsp:cNvSpPr/>
      </dsp:nvSpPr>
      <dsp:spPr>
        <a:xfrm>
          <a:off x="2326711" y="0"/>
          <a:ext cx="7061591" cy="465342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Pesticides</a:t>
          </a:r>
        </a:p>
      </dsp:txBody>
      <dsp:txXfrm>
        <a:off x="2326711" y="0"/>
        <a:ext cx="3530795" cy="1396029"/>
      </dsp:txXfrm>
    </dsp:sp>
    <dsp:sp modelId="{4E9BB27B-9998-4604-8210-5255EAFB15D6}">
      <dsp:nvSpPr>
        <dsp:cNvPr id="0" name=""/>
        <dsp:cNvSpPr/>
      </dsp:nvSpPr>
      <dsp:spPr>
        <a:xfrm>
          <a:off x="814350" y="1396029"/>
          <a:ext cx="3024721" cy="3024721"/>
        </a:xfrm>
        <a:prstGeom prst="pie">
          <a:avLst>
            <a:gd name="adj1" fmla="val 5400000"/>
            <a:gd name="adj2" fmla="val 1620000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79DE1E-562A-4D13-A27B-F83BA1425FB7}">
      <dsp:nvSpPr>
        <dsp:cNvPr id="0" name=""/>
        <dsp:cNvSpPr/>
      </dsp:nvSpPr>
      <dsp:spPr>
        <a:xfrm>
          <a:off x="2326711" y="1349630"/>
          <a:ext cx="7061591" cy="311752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Solvents</a:t>
          </a:r>
        </a:p>
      </dsp:txBody>
      <dsp:txXfrm>
        <a:off x="2326711" y="1349630"/>
        <a:ext cx="3530795" cy="1438855"/>
      </dsp:txXfrm>
    </dsp:sp>
    <dsp:sp modelId="{46756262-96DE-4BAA-8FCA-72209B4C796C}">
      <dsp:nvSpPr>
        <dsp:cNvPr id="0" name=""/>
        <dsp:cNvSpPr/>
      </dsp:nvSpPr>
      <dsp:spPr>
        <a:xfrm>
          <a:off x="1628698" y="2792055"/>
          <a:ext cx="1396025" cy="1396025"/>
        </a:xfrm>
        <a:prstGeom prst="pie">
          <a:avLst>
            <a:gd name="adj1" fmla="val 5400000"/>
            <a:gd name="adj2" fmla="val 1620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701B73-D664-4700-8E7F-A62096E969E8}">
      <dsp:nvSpPr>
        <dsp:cNvPr id="0" name=""/>
        <dsp:cNvSpPr/>
      </dsp:nvSpPr>
      <dsp:spPr>
        <a:xfrm>
          <a:off x="2326711" y="2792055"/>
          <a:ext cx="7061591" cy="1396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Products for Cleaning, Disinfection, Plant Growth</a:t>
          </a:r>
        </a:p>
      </dsp:txBody>
      <dsp:txXfrm>
        <a:off x="2326711" y="2792055"/>
        <a:ext cx="3530795" cy="1396025"/>
      </dsp:txXfrm>
    </dsp:sp>
    <dsp:sp modelId="{BF33D280-84C4-4FDE-ADCF-668301617DAF}">
      <dsp:nvSpPr>
        <dsp:cNvPr id="0" name=""/>
        <dsp:cNvSpPr/>
      </dsp:nvSpPr>
      <dsp:spPr>
        <a:xfrm>
          <a:off x="5857507" y="0"/>
          <a:ext cx="3530795" cy="13960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Legal</a:t>
          </a:r>
        </a:p>
        <a:p>
          <a:pPr marL="57150" lvl="1" indent="-57150" algn="l" defTabSz="444500">
            <a:lnSpc>
              <a:spcPct val="90000"/>
            </a:lnSpc>
            <a:spcBef>
              <a:spcPct val="0"/>
            </a:spcBef>
            <a:spcAft>
              <a:spcPct val="15000"/>
            </a:spcAft>
            <a:buChar char="•"/>
          </a:pPr>
          <a:r>
            <a:rPr lang="en-US" sz="1000" kern="1200" dirty="0"/>
            <a:t>Illegal</a:t>
          </a:r>
        </a:p>
        <a:p>
          <a:pPr marL="57150" lvl="1" indent="-57150" algn="l" defTabSz="444500">
            <a:lnSpc>
              <a:spcPct val="90000"/>
            </a:lnSpc>
            <a:spcBef>
              <a:spcPct val="0"/>
            </a:spcBef>
            <a:spcAft>
              <a:spcPct val="15000"/>
            </a:spcAft>
            <a:buChar char="•"/>
          </a:pPr>
          <a:r>
            <a:rPr lang="en-US" sz="1000" kern="1200" dirty="0"/>
            <a:t>Application</a:t>
          </a:r>
        </a:p>
        <a:p>
          <a:pPr marL="57150" lvl="1" indent="-57150" algn="l" defTabSz="444500">
            <a:lnSpc>
              <a:spcPct val="90000"/>
            </a:lnSpc>
            <a:spcBef>
              <a:spcPct val="0"/>
            </a:spcBef>
            <a:spcAft>
              <a:spcPct val="15000"/>
            </a:spcAft>
            <a:buChar char="•"/>
          </a:pPr>
          <a:r>
            <a:rPr lang="en-US" sz="1000" kern="1200" dirty="0"/>
            <a:t>Residual pesticide </a:t>
          </a:r>
        </a:p>
      </dsp:txBody>
      <dsp:txXfrm>
        <a:off x="5857507" y="0"/>
        <a:ext cx="3530795" cy="1396029"/>
      </dsp:txXfrm>
    </dsp:sp>
    <dsp:sp modelId="{4B5463CC-9B5A-45E4-99F4-8925BB74B47A}">
      <dsp:nvSpPr>
        <dsp:cNvPr id="0" name=""/>
        <dsp:cNvSpPr/>
      </dsp:nvSpPr>
      <dsp:spPr>
        <a:xfrm>
          <a:off x="5857507" y="1396029"/>
          <a:ext cx="3530795" cy="13960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Hydrocarbons</a:t>
          </a:r>
        </a:p>
        <a:p>
          <a:pPr marL="114300" lvl="2" indent="-57150" algn="l" defTabSz="444500">
            <a:lnSpc>
              <a:spcPct val="90000"/>
            </a:lnSpc>
            <a:spcBef>
              <a:spcPct val="0"/>
            </a:spcBef>
            <a:spcAft>
              <a:spcPct val="15000"/>
            </a:spcAft>
            <a:buChar char="•"/>
          </a:pPr>
          <a:r>
            <a:rPr lang="en-US" sz="1000" kern="1200" dirty="0"/>
            <a:t>Butane, propane, hexane</a:t>
          </a:r>
        </a:p>
        <a:p>
          <a:pPr marL="57150" lvl="1" indent="-57150" algn="l" defTabSz="444500">
            <a:lnSpc>
              <a:spcPct val="90000"/>
            </a:lnSpc>
            <a:spcBef>
              <a:spcPct val="0"/>
            </a:spcBef>
            <a:spcAft>
              <a:spcPct val="15000"/>
            </a:spcAft>
            <a:buChar char="•"/>
          </a:pPr>
          <a:r>
            <a:rPr lang="en-US" sz="1000" kern="1200" dirty="0"/>
            <a:t>Ethanol</a:t>
          </a:r>
        </a:p>
        <a:p>
          <a:pPr marL="57150" lvl="1" indent="-57150" algn="l" defTabSz="444500">
            <a:lnSpc>
              <a:spcPct val="90000"/>
            </a:lnSpc>
            <a:spcBef>
              <a:spcPct val="0"/>
            </a:spcBef>
            <a:spcAft>
              <a:spcPct val="15000"/>
            </a:spcAft>
            <a:buChar char="•"/>
          </a:pPr>
          <a:r>
            <a:rPr lang="en-US" sz="1000" kern="1200" dirty="0"/>
            <a:t>VOC </a:t>
          </a:r>
        </a:p>
      </dsp:txBody>
      <dsp:txXfrm>
        <a:off x="5857507" y="1396029"/>
        <a:ext cx="3530795" cy="1396025"/>
      </dsp:txXfrm>
    </dsp:sp>
    <dsp:sp modelId="{04D4EA36-1C70-40F6-AC23-19C932C15A1B}">
      <dsp:nvSpPr>
        <dsp:cNvPr id="0" name=""/>
        <dsp:cNvSpPr/>
      </dsp:nvSpPr>
      <dsp:spPr>
        <a:xfrm>
          <a:off x="5857507" y="2792055"/>
          <a:ext cx="3530795" cy="13960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a:t>CO2</a:t>
          </a:r>
        </a:p>
        <a:p>
          <a:pPr marL="57150" lvl="1" indent="-57150" algn="l" defTabSz="444500">
            <a:lnSpc>
              <a:spcPct val="90000"/>
            </a:lnSpc>
            <a:spcBef>
              <a:spcPct val="0"/>
            </a:spcBef>
            <a:spcAft>
              <a:spcPct val="15000"/>
            </a:spcAft>
            <a:buChar char="•"/>
          </a:pPr>
          <a:r>
            <a:rPr lang="en-US" sz="1000" kern="1200" dirty="0"/>
            <a:t>Cleaners</a:t>
          </a:r>
        </a:p>
        <a:p>
          <a:pPr marL="114300" lvl="2" indent="-57150" algn="l" defTabSz="444500">
            <a:lnSpc>
              <a:spcPct val="90000"/>
            </a:lnSpc>
            <a:spcBef>
              <a:spcPct val="0"/>
            </a:spcBef>
            <a:spcAft>
              <a:spcPct val="15000"/>
            </a:spcAft>
            <a:buChar char="•"/>
          </a:pPr>
          <a:r>
            <a:rPr lang="en-US" sz="1000" kern="1200" dirty="0"/>
            <a:t>Isopropyl Alcohol</a:t>
          </a:r>
        </a:p>
        <a:p>
          <a:pPr marL="114300" lvl="2" indent="-57150" algn="l" defTabSz="444500">
            <a:lnSpc>
              <a:spcPct val="90000"/>
            </a:lnSpc>
            <a:spcBef>
              <a:spcPct val="0"/>
            </a:spcBef>
            <a:spcAft>
              <a:spcPct val="15000"/>
            </a:spcAft>
            <a:buChar char="•"/>
          </a:pPr>
          <a:r>
            <a:rPr lang="en-US" sz="1000" kern="1200" dirty="0"/>
            <a:t>Bleach / Acid </a:t>
          </a:r>
          <a:r>
            <a:rPr lang="en-US" sz="1000" b="1" kern="1200" dirty="0">
              <a:solidFill>
                <a:schemeClr val="tx2"/>
              </a:solidFill>
              <a:highlight>
                <a:srgbClr val="FFFF00"/>
              </a:highlight>
            </a:rPr>
            <a:t>NEVER MIX =</a:t>
          </a:r>
        </a:p>
        <a:p>
          <a:pPr marL="114300" lvl="2" indent="-57150" algn="l" defTabSz="444500">
            <a:lnSpc>
              <a:spcPct val="90000"/>
            </a:lnSpc>
            <a:spcBef>
              <a:spcPct val="0"/>
            </a:spcBef>
            <a:spcAft>
              <a:spcPct val="15000"/>
            </a:spcAft>
            <a:buChar char="•"/>
          </a:pPr>
          <a:r>
            <a:rPr lang="en-US" sz="1000" b="1" kern="1200" dirty="0">
              <a:solidFill>
                <a:schemeClr val="tx2"/>
              </a:solidFill>
              <a:highlight>
                <a:srgbClr val="FFFF00"/>
              </a:highlight>
            </a:rPr>
            <a:t>chloroform &amp; chlorine gas</a:t>
          </a:r>
        </a:p>
        <a:p>
          <a:pPr marL="57150" lvl="1" indent="-57150" algn="l" defTabSz="444500">
            <a:lnSpc>
              <a:spcPct val="90000"/>
            </a:lnSpc>
            <a:spcBef>
              <a:spcPct val="0"/>
            </a:spcBef>
            <a:spcAft>
              <a:spcPct val="15000"/>
            </a:spcAft>
            <a:buChar char="•"/>
          </a:pPr>
          <a:r>
            <a:rPr lang="en-US" sz="1000" b="0" kern="1200" dirty="0">
              <a:solidFill>
                <a:schemeClr val="tx1"/>
              </a:solidFill>
            </a:rPr>
            <a:t>Nutrients</a:t>
          </a:r>
        </a:p>
        <a:p>
          <a:pPr marL="57150" lvl="1" indent="-57150" algn="l" defTabSz="444500">
            <a:lnSpc>
              <a:spcPct val="90000"/>
            </a:lnSpc>
            <a:spcBef>
              <a:spcPct val="0"/>
            </a:spcBef>
            <a:spcAft>
              <a:spcPct val="15000"/>
            </a:spcAft>
            <a:buChar char="•"/>
          </a:pPr>
          <a:r>
            <a:rPr lang="en-US" sz="1000" b="0" kern="1200" dirty="0">
              <a:solidFill>
                <a:schemeClr val="tx1"/>
              </a:solidFill>
            </a:rPr>
            <a:t>Ozone </a:t>
          </a:r>
        </a:p>
      </dsp:txBody>
      <dsp:txXfrm>
        <a:off x="5857507" y="2792055"/>
        <a:ext cx="3530795" cy="13960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3BE69-2C0A-4A46-AC86-8A59555E137F}">
      <dsp:nvSpPr>
        <dsp:cNvPr id="0" name=""/>
        <dsp:cNvSpPr/>
      </dsp:nvSpPr>
      <dsp:spPr>
        <a:xfrm>
          <a:off x="0" y="0"/>
          <a:ext cx="4653423" cy="4653423"/>
        </a:xfrm>
        <a:prstGeom prst="pie">
          <a:avLst>
            <a:gd name="adj1" fmla="val 5400000"/>
            <a:gd name="adj2" fmla="val 16200000"/>
          </a:avLst>
        </a:prstGeom>
        <a:solidFill>
          <a:srgbClr val="0070C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14BA8B-321F-46BC-AED4-736A2AD38861}">
      <dsp:nvSpPr>
        <dsp:cNvPr id="0" name=""/>
        <dsp:cNvSpPr/>
      </dsp:nvSpPr>
      <dsp:spPr>
        <a:xfrm>
          <a:off x="2326711" y="0"/>
          <a:ext cx="7061591" cy="465342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Low Oxygen Atmospheres</a:t>
          </a:r>
        </a:p>
      </dsp:txBody>
      <dsp:txXfrm>
        <a:off x="2326711" y="0"/>
        <a:ext cx="3530795" cy="1396029"/>
      </dsp:txXfrm>
    </dsp:sp>
    <dsp:sp modelId="{4E9BB27B-9998-4604-8210-5255EAFB15D6}">
      <dsp:nvSpPr>
        <dsp:cNvPr id="0" name=""/>
        <dsp:cNvSpPr/>
      </dsp:nvSpPr>
      <dsp:spPr>
        <a:xfrm>
          <a:off x="814350" y="1396029"/>
          <a:ext cx="3024721" cy="3024721"/>
        </a:xfrm>
        <a:prstGeom prst="pie">
          <a:avLst>
            <a:gd name="adj1" fmla="val 5400000"/>
            <a:gd name="adj2" fmla="val 1620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79DE1E-562A-4D13-A27B-F83BA1425FB7}">
      <dsp:nvSpPr>
        <dsp:cNvPr id="0" name=""/>
        <dsp:cNvSpPr/>
      </dsp:nvSpPr>
      <dsp:spPr>
        <a:xfrm>
          <a:off x="2326711" y="1298512"/>
          <a:ext cx="7061591" cy="321975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Dust &amp; Particles</a:t>
          </a:r>
        </a:p>
      </dsp:txBody>
      <dsp:txXfrm>
        <a:off x="2326711" y="1298512"/>
        <a:ext cx="3530795" cy="1486040"/>
      </dsp:txXfrm>
    </dsp:sp>
    <dsp:sp modelId="{46756262-96DE-4BAA-8FCA-72209B4C796C}">
      <dsp:nvSpPr>
        <dsp:cNvPr id="0" name=""/>
        <dsp:cNvSpPr/>
      </dsp:nvSpPr>
      <dsp:spPr>
        <a:xfrm>
          <a:off x="1628698" y="2792055"/>
          <a:ext cx="1396025" cy="1396025"/>
        </a:xfrm>
        <a:prstGeom prst="pie">
          <a:avLst>
            <a:gd name="adj1" fmla="val 5400000"/>
            <a:gd name="adj2" fmla="val 1620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701B73-D664-4700-8E7F-A62096E969E8}">
      <dsp:nvSpPr>
        <dsp:cNvPr id="0" name=""/>
        <dsp:cNvSpPr/>
      </dsp:nvSpPr>
      <dsp:spPr>
        <a:xfrm>
          <a:off x="2326711" y="2757517"/>
          <a:ext cx="7061591" cy="1465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Toxic Atmosphere  </a:t>
          </a:r>
        </a:p>
      </dsp:txBody>
      <dsp:txXfrm>
        <a:off x="2326711" y="2757517"/>
        <a:ext cx="3530795" cy="1465100"/>
      </dsp:txXfrm>
    </dsp:sp>
    <dsp:sp modelId="{BF33D280-84C4-4FDE-ADCF-668301617DAF}">
      <dsp:nvSpPr>
        <dsp:cNvPr id="0" name=""/>
        <dsp:cNvSpPr/>
      </dsp:nvSpPr>
      <dsp:spPr>
        <a:xfrm>
          <a:off x="5857507" y="0"/>
          <a:ext cx="3530795" cy="13960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CO2 </a:t>
          </a:r>
        </a:p>
        <a:p>
          <a:pPr marL="114300" lvl="1" indent="-114300" algn="l" defTabSz="577850">
            <a:lnSpc>
              <a:spcPct val="90000"/>
            </a:lnSpc>
            <a:spcBef>
              <a:spcPct val="0"/>
            </a:spcBef>
            <a:spcAft>
              <a:spcPct val="15000"/>
            </a:spcAft>
            <a:buChar char="•"/>
          </a:pPr>
          <a:r>
            <a:rPr lang="en-US" sz="1300" kern="1200" dirty="0"/>
            <a:t>CO (generator or idling vehicles)</a:t>
          </a:r>
        </a:p>
        <a:p>
          <a:pPr marL="114300" lvl="1" indent="-114300" algn="l" defTabSz="577850">
            <a:lnSpc>
              <a:spcPct val="90000"/>
            </a:lnSpc>
            <a:spcBef>
              <a:spcPct val="0"/>
            </a:spcBef>
            <a:spcAft>
              <a:spcPct val="15000"/>
            </a:spcAft>
            <a:buChar char="•"/>
          </a:pPr>
          <a:r>
            <a:rPr lang="en-US" sz="1300" kern="1200" dirty="0"/>
            <a:t>VOC </a:t>
          </a:r>
        </a:p>
      </dsp:txBody>
      <dsp:txXfrm>
        <a:off x="5857507" y="0"/>
        <a:ext cx="3530795" cy="1396029"/>
      </dsp:txXfrm>
    </dsp:sp>
    <dsp:sp modelId="{4B5463CC-9B5A-45E4-99F4-8925BB74B47A}">
      <dsp:nvSpPr>
        <dsp:cNvPr id="0" name=""/>
        <dsp:cNvSpPr/>
      </dsp:nvSpPr>
      <dsp:spPr>
        <a:xfrm>
          <a:off x="5857507" y="1396029"/>
          <a:ext cx="3530795" cy="13960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Kief</a:t>
          </a:r>
        </a:p>
        <a:p>
          <a:pPr marL="114300" lvl="1" indent="-114300" algn="l" defTabSz="577850">
            <a:lnSpc>
              <a:spcPct val="90000"/>
            </a:lnSpc>
            <a:spcBef>
              <a:spcPct val="0"/>
            </a:spcBef>
            <a:spcAft>
              <a:spcPct val="15000"/>
            </a:spcAft>
            <a:buChar char="•"/>
          </a:pPr>
          <a:r>
            <a:rPr lang="en-US" sz="1300" kern="1200" dirty="0"/>
            <a:t>Plant Dust</a:t>
          </a:r>
        </a:p>
        <a:p>
          <a:pPr marL="114300" lvl="1" indent="-114300" algn="l" defTabSz="577850">
            <a:lnSpc>
              <a:spcPct val="90000"/>
            </a:lnSpc>
            <a:spcBef>
              <a:spcPct val="0"/>
            </a:spcBef>
            <a:spcAft>
              <a:spcPct val="15000"/>
            </a:spcAft>
            <a:buChar char="•"/>
          </a:pPr>
          <a:r>
            <a:rPr lang="en-US" sz="1300" kern="1200" dirty="0"/>
            <a:t>Filtration Media – diatomaceous earth, activated charcoal </a:t>
          </a:r>
        </a:p>
        <a:p>
          <a:pPr marL="114300" lvl="1" indent="-114300" algn="l" defTabSz="577850">
            <a:lnSpc>
              <a:spcPct val="90000"/>
            </a:lnSpc>
            <a:spcBef>
              <a:spcPct val="0"/>
            </a:spcBef>
            <a:spcAft>
              <a:spcPct val="15000"/>
            </a:spcAft>
            <a:buChar char="•"/>
          </a:pPr>
          <a:r>
            <a:rPr lang="en-US" sz="1300" kern="1200" dirty="0"/>
            <a:t>Shredded Waste</a:t>
          </a:r>
        </a:p>
        <a:p>
          <a:pPr marL="114300" lvl="1" indent="-114300" algn="l" defTabSz="577850">
            <a:lnSpc>
              <a:spcPct val="90000"/>
            </a:lnSpc>
            <a:spcBef>
              <a:spcPct val="0"/>
            </a:spcBef>
            <a:spcAft>
              <a:spcPct val="15000"/>
            </a:spcAft>
            <a:buChar char="•"/>
          </a:pPr>
          <a:r>
            <a:rPr lang="en-US" sz="1300" kern="1200" dirty="0"/>
            <a:t>Ingredients &amp; packaging</a:t>
          </a:r>
        </a:p>
      </dsp:txBody>
      <dsp:txXfrm>
        <a:off x="5857507" y="1396029"/>
        <a:ext cx="3530795" cy="1396025"/>
      </dsp:txXfrm>
    </dsp:sp>
    <dsp:sp modelId="{04D4EA36-1C70-40F6-AC23-19C932C15A1B}">
      <dsp:nvSpPr>
        <dsp:cNvPr id="0" name=""/>
        <dsp:cNvSpPr/>
      </dsp:nvSpPr>
      <dsp:spPr>
        <a:xfrm>
          <a:off x="5857507" y="2792055"/>
          <a:ext cx="3530795" cy="13960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Fire – plastic smoke releases hydrogen cyanide</a:t>
          </a:r>
        </a:p>
        <a:p>
          <a:pPr marL="114300" lvl="1" indent="-114300" algn="l" defTabSz="577850">
            <a:lnSpc>
              <a:spcPct val="90000"/>
            </a:lnSpc>
            <a:spcBef>
              <a:spcPct val="0"/>
            </a:spcBef>
            <a:spcAft>
              <a:spcPct val="15000"/>
            </a:spcAft>
            <a:buChar char="•"/>
          </a:pPr>
          <a:r>
            <a:rPr lang="en-US" sz="1300" kern="1200" dirty="0"/>
            <a:t>Sulfur Burners</a:t>
          </a:r>
        </a:p>
        <a:p>
          <a:pPr marL="114300" lvl="1" indent="-114300" algn="l" defTabSz="577850">
            <a:lnSpc>
              <a:spcPct val="90000"/>
            </a:lnSpc>
            <a:spcBef>
              <a:spcPct val="0"/>
            </a:spcBef>
            <a:spcAft>
              <a:spcPct val="15000"/>
            </a:spcAft>
            <a:buChar char="•"/>
          </a:pPr>
          <a:r>
            <a:rPr lang="en-US" sz="1300" kern="1200" dirty="0"/>
            <a:t>Sulfur dioxide/sulfuric acid on contact with water </a:t>
          </a:r>
        </a:p>
        <a:p>
          <a:pPr marL="114300" lvl="1" indent="-114300" algn="l" defTabSz="577850">
            <a:lnSpc>
              <a:spcPct val="90000"/>
            </a:lnSpc>
            <a:spcBef>
              <a:spcPct val="0"/>
            </a:spcBef>
            <a:spcAft>
              <a:spcPct val="15000"/>
            </a:spcAft>
            <a:buChar char="•"/>
          </a:pPr>
          <a:r>
            <a:rPr lang="en-US" sz="1300" kern="1200" dirty="0"/>
            <a:t>Ozone </a:t>
          </a:r>
        </a:p>
      </dsp:txBody>
      <dsp:txXfrm>
        <a:off x="5857507" y="2792055"/>
        <a:ext cx="3530795" cy="13960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9C044-92BD-4ECC-B2C8-033461E8CA2D}">
      <dsp:nvSpPr>
        <dsp:cNvPr id="0" name=""/>
        <dsp:cNvSpPr/>
      </dsp:nvSpPr>
      <dsp:spPr>
        <a:xfrm>
          <a:off x="0" y="0"/>
          <a:ext cx="1856914" cy="50091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Vegetation &amp; Flower  </a:t>
          </a:r>
          <a:endParaRPr lang="en-US" sz="2300" kern="1200" dirty="0"/>
        </a:p>
      </dsp:txBody>
      <dsp:txXfrm>
        <a:off x="0" y="2003644"/>
        <a:ext cx="1856914" cy="2003644"/>
      </dsp:txXfrm>
    </dsp:sp>
    <dsp:sp modelId="{75AFC14B-D8E1-40F4-8EE2-237BD420F6C7}">
      <dsp:nvSpPr>
        <dsp:cNvPr id="0" name=""/>
        <dsp:cNvSpPr/>
      </dsp:nvSpPr>
      <dsp:spPr>
        <a:xfrm>
          <a:off x="94579" y="300546"/>
          <a:ext cx="1668033" cy="166803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CCBEF9-C203-4077-8908-7C19107A530A}">
      <dsp:nvSpPr>
        <dsp:cNvPr id="0" name=""/>
        <dsp:cNvSpPr/>
      </dsp:nvSpPr>
      <dsp:spPr>
        <a:xfrm>
          <a:off x="1912761" y="0"/>
          <a:ext cx="1856914" cy="50091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Harvest &amp; Trim </a:t>
          </a:r>
          <a:endParaRPr lang="en-US" sz="2300" kern="1200" dirty="0"/>
        </a:p>
      </dsp:txBody>
      <dsp:txXfrm>
        <a:off x="1912761" y="2003644"/>
        <a:ext cx="1856914" cy="2003644"/>
      </dsp:txXfrm>
    </dsp:sp>
    <dsp:sp modelId="{1FF89894-15A5-43E4-AC3C-FB0D3C24FB20}">
      <dsp:nvSpPr>
        <dsp:cNvPr id="0" name=""/>
        <dsp:cNvSpPr/>
      </dsp:nvSpPr>
      <dsp:spPr>
        <a:xfrm>
          <a:off x="2007201" y="300546"/>
          <a:ext cx="1668033" cy="166803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D1ECD6-C692-472C-91C0-0B7AB6A77B91}">
      <dsp:nvSpPr>
        <dsp:cNvPr id="0" name=""/>
        <dsp:cNvSpPr/>
      </dsp:nvSpPr>
      <dsp:spPr>
        <a:xfrm>
          <a:off x="3825383" y="0"/>
          <a:ext cx="1856914" cy="50091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Dry &amp; Cure</a:t>
          </a:r>
          <a:endParaRPr lang="en-US" sz="2300" kern="1200" dirty="0"/>
        </a:p>
      </dsp:txBody>
      <dsp:txXfrm>
        <a:off x="3825383" y="2003644"/>
        <a:ext cx="1856914" cy="2003644"/>
      </dsp:txXfrm>
    </dsp:sp>
    <dsp:sp modelId="{E0341D90-A22F-47BB-8DA6-3CBDE6D03069}">
      <dsp:nvSpPr>
        <dsp:cNvPr id="0" name=""/>
        <dsp:cNvSpPr/>
      </dsp:nvSpPr>
      <dsp:spPr>
        <a:xfrm>
          <a:off x="3919823" y="300546"/>
          <a:ext cx="1668033" cy="166803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9D3233-AD84-4495-A98D-893FA5B30FAA}">
      <dsp:nvSpPr>
        <dsp:cNvPr id="0" name=""/>
        <dsp:cNvSpPr/>
      </dsp:nvSpPr>
      <dsp:spPr>
        <a:xfrm>
          <a:off x="5738005" y="0"/>
          <a:ext cx="1856914" cy="50091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Extraction &amp; Processing</a:t>
          </a:r>
          <a:endParaRPr lang="en-US" sz="2300" kern="1200" dirty="0"/>
        </a:p>
      </dsp:txBody>
      <dsp:txXfrm>
        <a:off x="5738005" y="2003644"/>
        <a:ext cx="1856914" cy="2003644"/>
      </dsp:txXfrm>
    </dsp:sp>
    <dsp:sp modelId="{BF7CDD2D-98F0-492C-8B3B-A5289B506D6D}">
      <dsp:nvSpPr>
        <dsp:cNvPr id="0" name=""/>
        <dsp:cNvSpPr/>
      </dsp:nvSpPr>
      <dsp:spPr>
        <a:xfrm>
          <a:off x="5832445" y="300546"/>
          <a:ext cx="1668033" cy="1668033"/>
        </a:xfrm>
        <a:prstGeom prst="ellipse">
          <a:avLst/>
        </a:prstGeom>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593E58-65F1-47F3-9437-880A49E293EF}">
      <dsp:nvSpPr>
        <dsp:cNvPr id="0" name=""/>
        <dsp:cNvSpPr/>
      </dsp:nvSpPr>
      <dsp:spPr>
        <a:xfrm>
          <a:off x="7650627" y="0"/>
          <a:ext cx="1856914" cy="50091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a:t>Packaging</a:t>
          </a:r>
          <a:endParaRPr lang="en-US" sz="2300" kern="1200"/>
        </a:p>
      </dsp:txBody>
      <dsp:txXfrm>
        <a:off x="7650627" y="2003644"/>
        <a:ext cx="1856914" cy="2003644"/>
      </dsp:txXfrm>
    </dsp:sp>
    <dsp:sp modelId="{EC359D17-D925-45D6-BE57-A838B2B5E511}">
      <dsp:nvSpPr>
        <dsp:cNvPr id="0" name=""/>
        <dsp:cNvSpPr/>
      </dsp:nvSpPr>
      <dsp:spPr>
        <a:xfrm>
          <a:off x="7745067" y="300546"/>
          <a:ext cx="1668033" cy="1668033"/>
        </a:xfrm>
        <a:prstGeom prst="ellipse">
          <a:avLst/>
        </a:prstGeom>
        <a:blipFill>
          <a:blip xmlns:r="http://schemas.openxmlformats.org/officeDocument/2006/relationships" r:embed="rId6"/>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6275AB-008C-478C-A797-98BF7AF2ED55}">
      <dsp:nvSpPr>
        <dsp:cNvPr id="0" name=""/>
        <dsp:cNvSpPr/>
      </dsp:nvSpPr>
      <dsp:spPr>
        <a:xfrm>
          <a:off x="9563249" y="0"/>
          <a:ext cx="1856914" cy="50091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Less Common  </a:t>
          </a:r>
          <a:endParaRPr lang="en-US" sz="2300" kern="1200" dirty="0"/>
        </a:p>
      </dsp:txBody>
      <dsp:txXfrm>
        <a:off x="9563249" y="2003644"/>
        <a:ext cx="1856914" cy="2003644"/>
      </dsp:txXfrm>
    </dsp:sp>
    <dsp:sp modelId="{047CADF5-4D9B-4239-8F0E-64CE86714B9C}">
      <dsp:nvSpPr>
        <dsp:cNvPr id="0" name=""/>
        <dsp:cNvSpPr/>
      </dsp:nvSpPr>
      <dsp:spPr>
        <a:xfrm>
          <a:off x="9657689" y="300546"/>
          <a:ext cx="1668033" cy="1668033"/>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4BB251-A534-49BE-AA37-9587A698B556}">
      <dsp:nvSpPr>
        <dsp:cNvPr id="0" name=""/>
        <dsp:cNvSpPr/>
      </dsp:nvSpPr>
      <dsp:spPr>
        <a:xfrm>
          <a:off x="456812" y="4007288"/>
          <a:ext cx="10506678" cy="751366"/>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33F3C-384A-4936-ABD4-9E61174C1316}">
      <dsp:nvSpPr>
        <dsp:cNvPr id="0" name=""/>
        <dsp:cNvSpPr/>
      </dsp:nvSpPr>
      <dsp:spPr>
        <a:xfrm>
          <a:off x="3751074" y="329720"/>
          <a:ext cx="4302161" cy="4618354"/>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Prioritize Safety</a:t>
          </a:r>
        </a:p>
      </dsp:txBody>
      <dsp:txXfrm>
        <a:off x="6018415" y="1308371"/>
        <a:ext cx="1536486" cy="1374510"/>
      </dsp:txXfrm>
    </dsp:sp>
    <dsp:sp modelId="{F3FBB1D6-DDEF-46C1-9CAA-F9278F4BF7B6}">
      <dsp:nvSpPr>
        <dsp:cNvPr id="0" name=""/>
        <dsp:cNvSpPr/>
      </dsp:nvSpPr>
      <dsp:spPr>
        <a:xfrm>
          <a:off x="3541834" y="533877"/>
          <a:ext cx="4533888" cy="4533888"/>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Hazard Analysis &amp; Control </a:t>
          </a:r>
        </a:p>
      </dsp:txBody>
      <dsp:txXfrm>
        <a:off x="4621331" y="3475507"/>
        <a:ext cx="2428868" cy="1187446"/>
      </dsp:txXfrm>
    </dsp:sp>
    <dsp:sp modelId="{49170C07-F0D4-40AC-86BD-78AB205697DE}">
      <dsp:nvSpPr>
        <dsp:cNvPr id="0" name=""/>
        <dsp:cNvSpPr/>
      </dsp:nvSpPr>
      <dsp:spPr>
        <a:xfrm>
          <a:off x="3448457" y="371953"/>
          <a:ext cx="4533888" cy="4533888"/>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Reduce Exposure Outcomes</a:t>
          </a:r>
        </a:p>
      </dsp:txBody>
      <dsp:txXfrm>
        <a:off x="3973633" y="1332705"/>
        <a:ext cx="1619245" cy="1349371"/>
      </dsp:txXfrm>
    </dsp:sp>
    <dsp:sp modelId="{E4EE4AC7-42C9-41A2-8C9F-3ABC5F40A1D7}">
      <dsp:nvSpPr>
        <dsp:cNvPr id="0" name=""/>
        <dsp:cNvSpPr/>
      </dsp:nvSpPr>
      <dsp:spPr>
        <a:xfrm>
          <a:off x="3355788" y="90942"/>
          <a:ext cx="5095226" cy="509522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CE1D41-F19D-4A63-BBDF-0C0CE963B163}">
      <dsp:nvSpPr>
        <dsp:cNvPr id="0" name=""/>
        <dsp:cNvSpPr/>
      </dsp:nvSpPr>
      <dsp:spPr>
        <a:xfrm>
          <a:off x="3261164" y="252921"/>
          <a:ext cx="5095226" cy="509522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50D2AA-A053-46A8-81EF-D2CA968307C6}">
      <dsp:nvSpPr>
        <dsp:cNvPr id="0" name=""/>
        <dsp:cNvSpPr/>
      </dsp:nvSpPr>
      <dsp:spPr>
        <a:xfrm>
          <a:off x="3167414" y="91283"/>
          <a:ext cx="5095226" cy="509522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827A7-1388-45DB-9761-8DD58B2A57B4}">
      <dsp:nvSpPr>
        <dsp:cNvPr id="0" name=""/>
        <dsp:cNvSpPr/>
      </dsp:nvSpPr>
      <dsp:spPr>
        <a:xfrm>
          <a:off x="3271058" y="0"/>
          <a:ext cx="4344785" cy="4344785"/>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E5FBCC-192A-499D-B1A3-B9FFA9B6AE5F}">
      <dsp:nvSpPr>
        <dsp:cNvPr id="0" name=""/>
        <dsp:cNvSpPr/>
      </dsp:nvSpPr>
      <dsp:spPr>
        <a:xfrm>
          <a:off x="3683813" y="412754"/>
          <a:ext cx="1694466" cy="1694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Human Impact</a:t>
          </a:r>
          <a:endParaRPr lang="en-US" sz="2400" kern="1200" dirty="0"/>
        </a:p>
      </dsp:txBody>
      <dsp:txXfrm>
        <a:off x="3766530" y="495471"/>
        <a:ext cx="1529032" cy="1529032"/>
      </dsp:txXfrm>
    </dsp:sp>
    <dsp:sp modelId="{DDA5495C-8CA6-440D-8B9F-24352814407B}">
      <dsp:nvSpPr>
        <dsp:cNvPr id="0" name=""/>
        <dsp:cNvSpPr/>
      </dsp:nvSpPr>
      <dsp:spPr>
        <a:xfrm>
          <a:off x="5508622" y="412754"/>
          <a:ext cx="1694466" cy="1694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Business Impact</a:t>
          </a:r>
          <a:endParaRPr lang="en-US" sz="2400" kern="1200" dirty="0"/>
        </a:p>
      </dsp:txBody>
      <dsp:txXfrm>
        <a:off x="5591339" y="495471"/>
        <a:ext cx="1529032" cy="1529032"/>
      </dsp:txXfrm>
    </dsp:sp>
    <dsp:sp modelId="{16C3C867-1384-416E-BF72-057B38A832D3}">
      <dsp:nvSpPr>
        <dsp:cNvPr id="0" name=""/>
        <dsp:cNvSpPr/>
      </dsp:nvSpPr>
      <dsp:spPr>
        <a:xfrm>
          <a:off x="3683813" y="2237564"/>
          <a:ext cx="1694466" cy="1694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Financial Impact</a:t>
          </a:r>
          <a:endParaRPr lang="en-US" sz="2400" kern="1200" dirty="0"/>
        </a:p>
      </dsp:txBody>
      <dsp:txXfrm>
        <a:off x="3766530" y="2320281"/>
        <a:ext cx="1529032" cy="1529032"/>
      </dsp:txXfrm>
    </dsp:sp>
    <dsp:sp modelId="{C9626EA5-E1BE-4AD6-B2A2-1CE51E10D76E}">
      <dsp:nvSpPr>
        <dsp:cNvPr id="0" name=""/>
        <dsp:cNvSpPr/>
      </dsp:nvSpPr>
      <dsp:spPr>
        <a:xfrm>
          <a:off x="5508622" y="2237564"/>
          <a:ext cx="1694466" cy="1694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Legal Impact</a:t>
          </a:r>
          <a:endParaRPr lang="en-US" sz="2400" kern="1200" dirty="0"/>
        </a:p>
      </dsp:txBody>
      <dsp:txXfrm>
        <a:off x="5591339" y="2320281"/>
        <a:ext cx="1529032" cy="15290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827A7-1388-45DB-9761-8DD58B2A57B4}">
      <dsp:nvSpPr>
        <dsp:cNvPr id="0" name=""/>
        <dsp:cNvSpPr/>
      </dsp:nvSpPr>
      <dsp:spPr>
        <a:xfrm>
          <a:off x="2662150" y="0"/>
          <a:ext cx="5562600" cy="55626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E5FBCC-192A-499D-B1A3-B9FFA9B6AE5F}">
      <dsp:nvSpPr>
        <dsp:cNvPr id="0" name=""/>
        <dsp:cNvSpPr/>
      </dsp:nvSpPr>
      <dsp:spPr>
        <a:xfrm>
          <a:off x="3190598" y="528447"/>
          <a:ext cx="2169414" cy="21694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Human Impact</a:t>
          </a:r>
          <a:endParaRPr lang="en-US" sz="3000" kern="1200" dirty="0"/>
        </a:p>
      </dsp:txBody>
      <dsp:txXfrm>
        <a:off x="3296500" y="634349"/>
        <a:ext cx="1957610" cy="1957610"/>
      </dsp:txXfrm>
    </dsp:sp>
    <dsp:sp modelId="{DDA5495C-8CA6-440D-8B9F-24352814407B}">
      <dsp:nvSpPr>
        <dsp:cNvPr id="0" name=""/>
        <dsp:cNvSpPr/>
      </dsp:nvSpPr>
      <dsp:spPr>
        <a:xfrm>
          <a:off x="5526890" y="528447"/>
          <a:ext cx="2169414" cy="21694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Business Impact</a:t>
          </a:r>
          <a:endParaRPr lang="en-US" sz="3000" kern="1200" dirty="0"/>
        </a:p>
      </dsp:txBody>
      <dsp:txXfrm>
        <a:off x="5632792" y="634349"/>
        <a:ext cx="1957610" cy="1957610"/>
      </dsp:txXfrm>
    </dsp:sp>
    <dsp:sp modelId="{16C3C867-1384-416E-BF72-057B38A832D3}">
      <dsp:nvSpPr>
        <dsp:cNvPr id="0" name=""/>
        <dsp:cNvSpPr/>
      </dsp:nvSpPr>
      <dsp:spPr>
        <a:xfrm>
          <a:off x="3190598" y="2864739"/>
          <a:ext cx="2169414" cy="21694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Financial Impact</a:t>
          </a:r>
          <a:endParaRPr lang="en-US" sz="3000" kern="1200" dirty="0"/>
        </a:p>
      </dsp:txBody>
      <dsp:txXfrm>
        <a:off x="3296500" y="2970641"/>
        <a:ext cx="1957610" cy="1957610"/>
      </dsp:txXfrm>
    </dsp:sp>
    <dsp:sp modelId="{C9626EA5-E1BE-4AD6-B2A2-1CE51E10D76E}">
      <dsp:nvSpPr>
        <dsp:cNvPr id="0" name=""/>
        <dsp:cNvSpPr/>
      </dsp:nvSpPr>
      <dsp:spPr>
        <a:xfrm>
          <a:off x="5526890" y="2864739"/>
          <a:ext cx="2169414" cy="21694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Legal Impact</a:t>
          </a:r>
          <a:endParaRPr lang="en-US" sz="3000" kern="1200" dirty="0"/>
        </a:p>
      </dsp:txBody>
      <dsp:txXfrm>
        <a:off x="5632792" y="2970641"/>
        <a:ext cx="1957610" cy="19576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827A7-1388-45DB-9761-8DD58B2A57B4}">
      <dsp:nvSpPr>
        <dsp:cNvPr id="0" name=""/>
        <dsp:cNvSpPr/>
      </dsp:nvSpPr>
      <dsp:spPr>
        <a:xfrm>
          <a:off x="2662151" y="0"/>
          <a:ext cx="5562598" cy="556259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E5FBCC-192A-499D-B1A3-B9FFA9B6AE5F}">
      <dsp:nvSpPr>
        <dsp:cNvPr id="0" name=""/>
        <dsp:cNvSpPr/>
      </dsp:nvSpPr>
      <dsp:spPr>
        <a:xfrm>
          <a:off x="3190598" y="528446"/>
          <a:ext cx="2169413" cy="2169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Fatality</a:t>
          </a:r>
        </a:p>
        <a:p>
          <a:pPr marL="0" lvl="0" indent="0" algn="ctr" defTabSz="889000">
            <a:lnSpc>
              <a:spcPct val="90000"/>
            </a:lnSpc>
            <a:spcBef>
              <a:spcPct val="0"/>
            </a:spcBef>
            <a:spcAft>
              <a:spcPct val="35000"/>
            </a:spcAft>
            <a:buNone/>
          </a:pPr>
          <a:r>
            <a:rPr lang="en-US" sz="2000" b="1" kern="1200" dirty="0"/>
            <a:t>Illness</a:t>
          </a:r>
        </a:p>
        <a:p>
          <a:pPr marL="0" lvl="0" indent="0" algn="ctr" defTabSz="889000">
            <a:lnSpc>
              <a:spcPct val="90000"/>
            </a:lnSpc>
            <a:spcBef>
              <a:spcPct val="0"/>
            </a:spcBef>
            <a:spcAft>
              <a:spcPct val="35000"/>
            </a:spcAft>
            <a:buNone/>
          </a:pPr>
          <a:r>
            <a:rPr lang="en-US" sz="2000" b="1" kern="1200" dirty="0"/>
            <a:t>Injury</a:t>
          </a:r>
          <a:endParaRPr lang="en-US" sz="2000" kern="1200" dirty="0"/>
        </a:p>
      </dsp:txBody>
      <dsp:txXfrm>
        <a:off x="3296500" y="634348"/>
        <a:ext cx="1957609" cy="1957609"/>
      </dsp:txXfrm>
    </dsp:sp>
    <dsp:sp modelId="{DDA5495C-8CA6-440D-8B9F-24352814407B}">
      <dsp:nvSpPr>
        <dsp:cNvPr id="0" name=""/>
        <dsp:cNvSpPr/>
      </dsp:nvSpPr>
      <dsp:spPr>
        <a:xfrm>
          <a:off x="5526889" y="528446"/>
          <a:ext cx="2169413" cy="2169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Lost time</a:t>
          </a:r>
        </a:p>
        <a:p>
          <a:pPr marL="0" lvl="0" indent="0" algn="ctr" defTabSz="889000">
            <a:lnSpc>
              <a:spcPct val="90000"/>
            </a:lnSpc>
            <a:spcBef>
              <a:spcPct val="0"/>
            </a:spcBef>
            <a:spcAft>
              <a:spcPct val="35000"/>
            </a:spcAft>
            <a:buNone/>
          </a:pPr>
          <a:r>
            <a:rPr lang="en-US" sz="2000" b="1" kern="1200" dirty="0"/>
            <a:t>Turnover</a:t>
          </a:r>
        </a:p>
        <a:p>
          <a:pPr marL="0" lvl="0" indent="0" algn="ctr" defTabSz="889000">
            <a:lnSpc>
              <a:spcPct val="90000"/>
            </a:lnSpc>
            <a:spcBef>
              <a:spcPct val="0"/>
            </a:spcBef>
            <a:spcAft>
              <a:spcPct val="35000"/>
            </a:spcAft>
            <a:buNone/>
          </a:pPr>
          <a:r>
            <a:rPr lang="en-US" sz="2000" b="1" kern="1200" dirty="0"/>
            <a:t>Low Morale </a:t>
          </a:r>
        </a:p>
      </dsp:txBody>
      <dsp:txXfrm>
        <a:off x="5632791" y="634348"/>
        <a:ext cx="1957609" cy="1957609"/>
      </dsp:txXfrm>
    </dsp:sp>
    <dsp:sp modelId="{16C3C867-1384-416E-BF72-057B38A832D3}">
      <dsp:nvSpPr>
        <dsp:cNvPr id="0" name=""/>
        <dsp:cNvSpPr/>
      </dsp:nvSpPr>
      <dsp:spPr>
        <a:xfrm>
          <a:off x="3190598" y="2864738"/>
          <a:ext cx="2169413" cy="2169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Workers Comp</a:t>
          </a:r>
        </a:p>
        <a:p>
          <a:pPr marL="0" lvl="0" indent="0" algn="ctr" defTabSz="889000">
            <a:lnSpc>
              <a:spcPct val="90000"/>
            </a:lnSpc>
            <a:spcBef>
              <a:spcPct val="0"/>
            </a:spcBef>
            <a:spcAft>
              <a:spcPct val="35000"/>
            </a:spcAft>
            <a:buNone/>
          </a:pPr>
          <a:r>
            <a:rPr lang="en-US" sz="2000" b="1" kern="1200" dirty="0"/>
            <a:t>Insurance Costs</a:t>
          </a:r>
        </a:p>
        <a:p>
          <a:pPr marL="0" lvl="0" indent="0" algn="ctr" defTabSz="889000">
            <a:lnSpc>
              <a:spcPct val="90000"/>
            </a:lnSpc>
            <a:spcBef>
              <a:spcPct val="0"/>
            </a:spcBef>
            <a:spcAft>
              <a:spcPct val="35000"/>
            </a:spcAft>
            <a:buNone/>
          </a:pPr>
          <a:r>
            <a:rPr lang="en-US" sz="2000" b="1" kern="1200" dirty="0"/>
            <a:t>Closures and Delays 	</a:t>
          </a:r>
        </a:p>
      </dsp:txBody>
      <dsp:txXfrm>
        <a:off x="3296500" y="2970640"/>
        <a:ext cx="1957609" cy="1957609"/>
      </dsp:txXfrm>
    </dsp:sp>
    <dsp:sp modelId="{C9626EA5-E1BE-4AD6-B2A2-1CE51E10D76E}">
      <dsp:nvSpPr>
        <dsp:cNvPr id="0" name=""/>
        <dsp:cNvSpPr/>
      </dsp:nvSpPr>
      <dsp:spPr>
        <a:xfrm>
          <a:off x="5526889" y="2903983"/>
          <a:ext cx="2169413" cy="2169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Violations</a:t>
          </a:r>
        </a:p>
        <a:p>
          <a:pPr marL="0" lvl="0" indent="0" algn="ctr" defTabSz="889000">
            <a:lnSpc>
              <a:spcPct val="90000"/>
            </a:lnSpc>
            <a:spcBef>
              <a:spcPct val="0"/>
            </a:spcBef>
            <a:spcAft>
              <a:spcPct val="35000"/>
            </a:spcAft>
            <a:buNone/>
          </a:pPr>
          <a:r>
            <a:rPr lang="en-US" sz="2000" kern="1200" dirty="0"/>
            <a:t>Fines</a:t>
          </a:r>
        </a:p>
        <a:p>
          <a:pPr marL="0" lvl="0" indent="0" algn="ctr" defTabSz="889000">
            <a:lnSpc>
              <a:spcPct val="90000"/>
            </a:lnSpc>
            <a:spcBef>
              <a:spcPct val="0"/>
            </a:spcBef>
            <a:spcAft>
              <a:spcPct val="35000"/>
            </a:spcAft>
            <a:buNone/>
          </a:pPr>
          <a:r>
            <a:rPr lang="en-US" sz="2000" kern="1200" dirty="0"/>
            <a:t>Licensure impacts</a:t>
          </a:r>
        </a:p>
        <a:p>
          <a:pPr marL="0" lvl="0" indent="0" algn="ctr" defTabSz="889000">
            <a:lnSpc>
              <a:spcPct val="90000"/>
            </a:lnSpc>
            <a:spcBef>
              <a:spcPct val="0"/>
            </a:spcBef>
            <a:spcAft>
              <a:spcPct val="35000"/>
            </a:spcAft>
            <a:buNone/>
          </a:pPr>
          <a:r>
            <a:rPr lang="en-US" sz="2000" kern="1200" dirty="0"/>
            <a:t>Lawsuits</a:t>
          </a:r>
        </a:p>
      </dsp:txBody>
      <dsp:txXfrm>
        <a:off x="5632791" y="3009885"/>
        <a:ext cx="1957609" cy="19576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827A7-1388-45DB-9761-8DD58B2A57B4}">
      <dsp:nvSpPr>
        <dsp:cNvPr id="0" name=""/>
        <dsp:cNvSpPr/>
      </dsp:nvSpPr>
      <dsp:spPr>
        <a:xfrm>
          <a:off x="2662151" y="0"/>
          <a:ext cx="5562598" cy="556259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E5FBCC-192A-499D-B1A3-B9FFA9B6AE5F}">
      <dsp:nvSpPr>
        <dsp:cNvPr id="0" name=""/>
        <dsp:cNvSpPr/>
      </dsp:nvSpPr>
      <dsp:spPr>
        <a:xfrm>
          <a:off x="3190598" y="528446"/>
          <a:ext cx="2169413" cy="2169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Maintenance </a:t>
          </a:r>
        </a:p>
        <a:p>
          <a:pPr marL="0" lvl="0" indent="0" algn="ctr" defTabSz="889000">
            <a:lnSpc>
              <a:spcPct val="90000"/>
            </a:lnSpc>
            <a:spcBef>
              <a:spcPct val="0"/>
            </a:spcBef>
            <a:spcAft>
              <a:spcPct val="35000"/>
            </a:spcAft>
            <a:buNone/>
          </a:pPr>
          <a:r>
            <a:rPr lang="en-US" sz="2000" b="1" kern="1200" dirty="0"/>
            <a:t>Of </a:t>
          </a:r>
        </a:p>
        <a:p>
          <a:pPr marL="0" lvl="0" indent="0" algn="ctr" defTabSz="889000">
            <a:lnSpc>
              <a:spcPct val="90000"/>
            </a:lnSpc>
            <a:spcBef>
              <a:spcPct val="0"/>
            </a:spcBef>
            <a:spcAft>
              <a:spcPct val="35000"/>
            </a:spcAft>
            <a:buNone/>
          </a:pPr>
          <a:r>
            <a:rPr lang="en-US" sz="2000" b="1" kern="1200" dirty="0"/>
            <a:t>Physical Health</a:t>
          </a:r>
        </a:p>
        <a:p>
          <a:pPr marL="0" lvl="0" indent="0" algn="ctr" defTabSz="889000">
            <a:lnSpc>
              <a:spcPct val="90000"/>
            </a:lnSpc>
            <a:spcBef>
              <a:spcPct val="0"/>
            </a:spcBef>
            <a:spcAft>
              <a:spcPct val="35000"/>
            </a:spcAft>
            <a:buNone/>
          </a:pPr>
          <a:r>
            <a:rPr lang="en-US" sz="2000" b="1" kern="1200" dirty="0"/>
            <a:t>Mental Health</a:t>
          </a:r>
          <a:endParaRPr lang="en-US" sz="2000" kern="1200" dirty="0"/>
        </a:p>
      </dsp:txBody>
      <dsp:txXfrm>
        <a:off x="3296500" y="634348"/>
        <a:ext cx="1957609" cy="1957609"/>
      </dsp:txXfrm>
    </dsp:sp>
    <dsp:sp modelId="{DDA5495C-8CA6-440D-8B9F-24352814407B}">
      <dsp:nvSpPr>
        <dsp:cNvPr id="0" name=""/>
        <dsp:cNvSpPr/>
      </dsp:nvSpPr>
      <dsp:spPr>
        <a:xfrm>
          <a:off x="5526889" y="528446"/>
          <a:ext cx="2169413" cy="2169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Trust </a:t>
          </a:r>
        </a:p>
        <a:p>
          <a:pPr marL="0" lvl="0" indent="0" algn="ctr" defTabSz="889000">
            <a:lnSpc>
              <a:spcPct val="90000"/>
            </a:lnSpc>
            <a:spcBef>
              <a:spcPct val="0"/>
            </a:spcBef>
            <a:spcAft>
              <a:spcPct val="35000"/>
            </a:spcAft>
            <a:buNone/>
          </a:pPr>
          <a:r>
            <a:rPr lang="en-US" sz="1800" b="1" kern="1200" dirty="0"/>
            <a:t>Communication</a:t>
          </a:r>
        </a:p>
        <a:p>
          <a:pPr marL="0" lvl="0" indent="0" algn="ctr" defTabSz="889000">
            <a:lnSpc>
              <a:spcPct val="90000"/>
            </a:lnSpc>
            <a:spcBef>
              <a:spcPct val="0"/>
            </a:spcBef>
            <a:spcAft>
              <a:spcPct val="35000"/>
            </a:spcAft>
            <a:buNone/>
          </a:pPr>
          <a:r>
            <a:rPr lang="en-US" sz="2000" b="1" kern="1200" dirty="0"/>
            <a:t>Employee </a:t>
          </a:r>
          <a:r>
            <a:rPr lang="en-US" sz="2000" b="1" kern="1200" dirty="0" err="1"/>
            <a:t>Committment</a:t>
          </a:r>
          <a:endParaRPr lang="en-US" sz="2000" b="1" kern="1200" dirty="0"/>
        </a:p>
      </dsp:txBody>
      <dsp:txXfrm>
        <a:off x="5632791" y="634348"/>
        <a:ext cx="1957609" cy="1957609"/>
      </dsp:txXfrm>
    </dsp:sp>
    <dsp:sp modelId="{16C3C867-1384-416E-BF72-057B38A832D3}">
      <dsp:nvSpPr>
        <dsp:cNvPr id="0" name=""/>
        <dsp:cNvSpPr/>
      </dsp:nvSpPr>
      <dsp:spPr>
        <a:xfrm>
          <a:off x="3190598" y="2864738"/>
          <a:ext cx="2169413" cy="2169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Increased Productivity </a:t>
          </a:r>
        </a:p>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r>
            <a:rPr lang="en-US" sz="2000" b="1" kern="1200" dirty="0"/>
            <a:t>Workforce knowledge &amp; experience </a:t>
          </a:r>
        </a:p>
      </dsp:txBody>
      <dsp:txXfrm>
        <a:off x="3296500" y="2970640"/>
        <a:ext cx="1957609" cy="1957609"/>
      </dsp:txXfrm>
    </dsp:sp>
    <dsp:sp modelId="{C9626EA5-E1BE-4AD6-B2A2-1CE51E10D76E}">
      <dsp:nvSpPr>
        <dsp:cNvPr id="0" name=""/>
        <dsp:cNvSpPr/>
      </dsp:nvSpPr>
      <dsp:spPr>
        <a:xfrm>
          <a:off x="5526889" y="2903983"/>
          <a:ext cx="2169413" cy="2169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Compliance in competitive market</a:t>
          </a:r>
        </a:p>
        <a:p>
          <a:pPr marL="0" lvl="0" indent="0" algn="ctr" defTabSz="889000">
            <a:lnSpc>
              <a:spcPct val="90000"/>
            </a:lnSpc>
            <a:spcBef>
              <a:spcPct val="0"/>
            </a:spcBef>
            <a:spcAft>
              <a:spcPct val="35000"/>
            </a:spcAft>
            <a:buNone/>
          </a:pPr>
          <a:r>
            <a:rPr lang="en-US" sz="2000" b="1" kern="1200" dirty="0"/>
            <a:t>D</a:t>
          </a:r>
          <a:r>
            <a:rPr lang="en-US" sz="1800" b="1" kern="1200" dirty="0"/>
            <a:t>ocumentation</a:t>
          </a:r>
          <a:r>
            <a:rPr lang="en-US" sz="2000" b="1" kern="1200" dirty="0"/>
            <a:t> backed by action = protection</a:t>
          </a:r>
        </a:p>
      </dsp:txBody>
      <dsp:txXfrm>
        <a:off x="5632791" y="3009885"/>
        <a:ext cx="1957609" cy="19576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077B8-6B28-49B3-9D54-896ADBDF9AE1}">
      <dsp:nvSpPr>
        <dsp:cNvPr id="0" name=""/>
        <dsp:cNvSpPr/>
      </dsp:nvSpPr>
      <dsp:spPr>
        <a:xfrm>
          <a:off x="0" y="11"/>
          <a:ext cx="4202925" cy="4097091"/>
        </a:xfrm>
        <a:prstGeom prst="ellipse">
          <a:avLst/>
        </a:prstGeom>
        <a:solidFill>
          <a:schemeClr val="accent3">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Acute</a:t>
          </a:r>
          <a:r>
            <a:rPr lang="en-US" sz="3200" kern="1200" dirty="0"/>
            <a:t> </a:t>
          </a:r>
        </a:p>
        <a:p>
          <a:pPr marL="0" lvl="0" indent="0" algn="ctr" defTabSz="1422400">
            <a:lnSpc>
              <a:spcPct val="90000"/>
            </a:lnSpc>
            <a:spcBef>
              <a:spcPct val="0"/>
            </a:spcBef>
            <a:spcAft>
              <a:spcPct val="35000"/>
            </a:spcAft>
            <a:buNone/>
          </a:pPr>
          <a:r>
            <a:rPr lang="en-US" sz="2300" b="1" kern="1200" dirty="0">
              <a:solidFill>
                <a:schemeClr val="tx1"/>
              </a:solidFill>
            </a:rPr>
            <a:t>Single episode or exposure</a:t>
          </a:r>
        </a:p>
        <a:p>
          <a:pPr marL="0" lvl="0" indent="0" algn="ctr" defTabSz="1422400">
            <a:lnSpc>
              <a:spcPct val="90000"/>
            </a:lnSpc>
            <a:spcBef>
              <a:spcPct val="0"/>
            </a:spcBef>
            <a:spcAft>
              <a:spcPct val="35000"/>
            </a:spcAft>
            <a:buNone/>
          </a:pPr>
          <a:r>
            <a:rPr lang="en-US" sz="2300" b="1" kern="1200" dirty="0">
              <a:solidFill>
                <a:schemeClr val="tx1"/>
              </a:solidFill>
            </a:rPr>
            <a:t>Mild or severe</a:t>
          </a:r>
        </a:p>
        <a:p>
          <a:pPr marL="0" lvl="0" indent="0" algn="ctr" defTabSz="1422400">
            <a:lnSpc>
              <a:spcPct val="90000"/>
            </a:lnSpc>
            <a:spcBef>
              <a:spcPct val="0"/>
            </a:spcBef>
            <a:spcAft>
              <a:spcPct val="35000"/>
            </a:spcAft>
            <a:buNone/>
          </a:pPr>
          <a:r>
            <a:rPr lang="en-US" sz="2300" b="1" kern="1200" dirty="0">
              <a:solidFill>
                <a:schemeClr val="tx1"/>
              </a:solidFill>
            </a:rPr>
            <a:t>Resolves after exposure removed</a:t>
          </a:r>
        </a:p>
      </dsp:txBody>
      <dsp:txXfrm>
        <a:off x="615504" y="600016"/>
        <a:ext cx="2971917" cy="2897081"/>
      </dsp:txXfrm>
    </dsp:sp>
    <dsp:sp modelId="{7AE88D9F-B62B-4A98-ABE1-6B3A5319886A}">
      <dsp:nvSpPr>
        <dsp:cNvPr id="0" name=""/>
        <dsp:cNvSpPr/>
      </dsp:nvSpPr>
      <dsp:spPr>
        <a:xfrm>
          <a:off x="4446506" y="0"/>
          <a:ext cx="4223570" cy="40970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Chronic</a:t>
          </a:r>
          <a:endParaRPr lang="en-US" sz="3200" kern="1200" dirty="0"/>
        </a:p>
        <a:p>
          <a:pPr marL="0" lvl="0" indent="0" algn="ctr" defTabSz="1422400">
            <a:lnSpc>
              <a:spcPct val="90000"/>
            </a:lnSpc>
            <a:spcBef>
              <a:spcPct val="0"/>
            </a:spcBef>
            <a:spcAft>
              <a:spcPct val="35000"/>
            </a:spcAft>
            <a:buNone/>
          </a:pPr>
          <a:r>
            <a:rPr lang="en-US" sz="2400" b="1" kern="1200" dirty="0">
              <a:solidFill>
                <a:schemeClr val="tx1"/>
              </a:solidFill>
            </a:rPr>
            <a:t>Repeated exposure</a:t>
          </a:r>
        </a:p>
        <a:p>
          <a:pPr marL="0" lvl="0" indent="0" algn="ctr" defTabSz="1422400">
            <a:lnSpc>
              <a:spcPct val="90000"/>
            </a:lnSpc>
            <a:spcBef>
              <a:spcPct val="0"/>
            </a:spcBef>
            <a:spcAft>
              <a:spcPct val="35000"/>
            </a:spcAft>
            <a:buNone/>
          </a:pPr>
          <a:r>
            <a:rPr lang="en-US" sz="2400" b="1" kern="1200" dirty="0">
              <a:solidFill>
                <a:schemeClr val="tx1"/>
              </a:solidFill>
            </a:rPr>
            <a:t>Progressive</a:t>
          </a:r>
        </a:p>
        <a:p>
          <a:pPr marL="0" lvl="0" indent="0" algn="ctr" defTabSz="1422400">
            <a:lnSpc>
              <a:spcPct val="90000"/>
            </a:lnSpc>
            <a:spcBef>
              <a:spcPct val="0"/>
            </a:spcBef>
            <a:spcAft>
              <a:spcPct val="35000"/>
            </a:spcAft>
            <a:buNone/>
          </a:pPr>
          <a:r>
            <a:rPr lang="en-US" sz="2400" b="1" kern="1200" dirty="0">
              <a:solidFill>
                <a:schemeClr val="tx1"/>
              </a:solidFill>
            </a:rPr>
            <a:t>Often irreversible </a:t>
          </a:r>
        </a:p>
        <a:p>
          <a:pPr marL="0" lvl="0" indent="0" algn="ctr" defTabSz="1422400">
            <a:lnSpc>
              <a:spcPct val="90000"/>
            </a:lnSpc>
            <a:spcBef>
              <a:spcPct val="0"/>
            </a:spcBef>
            <a:spcAft>
              <a:spcPct val="35000"/>
            </a:spcAft>
            <a:buNone/>
          </a:pPr>
          <a:r>
            <a:rPr lang="en-US" sz="2400" b="1" kern="1200" dirty="0">
              <a:solidFill>
                <a:schemeClr val="tx1"/>
              </a:solidFill>
            </a:rPr>
            <a:t>Permanent damage / disease</a:t>
          </a:r>
          <a:endParaRPr lang="en-US" sz="2400" kern="1200" dirty="0">
            <a:solidFill>
              <a:schemeClr val="tx1"/>
            </a:solidFill>
          </a:endParaRPr>
        </a:p>
      </dsp:txBody>
      <dsp:txXfrm>
        <a:off x="5065034" y="600005"/>
        <a:ext cx="2986514" cy="28970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1F547-076B-4599-9B75-83F9754A85FF}">
      <dsp:nvSpPr>
        <dsp:cNvPr id="0" name=""/>
        <dsp:cNvSpPr/>
      </dsp:nvSpPr>
      <dsp:spPr>
        <a:xfrm>
          <a:off x="-4900452" y="-817681"/>
          <a:ext cx="6357930" cy="6357930"/>
        </a:xfrm>
        <a:prstGeom prst="blockArc">
          <a:avLst>
            <a:gd name="adj1" fmla="val 18900000"/>
            <a:gd name="adj2" fmla="val 2700000"/>
            <a:gd name="adj3" fmla="val 34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CC2E07-0AD2-49B7-852D-1FA603B8EA8C}">
      <dsp:nvSpPr>
        <dsp:cNvPr id="0" name=""/>
        <dsp:cNvSpPr/>
      </dsp:nvSpPr>
      <dsp:spPr>
        <a:xfrm>
          <a:off x="1420521" y="6433"/>
          <a:ext cx="9161580" cy="47097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4269"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err="1"/>
            <a:t>Dypsnea</a:t>
          </a:r>
          <a:r>
            <a:rPr lang="en-US" sz="3000" kern="1200" dirty="0"/>
            <a:t> / Shortness of Breath</a:t>
          </a:r>
        </a:p>
        <a:p>
          <a:pPr marL="0" lvl="0" indent="0" algn="l" defTabSz="1333500">
            <a:lnSpc>
              <a:spcPct val="90000"/>
            </a:lnSpc>
            <a:spcBef>
              <a:spcPct val="0"/>
            </a:spcBef>
            <a:spcAft>
              <a:spcPct val="35000"/>
            </a:spcAft>
            <a:buNone/>
          </a:pPr>
          <a:r>
            <a:rPr lang="en-US" sz="3000" kern="1200" dirty="0"/>
            <a:t>Asthma</a:t>
          </a:r>
        </a:p>
        <a:p>
          <a:pPr marL="0" lvl="0" indent="0" algn="l" defTabSz="1333500">
            <a:lnSpc>
              <a:spcPct val="90000"/>
            </a:lnSpc>
            <a:spcBef>
              <a:spcPct val="0"/>
            </a:spcBef>
            <a:spcAft>
              <a:spcPct val="35000"/>
            </a:spcAft>
            <a:buNone/>
          </a:pPr>
          <a:r>
            <a:rPr lang="en-US" sz="3000" kern="1200" dirty="0"/>
            <a:t>Rhinitis</a:t>
          </a:r>
        </a:p>
        <a:p>
          <a:pPr marL="0" lvl="0" indent="0" algn="l" defTabSz="1333500">
            <a:lnSpc>
              <a:spcPct val="90000"/>
            </a:lnSpc>
            <a:spcBef>
              <a:spcPct val="0"/>
            </a:spcBef>
            <a:spcAft>
              <a:spcPct val="35000"/>
            </a:spcAft>
            <a:buNone/>
          </a:pPr>
          <a:r>
            <a:rPr lang="en-US" sz="3000" kern="1200" dirty="0"/>
            <a:t>Pneumonitis / Pneumoconiosis</a:t>
          </a:r>
        </a:p>
        <a:p>
          <a:pPr marL="0" lvl="0" indent="0" algn="l" defTabSz="1333500">
            <a:lnSpc>
              <a:spcPct val="90000"/>
            </a:lnSpc>
            <a:spcBef>
              <a:spcPct val="0"/>
            </a:spcBef>
            <a:spcAft>
              <a:spcPct val="35000"/>
            </a:spcAft>
            <a:buNone/>
          </a:pPr>
          <a:r>
            <a:rPr lang="en-US" sz="3000" kern="1200" dirty="0"/>
            <a:t>Coughing</a:t>
          </a:r>
        </a:p>
        <a:p>
          <a:pPr marL="0" lvl="0" indent="0" algn="l" defTabSz="1333500">
            <a:lnSpc>
              <a:spcPct val="90000"/>
            </a:lnSpc>
            <a:spcBef>
              <a:spcPct val="0"/>
            </a:spcBef>
            <a:spcAft>
              <a:spcPct val="35000"/>
            </a:spcAft>
            <a:buNone/>
          </a:pPr>
          <a:r>
            <a:rPr lang="en-US" sz="3000" kern="1200" dirty="0"/>
            <a:t>Wheezing</a:t>
          </a:r>
        </a:p>
        <a:p>
          <a:pPr marL="0" lvl="0" indent="0" algn="l" defTabSz="1333500">
            <a:lnSpc>
              <a:spcPct val="90000"/>
            </a:lnSpc>
            <a:spcBef>
              <a:spcPct val="0"/>
            </a:spcBef>
            <a:spcAft>
              <a:spcPct val="35000"/>
            </a:spcAft>
            <a:buNone/>
          </a:pPr>
          <a:r>
            <a:rPr lang="en-US" sz="3000" kern="1200" dirty="0"/>
            <a:t>COPD</a:t>
          </a:r>
        </a:p>
        <a:p>
          <a:pPr marL="0" lvl="0" indent="0" algn="l" defTabSz="1333500">
            <a:lnSpc>
              <a:spcPct val="90000"/>
            </a:lnSpc>
            <a:spcBef>
              <a:spcPct val="0"/>
            </a:spcBef>
            <a:spcAft>
              <a:spcPct val="35000"/>
            </a:spcAft>
            <a:buNone/>
          </a:pPr>
          <a:r>
            <a:rPr lang="en-US" sz="3000" kern="1200" dirty="0"/>
            <a:t>Emphysema</a:t>
          </a:r>
        </a:p>
      </dsp:txBody>
      <dsp:txXfrm>
        <a:off x="1420521" y="6433"/>
        <a:ext cx="9161580" cy="4709700"/>
      </dsp:txXfrm>
    </dsp:sp>
    <dsp:sp modelId="{3CE82E14-F44B-4358-BB81-278760307011}">
      <dsp:nvSpPr>
        <dsp:cNvPr id="0" name=""/>
        <dsp:cNvSpPr/>
      </dsp:nvSpPr>
      <dsp:spPr>
        <a:xfrm>
          <a:off x="0" y="940761"/>
          <a:ext cx="2841043" cy="2841043"/>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1F547-076B-4599-9B75-83F9754A85FF}">
      <dsp:nvSpPr>
        <dsp:cNvPr id="0" name=""/>
        <dsp:cNvSpPr/>
      </dsp:nvSpPr>
      <dsp:spPr>
        <a:xfrm>
          <a:off x="-4900452" y="-817681"/>
          <a:ext cx="6357930" cy="6357930"/>
        </a:xfrm>
        <a:prstGeom prst="blockArc">
          <a:avLst>
            <a:gd name="adj1" fmla="val 18900000"/>
            <a:gd name="adj2" fmla="val 2700000"/>
            <a:gd name="adj3" fmla="val 34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CC2E07-0AD2-49B7-852D-1FA603B8EA8C}">
      <dsp:nvSpPr>
        <dsp:cNvPr id="0" name=""/>
        <dsp:cNvSpPr/>
      </dsp:nvSpPr>
      <dsp:spPr>
        <a:xfrm>
          <a:off x="1420521" y="6433"/>
          <a:ext cx="9161580" cy="47097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4269"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Conjunctivitis</a:t>
          </a:r>
        </a:p>
        <a:p>
          <a:pPr marL="0" lvl="0" indent="0" algn="l" defTabSz="1422400">
            <a:lnSpc>
              <a:spcPct val="90000"/>
            </a:lnSpc>
            <a:spcBef>
              <a:spcPct val="0"/>
            </a:spcBef>
            <a:spcAft>
              <a:spcPct val="35000"/>
            </a:spcAft>
            <a:buNone/>
          </a:pPr>
          <a:r>
            <a:rPr lang="en-US" sz="3200" kern="1200" dirty="0"/>
            <a:t>Urticaria (Hives)</a:t>
          </a:r>
        </a:p>
        <a:p>
          <a:pPr marL="0" lvl="0" indent="0" algn="l" defTabSz="1422400">
            <a:lnSpc>
              <a:spcPct val="90000"/>
            </a:lnSpc>
            <a:spcBef>
              <a:spcPct val="0"/>
            </a:spcBef>
            <a:spcAft>
              <a:spcPct val="35000"/>
            </a:spcAft>
            <a:buNone/>
          </a:pPr>
          <a:r>
            <a:rPr lang="en-US" sz="3200" kern="1200" dirty="0"/>
            <a:t>Angioedema (swelling)</a:t>
          </a:r>
        </a:p>
      </dsp:txBody>
      <dsp:txXfrm>
        <a:off x="1420521" y="6433"/>
        <a:ext cx="9161580" cy="4709700"/>
      </dsp:txXfrm>
    </dsp:sp>
    <dsp:sp modelId="{3CE82E14-F44B-4358-BB81-278760307011}">
      <dsp:nvSpPr>
        <dsp:cNvPr id="0" name=""/>
        <dsp:cNvSpPr/>
      </dsp:nvSpPr>
      <dsp:spPr>
        <a:xfrm>
          <a:off x="0" y="940761"/>
          <a:ext cx="2841043" cy="2841043"/>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1F547-076B-4599-9B75-83F9754A85FF}">
      <dsp:nvSpPr>
        <dsp:cNvPr id="0" name=""/>
        <dsp:cNvSpPr/>
      </dsp:nvSpPr>
      <dsp:spPr>
        <a:xfrm>
          <a:off x="-5497278" y="-915890"/>
          <a:ext cx="7125329" cy="7125329"/>
        </a:xfrm>
        <a:prstGeom prst="blockArc">
          <a:avLst>
            <a:gd name="adj1" fmla="val 18900000"/>
            <a:gd name="adj2" fmla="val 2700000"/>
            <a:gd name="adj3" fmla="val 30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CC2E07-0AD2-49B7-852D-1FA603B8EA8C}">
      <dsp:nvSpPr>
        <dsp:cNvPr id="0" name=""/>
        <dsp:cNvSpPr/>
      </dsp:nvSpPr>
      <dsp:spPr>
        <a:xfrm>
          <a:off x="1585091" y="19111"/>
          <a:ext cx="8997010" cy="52553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0877"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Byssinosis               </a:t>
          </a:r>
        </a:p>
        <a:p>
          <a:pPr marL="0" lvl="0" indent="0" algn="l" defTabSz="1422400">
            <a:lnSpc>
              <a:spcPct val="90000"/>
            </a:lnSpc>
            <a:spcBef>
              <a:spcPct val="0"/>
            </a:spcBef>
            <a:spcAft>
              <a:spcPct val="35000"/>
            </a:spcAft>
            <a:buNone/>
          </a:pPr>
          <a:r>
            <a:rPr lang="en-US" sz="3200" kern="1200" dirty="0"/>
            <a:t>COPD</a:t>
          </a:r>
          <a:br>
            <a:rPr lang="en-US" sz="3200" kern="1200" dirty="0"/>
          </a:br>
          <a:r>
            <a:rPr lang="en-US" sz="3200" kern="1200" dirty="0"/>
            <a:t>Farmer’s Lung</a:t>
          </a:r>
        </a:p>
        <a:p>
          <a:pPr marL="0" lvl="0" indent="0" algn="l" defTabSz="1422400">
            <a:lnSpc>
              <a:spcPct val="90000"/>
            </a:lnSpc>
            <a:spcBef>
              <a:spcPct val="0"/>
            </a:spcBef>
            <a:spcAft>
              <a:spcPct val="35000"/>
            </a:spcAft>
            <a:buNone/>
          </a:pPr>
          <a:r>
            <a:rPr lang="en-US" sz="3200" kern="1200" dirty="0"/>
            <a:t>Organic Toxic Dust Syndrome</a:t>
          </a:r>
        </a:p>
        <a:p>
          <a:pPr marL="0" lvl="0" indent="0" algn="l" defTabSz="1422400">
            <a:lnSpc>
              <a:spcPct val="90000"/>
            </a:lnSpc>
            <a:spcBef>
              <a:spcPct val="0"/>
            </a:spcBef>
            <a:spcAft>
              <a:spcPct val="35000"/>
            </a:spcAft>
            <a:buNone/>
          </a:pPr>
          <a:r>
            <a:rPr lang="en-US" sz="3200" kern="1200" dirty="0"/>
            <a:t>Asphyxiation</a:t>
          </a:r>
        </a:p>
        <a:p>
          <a:pPr marL="0" lvl="0" indent="0" algn="l" defTabSz="1422400">
            <a:lnSpc>
              <a:spcPct val="90000"/>
            </a:lnSpc>
            <a:spcBef>
              <a:spcPct val="0"/>
            </a:spcBef>
            <a:spcAft>
              <a:spcPct val="35000"/>
            </a:spcAft>
            <a:buNone/>
          </a:pPr>
          <a:r>
            <a:rPr lang="en-US" sz="3200" kern="1200" dirty="0"/>
            <a:t>Headaches, Dizziness, Nausea</a:t>
          </a:r>
        </a:p>
        <a:p>
          <a:pPr marL="0" lvl="0" indent="0" algn="l" defTabSz="1422400">
            <a:lnSpc>
              <a:spcPct val="90000"/>
            </a:lnSpc>
            <a:spcBef>
              <a:spcPct val="0"/>
            </a:spcBef>
            <a:spcAft>
              <a:spcPct val="35000"/>
            </a:spcAft>
            <a:buNone/>
          </a:pPr>
          <a:r>
            <a:rPr lang="en-US" sz="3200" kern="1200" dirty="0"/>
            <a:t>Unexpected Weight Loss, Fatigue</a:t>
          </a:r>
        </a:p>
        <a:p>
          <a:pPr marL="0" lvl="0" indent="0" algn="l" defTabSz="1422400">
            <a:lnSpc>
              <a:spcPct val="90000"/>
            </a:lnSpc>
            <a:spcBef>
              <a:spcPct val="0"/>
            </a:spcBef>
            <a:spcAft>
              <a:spcPct val="35000"/>
            </a:spcAft>
            <a:buNone/>
          </a:pPr>
          <a:r>
            <a:rPr lang="en-US" sz="3200" kern="1200" dirty="0"/>
            <a:t>Aspergillosis</a:t>
          </a:r>
        </a:p>
        <a:p>
          <a:pPr marL="0" lvl="0" indent="0" algn="l" defTabSz="1422400">
            <a:lnSpc>
              <a:spcPct val="90000"/>
            </a:lnSpc>
            <a:spcBef>
              <a:spcPct val="0"/>
            </a:spcBef>
            <a:spcAft>
              <a:spcPct val="35000"/>
            </a:spcAft>
            <a:buNone/>
          </a:pPr>
          <a:r>
            <a:rPr lang="en-US" sz="3200" kern="1200" dirty="0"/>
            <a:t>Cancer</a:t>
          </a:r>
        </a:p>
      </dsp:txBody>
      <dsp:txXfrm>
        <a:off x="1585091" y="19111"/>
        <a:ext cx="8997010" cy="5255326"/>
      </dsp:txXfrm>
    </dsp:sp>
    <dsp:sp modelId="{3CE82E14-F44B-4358-BB81-278760307011}">
      <dsp:nvSpPr>
        <dsp:cNvPr id="0" name=""/>
        <dsp:cNvSpPr/>
      </dsp:nvSpPr>
      <dsp:spPr>
        <a:xfrm>
          <a:off x="0" y="914396"/>
          <a:ext cx="3170182" cy="3170182"/>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0.0123</cdr:x>
      <cdr:y>0.53493</cdr:y>
    </cdr:from>
    <cdr:to>
      <cdr:x>0.34809</cdr:x>
      <cdr:y>0.97196</cdr:y>
    </cdr:to>
    <cdr:sp macro="" textlink="">
      <cdr:nvSpPr>
        <cdr:cNvPr id="2" name="TextBox 1">
          <a:extLst xmlns:a="http://schemas.openxmlformats.org/drawingml/2006/main">
            <a:ext uri="{FF2B5EF4-FFF2-40B4-BE49-F238E27FC236}">
              <a16:creationId xmlns:a16="http://schemas.microsoft.com/office/drawing/2014/main" id="{5B96ABE1-F1E0-739E-75A0-2A3D7D14FFEE}"/>
            </a:ext>
          </a:extLst>
        </cdr:cNvPr>
        <cdr:cNvSpPr txBox="1"/>
      </cdr:nvSpPr>
      <cdr:spPr>
        <a:xfrm xmlns:a="http://schemas.openxmlformats.org/drawingml/2006/main">
          <a:off x="94921" y="2634604"/>
          <a:ext cx="2590800" cy="21524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0.0123</cdr:x>
      <cdr:y>0.53493</cdr:y>
    </cdr:from>
    <cdr:to>
      <cdr:x>0.34809</cdr:x>
      <cdr:y>0.97196</cdr:y>
    </cdr:to>
    <cdr:sp macro="" textlink="">
      <cdr:nvSpPr>
        <cdr:cNvPr id="2" name="TextBox 1">
          <a:extLst xmlns:a="http://schemas.openxmlformats.org/drawingml/2006/main">
            <a:ext uri="{FF2B5EF4-FFF2-40B4-BE49-F238E27FC236}">
              <a16:creationId xmlns:a16="http://schemas.microsoft.com/office/drawing/2014/main" id="{5B96ABE1-F1E0-739E-75A0-2A3D7D14FFEE}"/>
            </a:ext>
          </a:extLst>
        </cdr:cNvPr>
        <cdr:cNvSpPr txBox="1"/>
      </cdr:nvSpPr>
      <cdr:spPr>
        <a:xfrm xmlns:a="http://schemas.openxmlformats.org/drawingml/2006/main">
          <a:off x="94921" y="2634604"/>
          <a:ext cx="2590800" cy="21524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0.0123</cdr:x>
      <cdr:y>0.53493</cdr:y>
    </cdr:from>
    <cdr:to>
      <cdr:x>0.34809</cdr:x>
      <cdr:y>0.97196</cdr:y>
    </cdr:to>
    <cdr:sp macro="" textlink="">
      <cdr:nvSpPr>
        <cdr:cNvPr id="2" name="TextBox 1">
          <a:extLst xmlns:a="http://schemas.openxmlformats.org/drawingml/2006/main">
            <a:ext uri="{FF2B5EF4-FFF2-40B4-BE49-F238E27FC236}">
              <a16:creationId xmlns:a16="http://schemas.microsoft.com/office/drawing/2014/main" id="{5B96ABE1-F1E0-739E-75A0-2A3D7D14FFEE}"/>
            </a:ext>
          </a:extLst>
        </cdr:cNvPr>
        <cdr:cNvSpPr txBox="1"/>
      </cdr:nvSpPr>
      <cdr:spPr>
        <a:xfrm xmlns:a="http://schemas.openxmlformats.org/drawingml/2006/main">
          <a:off x="94921" y="2634604"/>
          <a:ext cx="2590800" cy="21524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B7263-4C42-46D8-9B2F-AEFE93EDC1D3}" type="datetimeFigureOut">
              <a:rPr lang="en-US" smtClean="0"/>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B52E78-3CC0-40E0-AFBD-5E5E36B888F9}" type="slidenum">
              <a:rPr lang="en-US" smtClean="0"/>
              <a:t>‹#›</a:t>
            </a:fld>
            <a:endParaRPr lang="en-US"/>
          </a:p>
        </p:txBody>
      </p:sp>
    </p:spTree>
    <p:extLst>
      <p:ext uri="{BB962C8B-B14F-4D97-AF65-F5344CB8AC3E}">
        <p14:creationId xmlns:p14="http://schemas.microsoft.com/office/powerpoint/2010/main" val="3432454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attending today’s webinar on the Respiratory Hazards in Cannabis Production, hosted by the Indiana University of Pennsylvania’s OSHA Consultation Program.  My name is Danielle Dougherty. I am a graduate student in the IUP Safety Sciences program.  </a:t>
            </a:r>
          </a:p>
        </p:txBody>
      </p:sp>
      <p:sp>
        <p:nvSpPr>
          <p:cNvPr id="4" name="Slide Number Placeholder 3"/>
          <p:cNvSpPr>
            <a:spLocks noGrp="1"/>
          </p:cNvSpPr>
          <p:nvPr>
            <p:ph type="sldNum" sz="quarter" idx="5"/>
          </p:nvPr>
        </p:nvSpPr>
        <p:spPr/>
        <p:txBody>
          <a:bodyPr/>
          <a:lstStyle/>
          <a:p>
            <a:fld id="{ECB52E78-3CC0-40E0-AFBD-5E5E36B888F9}" type="slidenum">
              <a:rPr lang="en-US" smtClean="0"/>
              <a:t>1</a:t>
            </a:fld>
            <a:endParaRPr lang="en-US"/>
          </a:p>
        </p:txBody>
      </p:sp>
    </p:spTree>
    <p:extLst>
      <p:ext uri="{BB962C8B-B14F-4D97-AF65-F5344CB8AC3E}">
        <p14:creationId xmlns:p14="http://schemas.microsoft.com/office/powerpoint/2010/main" val="3696249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AAF88-9F71-F24B-9981-FAC161FB9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7A231-1475-8DC9-F772-960FE069DC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77039F-0805-D660-9112-9C66E7FE7F52}"/>
              </a:ext>
            </a:extLst>
          </p:cNvPr>
          <p:cNvSpPr>
            <a:spLocks noGrp="1"/>
          </p:cNvSpPr>
          <p:nvPr>
            <p:ph type="body" idx="1"/>
          </p:nvPr>
        </p:nvSpPr>
        <p:spPr/>
        <p:txBody>
          <a:bodyPr/>
          <a:lstStyle/>
          <a:p>
            <a:r>
              <a:rPr lang="en-US" dirty="0"/>
              <a:t>It can be difficult for safety advocates to justify measures they are requesting to </a:t>
            </a:r>
            <a:r>
              <a:rPr lang="en-US" i="1" dirty="0"/>
              <a:t>prevent the possibility of an outcome or reduce risk for something that hasn’t happened yet.  </a:t>
            </a:r>
          </a:p>
          <a:p>
            <a:r>
              <a:rPr lang="en-US" i="1" dirty="0"/>
              <a:t> But this worker died. </a:t>
            </a:r>
          </a:p>
          <a:p>
            <a:r>
              <a:rPr lang="en-US" i="1" dirty="0"/>
              <a:t>The risk is not hypothetical. </a:t>
            </a:r>
          </a:p>
          <a:p>
            <a:r>
              <a:rPr lang="en-US" dirty="0"/>
              <a:t>This death touched on everyone involved in a cannabis operation.  </a:t>
            </a:r>
          </a:p>
          <a:p>
            <a:r>
              <a:rPr lang="en-US" dirty="0"/>
              <a:t>It affected employees and their families, managers, contractors, and regulators.  </a:t>
            </a:r>
          </a:p>
          <a:p>
            <a:r>
              <a:rPr lang="en-US" dirty="0"/>
              <a:t>This is a There is a reason for each one to be aware of and advocate for safety.  </a:t>
            </a:r>
          </a:p>
        </p:txBody>
      </p:sp>
      <p:sp>
        <p:nvSpPr>
          <p:cNvPr id="4" name="Slide Number Placeholder 3">
            <a:extLst>
              <a:ext uri="{FF2B5EF4-FFF2-40B4-BE49-F238E27FC236}">
                <a16:creationId xmlns:a16="http://schemas.microsoft.com/office/drawing/2014/main" id="{542A5E41-2006-B0D2-9828-927B4CE3B51C}"/>
              </a:ext>
            </a:extLst>
          </p:cNvPr>
          <p:cNvSpPr>
            <a:spLocks noGrp="1"/>
          </p:cNvSpPr>
          <p:nvPr>
            <p:ph type="sldNum" sz="quarter" idx="5"/>
          </p:nvPr>
        </p:nvSpPr>
        <p:spPr/>
        <p:txBody>
          <a:bodyPr/>
          <a:lstStyle/>
          <a:p>
            <a:fld id="{ECB52E78-3CC0-40E0-AFBD-5E5E36B888F9}" type="slidenum">
              <a:rPr lang="en-US" smtClean="0"/>
              <a:t>10</a:t>
            </a:fld>
            <a:endParaRPr lang="en-US"/>
          </a:p>
        </p:txBody>
      </p:sp>
    </p:spTree>
    <p:extLst>
      <p:ext uri="{BB962C8B-B14F-4D97-AF65-F5344CB8AC3E}">
        <p14:creationId xmlns:p14="http://schemas.microsoft.com/office/powerpoint/2010/main" val="2736573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AAF88-9F71-F24B-9981-FAC161FB9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7A231-1475-8DC9-F772-960FE069DC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77039F-0805-D660-9112-9C66E7FE7F52}"/>
              </a:ext>
            </a:extLst>
          </p:cNvPr>
          <p:cNvSpPr>
            <a:spLocks noGrp="1"/>
          </p:cNvSpPr>
          <p:nvPr>
            <p:ph type="body" idx="1"/>
          </p:nvPr>
        </p:nvSpPr>
        <p:spPr/>
        <p:txBody>
          <a:bodyPr/>
          <a:lstStyle/>
          <a:p>
            <a:r>
              <a:rPr lang="en-US" dirty="0"/>
              <a:t>There is research out there demonstrating that low management support and lack of safety priorities not only result in poor health outcomes for the workers, but can also drastically impact morale and productivity, leading to less efficiency and higher turnover.  </a:t>
            </a:r>
          </a:p>
          <a:p>
            <a:r>
              <a:rPr lang="en-US" dirty="0"/>
              <a:t>These types of organizations are more likely to have violations and fines for non-compliance.  </a:t>
            </a:r>
          </a:p>
        </p:txBody>
      </p:sp>
      <p:sp>
        <p:nvSpPr>
          <p:cNvPr id="4" name="Slide Number Placeholder 3">
            <a:extLst>
              <a:ext uri="{FF2B5EF4-FFF2-40B4-BE49-F238E27FC236}">
                <a16:creationId xmlns:a16="http://schemas.microsoft.com/office/drawing/2014/main" id="{542A5E41-2006-B0D2-9828-927B4CE3B51C}"/>
              </a:ext>
            </a:extLst>
          </p:cNvPr>
          <p:cNvSpPr>
            <a:spLocks noGrp="1"/>
          </p:cNvSpPr>
          <p:nvPr>
            <p:ph type="sldNum" sz="quarter" idx="5"/>
          </p:nvPr>
        </p:nvSpPr>
        <p:spPr/>
        <p:txBody>
          <a:bodyPr/>
          <a:lstStyle/>
          <a:p>
            <a:fld id="{ECB52E78-3CC0-40E0-AFBD-5E5E36B888F9}" type="slidenum">
              <a:rPr lang="en-US" smtClean="0"/>
              <a:t>11</a:t>
            </a:fld>
            <a:endParaRPr lang="en-US"/>
          </a:p>
        </p:txBody>
      </p:sp>
    </p:spTree>
    <p:extLst>
      <p:ext uri="{BB962C8B-B14F-4D97-AF65-F5344CB8AC3E}">
        <p14:creationId xmlns:p14="http://schemas.microsoft.com/office/powerpoint/2010/main" val="2680562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AAF88-9F71-F24B-9981-FAC161FB9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7A231-1475-8DC9-F772-960FE069DC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77039F-0805-D660-9112-9C66E7FE7F52}"/>
              </a:ext>
            </a:extLst>
          </p:cNvPr>
          <p:cNvSpPr>
            <a:spLocks noGrp="1"/>
          </p:cNvSpPr>
          <p:nvPr>
            <p:ph type="body" idx="1"/>
          </p:nvPr>
        </p:nvSpPr>
        <p:spPr/>
        <p:txBody>
          <a:bodyPr/>
          <a:lstStyle/>
          <a:p>
            <a:r>
              <a:rPr lang="en-US" dirty="0"/>
              <a:t>On the flip side</a:t>
            </a:r>
          </a:p>
          <a:p>
            <a:r>
              <a:rPr lang="en-US" dirty="0"/>
              <a:t>Strong safety culture and supportive management keep employees healthy. </a:t>
            </a:r>
          </a:p>
          <a:p>
            <a:r>
              <a:rPr lang="en-US" dirty="0"/>
              <a:t>Healthy employees are likely to be happier, more committed, less stressed, which all lead to less turnover, better productivity, more communication and trust.  </a:t>
            </a:r>
          </a:p>
          <a:p>
            <a:r>
              <a:rPr lang="en-US" dirty="0"/>
              <a:t>Many of the “best places to work” worker engagement surveys, which you can just google, measure these basic aspects of company culture relative to business success.  </a:t>
            </a:r>
          </a:p>
          <a:p>
            <a:r>
              <a:rPr lang="en-US" dirty="0"/>
              <a:t>Also remember – strong safety is a protection for both employers and employees because it is documentation backed by action. </a:t>
            </a:r>
          </a:p>
          <a:p>
            <a:br>
              <a:rPr lang="en-US" dirty="0"/>
            </a:br>
            <a:endParaRPr lang="en-US" dirty="0"/>
          </a:p>
        </p:txBody>
      </p:sp>
      <p:sp>
        <p:nvSpPr>
          <p:cNvPr id="4" name="Slide Number Placeholder 3">
            <a:extLst>
              <a:ext uri="{FF2B5EF4-FFF2-40B4-BE49-F238E27FC236}">
                <a16:creationId xmlns:a16="http://schemas.microsoft.com/office/drawing/2014/main" id="{542A5E41-2006-B0D2-9828-927B4CE3B51C}"/>
              </a:ext>
            </a:extLst>
          </p:cNvPr>
          <p:cNvSpPr>
            <a:spLocks noGrp="1"/>
          </p:cNvSpPr>
          <p:nvPr>
            <p:ph type="sldNum" sz="quarter" idx="5"/>
          </p:nvPr>
        </p:nvSpPr>
        <p:spPr/>
        <p:txBody>
          <a:bodyPr/>
          <a:lstStyle/>
          <a:p>
            <a:fld id="{ECB52E78-3CC0-40E0-AFBD-5E5E36B888F9}" type="slidenum">
              <a:rPr lang="en-US" smtClean="0"/>
              <a:t>12</a:t>
            </a:fld>
            <a:endParaRPr lang="en-US"/>
          </a:p>
        </p:txBody>
      </p:sp>
    </p:spTree>
    <p:extLst>
      <p:ext uri="{BB962C8B-B14F-4D97-AF65-F5344CB8AC3E}">
        <p14:creationId xmlns:p14="http://schemas.microsoft.com/office/powerpoint/2010/main" val="1379021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975B7-F033-F0B6-999B-B6E9F02CE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C9CD25-7F0E-DDE7-1516-94D890C261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36427-B99C-8BB7-9EF1-933A9F008E55}"/>
              </a:ext>
            </a:extLst>
          </p:cNvPr>
          <p:cNvSpPr>
            <a:spLocks noGrp="1"/>
          </p:cNvSpPr>
          <p:nvPr>
            <p:ph type="body" idx="1"/>
          </p:nvPr>
        </p:nvSpPr>
        <p:spPr/>
        <p:txBody>
          <a:bodyPr/>
          <a:lstStyle/>
          <a:p>
            <a:r>
              <a:rPr lang="en-US" dirty="0"/>
              <a:t>Misconception that because cannabis is not federally regulated, it is exempt from federal regulation.  </a:t>
            </a:r>
          </a:p>
          <a:p>
            <a:r>
              <a:rPr lang="en-US" dirty="0"/>
              <a:t>This isn’t true. </a:t>
            </a:r>
          </a:p>
          <a:p>
            <a:r>
              <a:rPr lang="en-US" dirty="0"/>
              <a:t>Federal safety regulations do apply to cannabis businesses.  </a:t>
            </a:r>
          </a:p>
          <a:p>
            <a:r>
              <a:rPr lang="en-US" dirty="0"/>
              <a:t>OSHA’s general duty clause requires employers to furnish a place of employment free from recognized hazards</a:t>
            </a:r>
          </a:p>
          <a:p>
            <a:r>
              <a:rPr lang="en-US" dirty="0"/>
              <a:t>It also places responsibilities on employees to follow standards.  </a:t>
            </a:r>
          </a:p>
        </p:txBody>
      </p:sp>
      <p:sp>
        <p:nvSpPr>
          <p:cNvPr id="4" name="Slide Number Placeholder 3">
            <a:extLst>
              <a:ext uri="{FF2B5EF4-FFF2-40B4-BE49-F238E27FC236}">
                <a16:creationId xmlns:a16="http://schemas.microsoft.com/office/drawing/2014/main" id="{C81E3E98-C2D5-8C17-4716-DABE5008B7A9}"/>
              </a:ext>
            </a:extLst>
          </p:cNvPr>
          <p:cNvSpPr>
            <a:spLocks noGrp="1"/>
          </p:cNvSpPr>
          <p:nvPr>
            <p:ph type="sldNum" sz="quarter" idx="5"/>
          </p:nvPr>
        </p:nvSpPr>
        <p:spPr/>
        <p:txBody>
          <a:bodyPr/>
          <a:lstStyle/>
          <a:p>
            <a:fld id="{ECB52E78-3CC0-40E0-AFBD-5E5E36B888F9}" type="slidenum">
              <a:rPr lang="en-US" smtClean="0"/>
              <a:t>13</a:t>
            </a:fld>
            <a:endParaRPr lang="en-US"/>
          </a:p>
        </p:txBody>
      </p:sp>
    </p:spTree>
    <p:extLst>
      <p:ext uri="{BB962C8B-B14F-4D97-AF65-F5344CB8AC3E}">
        <p14:creationId xmlns:p14="http://schemas.microsoft.com/office/powerpoint/2010/main" val="278634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General Duty Clause, OSHA also has a specific Respiratory Protection Standard.</a:t>
            </a:r>
          </a:p>
          <a:p>
            <a:r>
              <a:rPr lang="en-US" dirty="0"/>
              <a:t>If you want specifics on that standard, please check out the IUP OSHA Webinar by Bryan </a:t>
            </a:r>
            <a:r>
              <a:rPr lang="en-US" dirty="0" err="1"/>
              <a:t>Brougher</a:t>
            </a:r>
            <a:r>
              <a:rPr lang="en-US" dirty="0"/>
              <a:t> that goes into detail on the Respiratory Protection Standard.  We are just doing an overview here. </a:t>
            </a:r>
          </a:p>
          <a:p>
            <a:r>
              <a:rPr lang="en-US" dirty="0"/>
              <a:t>Another federal regulation is EPA’s Worker Protection Standard for agricultural pesticide application.</a:t>
            </a:r>
          </a:p>
          <a:p>
            <a:r>
              <a:rPr lang="en-US" dirty="0"/>
              <a:t>Individual states may have oversight and additional regulations. </a:t>
            </a:r>
          </a:p>
        </p:txBody>
      </p:sp>
      <p:sp>
        <p:nvSpPr>
          <p:cNvPr id="4" name="Slide Number Placeholder 3"/>
          <p:cNvSpPr>
            <a:spLocks noGrp="1"/>
          </p:cNvSpPr>
          <p:nvPr>
            <p:ph type="sldNum" sz="quarter" idx="5"/>
          </p:nvPr>
        </p:nvSpPr>
        <p:spPr/>
        <p:txBody>
          <a:bodyPr/>
          <a:lstStyle/>
          <a:p>
            <a:fld id="{ECB52E78-3CC0-40E0-AFBD-5E5E36B888F9}" type="slidenum">
              <a:rPr lang="en-US" smtClean="0"/>
              <a:t>14</a:t>
            </a:fld>
            <a:endParaRPr lang="en-US"/>
          </a:p>
        </p:txBody>
      </p:sp>
    </p:spTree>
    <p:extLst>
      <p:ext uri="{BB962C8B-B14F-4D97-AF65-F5344CB8AC3E}">
        <p14:creationId xmlns:p14="http://schemas.microsoft.com/office/powerpoint/2010/main" val="3792062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82F1F-2BD7-8F8C-04C2-C2B1D8774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D6766-FED6-B54C-4D01-3FBE3725B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1405A9-713E-8001-83C1-2BA894A2FACC}"/>
              </a:ext>
            </a:extLst>
          </p:cNvPr>
          <p:cNvSpPr>
            <a:spLocks noGrp="1"/>
          </p:cNvSpPr>
          <p:nvPr>
            <p:ph type="body" idx="1"/>
          </p:nvPr>
        </p:nvSpPr>
        <p:spPr/>
        <p:txBody>
          <a:bodyPr/>
          <a:lstStyle/>
          <a:p>
            <a:r>
              <a:rPr lang="en-US" dirty="0"/>
              <a:t>What are the potential health effects of respiratory exposures? </a:t>
            </a:r>
          </a:p>
          <a:p>
            <a:r>
              <a:rPr lang="en-US" dirty="0"/>
              <a:t>Symptoms can range from acute to chronic. </a:t>
            </a:r>
          </a:p>
          <a:p>
            <a:r>
              <a:rPr lang="en-US" dirty="0"/>
              <a:t>Meaning a single exposure could result in an acute episode.</a:t>
            </a:r>
            <a:br>
              <a:rPr lang="en-US" dirty="0"/>
            </a:br>
            <a:r>
              <a:rPr lang="en-US" dirty="0"/>
              <a:t>Chronic symptoms can result from continued exposure over time. </a:t>
            </a:r>
          </a:p>
          <a:p>
            <a:r>
              <a:rPr lang="en-US" dirty="0"/>
              <a:t>Mild symptoms may self-resolve.  Severe illness can result in permanent respiratory damage, or disease, including cancer and progressive disease like COPD, Chronic Obstructive Pulmonary Disease. </a:t>
            </a:r>
          </a:p>
          <a:p>
            <a:endParaRPr lang="en-US" dirty="0"/>
          </a:p>
        </p:txBody>
      </p:sp>
      <p:sp>
        <p:nvSpPr>
          <p:cNvPr id="4" name="Slide Number Placeholder 3">
            <a:extLst>
              <a:ext uri="{FF2B5EF4-FFF2-40B4-BE49-F238E27FC236}">
                <a16:creationId xmlns:a16="http://schemas.microsoft.com/office/drawing/2014/main" id="{A6A0306A-8C15-CBD8-A5AD-AF1691553671}"/>
              </a:ext>
            </a:extLst>
          </p:cNvPr>
          <p:cNvSpPr>
            <a:spLocks noGrp="1"/>
          </p:cNvSpPr>
          <p:nvPr>
            <p:ph type="sldNum" sz="quarter" idx="5"/>
          </p:nvPr>
        </p:nvSpPr>
        <p:spPr/>
        <p:txBody>
          <a:bodyPr/>
          <a:lstStyle/>
          <a:p>
            <a:fld id="{ECB52E78-3CC0-40E0-AFBD-5E5E36B888F9}" type="slidenum">
              <a:rPr lang="en-US" smtClean="0"/>
              <a:t>15</a:t>
            </a:fld>
            <a:endParaRPr lang="en-US"/>
          </a:p>
        </p:txBody>
      </p:sp>
    </p:spTree>
    <p:extLst>
      <p:ext uri="{BB962C8B-B14F-4D97-AF65-F5344CB8AC3E}">
        <p14:creationId xmlns:p14="http://schemas.microsoft.com/office/powerpoint/2010/main" val="805886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32255-C777-9E62-8AB8-785FA20B1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6AEDCD-167E-C69D-BEE6-ABD1CB0EC2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433E1-DBA1-1FF5-E6F7-B682EF9E34F0}"/>
              </a:ext>
            </a:extLst>
          </p:cNvPr>
          <p:cNvSpPr>
            <a:spLocks noGrp="1"/>
          </p:cNvSpPr>
          <p:nvPr>
            <p:ph type="body" idx="1"/>
          </p:nvPr>
        </p:nvSpPr>
        <p:spPr/>
        <p:txBody>
          <a:bodyPr/>
          <a:lstStyle/>
          <a:p>
            <a:r>
              <a:rPr lang="en-US" dirty="0"/>
              <a:t>Allergies are a primary exposure concern.</a:t>
            </a:r>
          </a:p>
          <a:p>
            <a:r>
              <a:rPr lang="en-US" dirty="0"/>
              <a:t>Allergies in general are an area where there is still a lot to learn about why and how some people develop allergic reactions and others do not. </a:t>
            </a:r>
          </a:p>
          <a:p>
            <a:r>
              <a:rPr lang="en-US" dirty="0"/>
              <a:t>CDC data showed 1 in 3 American adults have some kind of allergy, and the numbers are growing.</a:t>
            </a:r>
          </a:p>
          <a:p>
            <a:r>
              <a:rPr lang="en-US" dirty="0"/>
              <a:t>The reasons for this are not known.</a:t>
            </a:r>
          </a:p>
          <a:p>
            <a:r>
              <a:rPr lang="en-US" dirty="0"/>
              <a:t>While there may be unknown factors influencing people’s sensitivities, it is well known that repeated exposures to any allergen can increase chances of a reaction and severity of reactions.  </a:t>
            </a:r>
          </a:p>
          <a:p>
            <a:r>
              <a:rPr lang="en-US" dirty="0"/>
              <a:t>This is called sensitization.  Bakers lung and Popcorn lung are examples of conditions that workers in other industries developed as a result of repeated exposures. </a:t>
            </a:r>
          </a:p>
        </p:txBody>
      </p:sp>
      <p:sp>
        <p:nvSpPr>
          <p:cNvPr id="4" name="Slide Number Placeholder 3">
            <a:extLst>
              <a:ext uri="{FF2B5EF4-FFF2-40B4-BE49-F238E27FC236}">
                <a16:creationId xmlns:a16="http://schemas.microsoft.com/office/drawing/2014/main" id="{4F7FF31A-AD7B-EC9D-1DED-268F49BD181C}"/>
              </a:ext>
            </a:extLst>
          </p:cNvPr>
          <p:cNvSpPr>
            <a:spLocks noGrp="1"/>
          </p:cNvSpPr>
          <p:nvPr>
            <p:ph type="sldNum" sz="quarter" idx="5"/>
          </p:nvPr>
        </p:nvSpPr>
        <p:spPr/>
        <p:txBody>
          <a:bodyPr/>
          <a:lstStyle/>
          <a:p>
            <a:fld id="{ECB52E78-3CC0-40E0-AFBD-5E5E36B888F9}" type="slidenum">
              <a:rPr lang="en-US" smtClean="0"/>
              <a:t>16</a:t>
            </a:fld>
            <a:endParaRPr lang="en-US"/>
          </a:p>
        </p:txBody>
      </p:sp>
    </p:spTree>
    <p:extLst>
      <p:ext uri="{BB962C8B-B14F-4D97-AF65-F5344CB8AC3E}">
        <p14:creationId xmlns:p14="http://schemas.microsoft.com/office/powerpoint/2010/main" val="74716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32255-C777-9E62-8AB8-785FA20B1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6AEDCD-167E-C69D-BEE6-ABD1CB0EC2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433E1-DBA1-1FF5-E6F7-B682EF9E34F0}"/>
              </a:ext>
            </a:extLst>
          </p:cNvPr>
          <p:cNvSpPr>
            <a:spLocks noGrp="1"/>
          </p:cNvSpPr>
          <p:nvPr>
            <p:ph type="body" idx="1"/>
          </p:nvPr>
        </p:nvSpPr>
        <p:spPr/>
        <p:txBody>
          <a:bodyPr/>
          <a:lstStyle/>
          <a:p>
            <a:r>
              <a:rPr lang="en-US" dirty="0"/>
              <a:t>This is called sensitization.  Bakers lung and Popcorn lung are examples of conditions that workers in other industries developed as a result of repeated exposures to particles or gases. </a:t>
            </a:r>
          </a:p>
        </p:txBody>
      </p:sp>
      <p:sp>
        <p:nvSpPr>
          <p:cNvPr id="4" name="Slide Number Placeholder 3">
            <a:extLst>
              <a:ext uri="{FF2B5EF4-FFF2-40B4-BE49-F238E27FC236}">
                <a16:creationId xmlns:a16="http://schemas.microsoft.com/office/drawing/2014/main" id="{4F7FF31A-AD7B-EC9D-1DED-268F49BD181C}"/>
              </a:ext>
            </a:extLst>
          </p:cNvPr>
          <p:cNvSpPr>
            <a:spLocks noGrp="1"/>
          </p:cNvSpPr>
          <p:nvPr>
            <p:ph type="sldNum" sz="quarter" idx="5"/>
          </p:nvPr>
        </p:nvSpPr>
        <p:spPr/>
        <p:txBody>
          <a:bodyPr/>
          <a:lstStyle/>
          <a:p>
            <a:fld id="{ECB52E78-3CC0-40E0-AFBD-5E5E36B888F9}" type="slidenum">
              <a:rPr lang="en-US" smtClean="0"/>
              <a:t>17</a:t>
            </a:fld>
            <a:endParaRPr lang="en-US"/>
          </a:p>
        </p:txBody>
      </p:sp>
    </p:spTree>
    <p:extLst>
      <p:ext uri="{BB962C8B-B14F-4D97-AF65-F5344CB8AC3E}">
        <p14:creationId xmlns:p14="http://schemas.microsoft.com/office/powerpoint/2010/main" val="673169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AEABD-6CC9-5B57-8722-23B4DFDAF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EE3AE9-B677-A5DB-4068-C861015D6D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015EF4-5CDD-E248-BC45-16C3FF2BC88E}"/>
              </a:ext>
            </a:extLst>
          </p:cNvPr>
          <p:cNvSpPr>
            <a:spLocks noGrp="1"/>
          </p:cNvSpPr>
          <p:nvPr>
            <p:ph type="body" idx="1"/>
          </p:nvPr>
        </p:nvSpPr>
        <p:spPr/>
        <p:txBody>
          <a:bodyPr/>
          <a:lstStyle/>
          <a:p>
            <a:r>
              <a:rPr lang="en-US" dirty="0"/>
              <a:t>Specific to the cannabis plant, there is research and historical evidence showing that workers who harvest and process cannabis can be more at risk for developing certain respiratory illnesses. </a:t>
            </a:r>
          </a:p>
          <a:p>
            <a:r>
              <a:rPr lang="en-US" dirty="0"/>
              <a:t>At the turn of century, when hemp was a primary source of textile fiber, workers who harvested and worked in the processing areas developed various respiratory diseases, including something called byssinosis.  </a:t>
            </a:r>
          </a:p>
          <a:p>
            <a:r>
              <a:rPr lang="en-US" dirty="0"/>
              <a:t>Back then, a process called carding involved breaking down the hemp plants to reduce it to the usable fibers.  </a:t>
            </a:r>
          </a:p>
          <a:p>
            <a:r>
              <a:rPr lang="en-US" dirty="0"/>
              <a:t>This caused a lot of airborne dust, plant material particles, pieces of soil,  bacteria and molds that were on the plant at harvest or that grew after harvest. </a:t>
            </a:r>
          </a:p>
          <a:p>
            <a:r>
              <a:rPr lang="en-US" dirty="0"/>
              <a:t>A quick google search will turn up a lot of historical literature on byssinosis and hemp.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all similar to potential exposures for workers that are harvesting and processing cannabis indoors today.</a:t>
            </a:r>
          </a:p>
          <a:p>
            <a:r>
              <a:rPr lang="en-US" dirty="0"/>
              <a:t>More recently,  current research shows cannabis workers in the modern industry are at risk.  </a:t>
            </a:r>
          </a:p>
          <a:p>
            <a:r>
              <a:rPr lang="en-US" dirty="0"/>
              <a:t>What kind of health outcomes are we talking about </a:t>
            </a:r>
          </a:p>
        </p:txBody>
      </p:sp>
      <p:sp>
        <p:nvSpPr>
          <p:cNvPr id="4" name="Slide Number Placeholder 3">
            <a:extLst>
              <a:ext uri="{FF2B5EF4-FFF2-40B4-BE49-F238E27FC236}">
                <a16:creationId xmlns:a16="http://schemas.microsoft.com/office/drawing/2014/main" id="{847C0F2A-7696-3105-C3BA-8969C0DB5D7D}"/>
              </a:ext>
            </a:extLst>
          </p:cNvPr>
          <p:cNvSpPr>
            <a:spLocks noGrp="1"/>
          </p:cNvSpPr>
          <p:nvPr>
            <p:ph type="sldNum" sz="quarter" idx="5"/>
          </p:nvPr>
        </p:nvSpPr>
        <p:spPr/>
        <p:txBody>
          <a:bodyPr/>
          <a:lstStyle/>
          <a:p>
            <a:fld id="{ECB52E78-3CC0-40E0-AFBD-5E5E36B888F9}" type="slidenum">
              <a:rPr lang="en-US" smtClean="0"/>
              <a:t>18</a:t>
            </a:fld>
            <a:endParaRPr lang="en-US"/>
          </a:p>
        </p:txBody>
      </p:sp>
    </p:spTree>
    <p:extLst>
      <p:ext uri="{BB962C8B-B14F-4D97-AF65-F5344CB8AC3E}">
        <p14:creationId xmlns:p14="http://schemas.microsoft.com/office/powerpoint/2010/main" val="2548089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AEABD-6CC9-5B57-8722-23B4DFDAF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EE3AE9-B677-A5DB-4068-C861015D6D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015EF4-5CDD-E248-BC45-16C3FF2BC8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7C0F2A-7696-3105-C3BA-8969C0DB5D7D}"/>
              </a:ext>
            </a:extLst>
          </p:cNvPr>
          <p:cNvSpPr>
            <a:spLocks noGrp="1"/>
          </p:cNvSpPr>
          <p:nvPr>
            <p:ph type="sldNum" sz="quarter" idx="5"/>
          </p:nvPr>
        </p:nvSpPr>
        <p:spPr/>
        <p:txBody>
          <a:bodyPr/>
          <a:lstStyle/>
          <a:p>
            <a:fld id="{ECB52E78-3CC0-40E0-AFBD-5E5E36B888F9}" type="slidenum">
              <a:rPr lang="en-US" smtClean="0"/>
              <a:t>19</a:t>
            </a:fld>
            <a:endParaRPr lang="en-US"/>
          </a:p>
        </p:txBody>
      </p:sp>
    </p:spTree>
    <p:extLst>
      <p:ext uri="{BB962C8B-B14F-4D97-AF65-F5344CB8AC3E}">
        <p14:creationId xmlns:p14="http://schemas.microsoft.com/office/powerpoint/2010/main" val="3185539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pre-recorded, but you will have an opportunity to provide ask questions and provide feedback in the live chat and at the conclusion.  </a:t>
            </a:r>
          </a:p>
        </p:txBody>
      </p:sp>
      <p:sp>
        <p:nvSpPr>
          <p:cNvPr id="4" name="Slide Number Placeholder 3"/>
          <p:cNvSpPr>
            <a:spLocks noGrp="1"/>
          </p:cNvSpPr>
          <p:nvPr>
            <p:ph type="sldNum" sz="quarter" idx="5"/>
          </p:nvPr>
        </p:nvSpPr>
        <p:spPr/>
        <p:txBody>
          <a:bodyPr/>
          <a:lstStyle/>
          <a:p>
            <a:fld id="{ECB52E78-3CC0-40E0-AFBD-5E5E36B888F9}" type="slidenum">
              <a:rPr lang="en-US" smtClean="0"/>
              <a:t>2</a:t>
            </a:fld>
            <a:endParaRPr lang="en-US"/>
          </a:p>
        </p:txBody>
      </p:sp>
    </p:spTree>
    <p:extLst>
      <p:ext uri="{BB962C8B-B14F-4D97-AF65-F5344CB8AC3E}">
        <p14:creationId xmlns:p14="http://schemas.microsoft.com/office/powerpoint/2010/main" val="3942067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AEABD-6CC9-5B57-8722-23B4DFDAF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EE3AE9-B677-A5DB-4068-C861015D6D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015EF4-5CDD-E248-BC45-16C3FF2BC8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7C0F2A-7696-3105-C3BA-8969C0DB5D7D}"/>
              </a:ext>
            </a:extLst>
          </p:cNvPr>
          <p:cNvSpPr>
            <a:spLocks noGrp="1"/>
          </p:cNvSpPr>
          <p:nvPr>
            <p:ph type="sldNum" sz="quarter" idx="5"/>
          </p:nvPr>
        </p:nvSpPr>
        <p:spPr/>
        <p:txBody>
          <a:bodyPr/>
          <a:lstStyle/>
          <a:p>
            <a:fld id="{ECB52E78-3CC0-40E0-AFBD-5E5E36B888F9}" type="slidenum">
              <a:rPr lang="en-US" smtClean="0"/>
              <a:t>20</a:t>
            </a:fld>
            <a:endParaRPr lang="en-US"/>
          </a:p>
        </p:txBody>
      </p:sp>
    </p:spTree>
    <p:extLst>
      <p:ext uri="{BB962C8B-B14F-4D97-AF65-F5344CB8AC3E}">
        <p14:creationId xmlns:p14="http://schemas.microsoft.com/office/powerpoint/2010/main" val="3051373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A254A-685F-671F-0143-E9E7CA94DA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A6A23-02AE-1D5B-1945-1257FD9D1A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49AD7-A59F-3918-E200-4DD041D484DC}"/>
              </a:ext>
            </a:extLst>
          </p:cNvPr>
          <p:cNvSpPr>
            <a:spLocks noGrp="1"/>
          </p:cNvSpPr>
          <p:nvPr>
            <p:ph type="body" idx="1"/>
          </p:nvPr>
        </p:nvSpPr>
        <p:spPr/>
        <p:txBody>
          <a:bodyPr/>
          <a:lstStyle/>
          <a:p>
            <a:r>
              <a:rPr lang="en-US" dirty="0"/>
              <a:t>Respiratory exposures most commonly affect the respiratory tract, which is the nose, throat, and lungs.</a:t>
            </a:r>
          </a:p>
          <a:p>
            <a:r>
              <a:rPr lang="en-US" dirty="0"/>
              <a:t>Symptoms can be as simple as what typically comes to mind with mild allergies like:</a:t>
            </a:r>
          </a:p>
          <a:p>
            <a:r>
              <a:rPr lang="en-US" dirty="0"/>
              <a:t>Runny nose, coughing, wheezing, shortness of breath</a:t>
            </a:r>
          </a:p>
          <a:p>
            <a:r>
              <a:rPr lang="en-US" dirty="0"/>
              <a:t>which has the medical diagnosis of </a:t>
            </a:r>
            <a:r>
              <a:rPr lang="en-US" dirty="0" err="1"/>
              <a:t>Dypsnea</a:t>
            </a:r>
            <a:r>
              <a:rPr lang="en-US" dirty="0"/>
              <a:t>.</a:t>
            </a:r>
          </a:p>
          <a:p>
            <a:r>
              <a:rPr lang="en-US" dirty="0"/>
              <a:t>Beyond the eyes, nose, throat, and lungs – symptoms can affect the eyes and skin.  </a:t>
            </a:r>
          </a:p>
          <a:p>
            <a:r>
              <a:rPr lang="en-US" dirty="0"/>
              <a:t>Irritated, red, itchy or watery eyes and swelling of skin around the eyes and mucous membranes is called angioedema</a:t>
            </a:r>
          </a:p>
          <a:p>
            <a:r>
              <a:rPr lang="en-US" dirty="0"/>
              <a:t>Urticaria is hives and swelling of the skin.. </a:t>
            </a:r>
          </a:p>
          <a:p>
            <a:r>
              <a:rPr lang="en-US" dirty="0"/>
              <a:t>It is important for employees and employers to recognize diagnosis</a:t>
            </a:r>
          </a:p>
          <a:p>
            <a:r>
              <a:rPr lang="en-US" dirty="0"/>
              <a:t>And how they may be related to or indicate work exposures</a:t>
            </a:r>
          </a:p>
          <a:p>
            <a:r>
              <a:rPr lang="en-US" dirty="0"/>
              <a:t>Some of the less common medical terms include </a:t>
            </a:r>
          </a:p>
          <a:p>
            <a:r>
              <a:rPr lang="en-US" dirty="0"/>
              <a:t>Byssinosis which we talked about with hemp workers causes.</a:t>
            </a:r>
          </a:p>
          <a:p>
            <a:r>
              <a:rPr lang="en-US" dirty="0"/>
              <a:t>It causes asthma like symptoms that go away with continued </a:t>
            </a:r>
            <a:r>
              <a:rPr lang="en-US" dirty="0" err="1"/>
              <a:t>exposure..meaning</a:t>
            </a:r>
            <a:r>
              <a:rPr lang="en-US" dirty="0"/>
              <a:t> workers would feel the worst on the first day back, which also gave it the nickname “Monday Fever”.  </a:t>
            </a:r>
          </a:p>
          <a:p>
            <a:r>
              <a:rPr lang="en-US" dirty="0"/>
              <a:t>The specific cause is unknown, but it is suspected to be endotoxin related.</a:t>
            </a:r>
          </a:p>
          <a:p>
            <a:r>
              <a:rPr lang="en-US" dirty="0"/>
              <a:t>We will talk more about endotoxins in a bit.</a:t>
            </a:r>
          </a:p>
          <a:p>
            <a:r>
              <a:rPr lang="en-US" dirty="0"/>
              <a:t>Farmers Lung is similar to byssinosis, but has been linked to moldy hay, straw, and woodchips that farmers may be exposed to.  </a:t>
            </a:r>
          </a:p>
          <a:p>
            <a:r>
              <a:rPr lang="en-US" dirty="0"/>
              <a:t>Because mold is a potential exposure for cannabis workers, it is included here.</a:t>
            </a:r>
          </a:p>
          <a:p>
            <a:r>
              <a:rPr lang="en-US" dirty="0"/>
              <a:t>Symptoms of Farmers Lung includes respiratory symptoms, </a:t>
            </a:r>
          </a:p>
          <a:p>
            <a:r>
              <a:rPr lang="en-US" dirty="0"/>
              <a:t>but can also include fever and flu-like symptoms. </a:t>
            </a:r>
          </a:p>
          <a:p>
            <a:r>
              <a:rPr lang="en-US" dirty="0"/>
              <a:t>Aspergillosis is specifically caused by inhalation of aspergillus mold spores.  </a:t>
            </a:r>
            <a:br>
              <a:rPr lang="en-US" dirty="0"/>
            </a:br>
            <a:r>
              <a:rPr lang="en-US" dirty="0"/>
              <a:t>Many cannabis workers and users may already recognize the term aspergillus because it commonly has specific product testing requirements, due to its potential to cause illness especially in immunocompromised people.  </a:t>
            </a:r>
          </a:p>
          <a:p>
            <a:r>
              <a:rPr lang="en-US" dirty="0"/>
              <a:t>While aspergillus is a naturally common fungus in the environment, and most people are exposed without issue, it can result in invasive infections that spread through the body.  </a:t>
            </a:r>
          </a:p>
          <a:p>
            <a:r>
              <a:rPr lang="en-US" dirty="0"/>
              <a:t>Its important to remember that allergic and respiratory reactions are not the only outcome to respiratory exposure. </a:t>
            </a:r>
          </a:p>
          <a:p>
            <a:r>
              <a:rPr lang="en-US" dirty="0"/>
              <a:t>Breathing in chemicals, pesticides, and low oxygen environments can result in asphyxiation, cancer, seizures, and cardiac or respiratory arrest. </a:t>
            </a:r>
          </a:p>
          <a:p>
            <a:endParaRPr lang="en-US" dirty="0"/>
          </a:p>
          <a:p>
            <a:endParaRPr lang="en-US" dirty="0"/>
          </a:p>
        </p:txBody>
      </p:sp>
      <p:sp>
        <p:nvSpPr>
          <p:cNvPr id="4" name="Slide Number Placeholder 3">
            <a:extLst>
              <a:ext uri="{FF2B5EF4-FFF2-40B4-BE49-F238E27FC236}">
                <a16:creationId xmlns:a16="http://schemas.microsoft.com/office/drawing/2014/main" id="{6C9A92D4-8B09-1A3E-6648-EAA54AF3003B}"/>
              </a:ext>
            </a:extLst>
          </p:cNvPr>
          <p:cNvSpPr>
            <a:spLocks noGrp="1"/>
          </p:cNvSpPr>
          <p:nvPr>
            <p:ph type="sldNum" sz="quarter" idx="5"/>
          </p:nvPr>
        </p:nvSpPr>
        <p:spPr/>
        <p:txBody>
          <a:bodyPr/>
          <a:lstStyle/>
          <a:p>
            <a:fld id="{ECB52E78-3CC0-40E0-AFBD-5E5E36B888F9}" type="slidenum">
              <a:rPr lang="en-US" smtClean="0"/>
              <a:t>21</a:t>
            </a:fld>
            <a:endParaRPr lang="en-US"/>
          </a:p>
        </p:txBody>
      </p:sp>
    </p:spTree>
    <p:extLst>
      <p:ext uri="{BB962C8B-B14F-4D97-AF65-F5344CB8AC3E}">
        <p14:creationId xmlns:p14="http://schemas.microsoft.com/office/powerpoint/2010/main" val="3105366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A254A-685F-671F-0143-E9E7CA94DA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A6A23-02AE-1D5B-1945-1257FD9D1A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49AD7-A59F-3918-E200-4DD041D484DC}"/>
              </a:ext>
            </a:extLst>
          </p:cNvPr>
          <p:cNvSpPr>
            <a:spLocks noGrp="1"/>
          </p:cNvSpPr>
          <p:nvPr>
            <p:ph type="body" idx="1"/>
          </p:nvPr>
        </p:nvSpPr>
        <p:spPr/>
        <p:txBody>
          <a:bodyPr/>
          <a:lstStyle/>
          <a:p>
            <a:r>
              <a:rPr lang="en-US" dirty="0"/>
              <a:t>Beyond the eyes, nose, throat, and lungs – symptoms can affect the eyes and skin.  </a:t>
            </a:r>
          </a:p>
          <a:p>
            <a:r>
              <a:rPr lang="en-US" dirty="0"/>
              <a:t>Irritated, red, itchy or watery eyes and swelling of skin around the eyes and mucous membranes is called angioedema</a:t>
            </a:r>
          </a:p>
          <a:p>
            <a:r>
              <a:rPr lang="en-US" dirty="0"/>
              <a:t>Urticaria is hives and swelling of the skin.. </a:t>
            </a:r>
          </a:p>
          <a:p>
            <a:r>
              <a:rPr lang="en-US" dirty="0"/>
              <a:t>It is important for employees and employers to recognize diagnosis</a:t>
            </a:r>
          </a:p>
          <a:p>
            <a:r>
              <a:rPr lang="en-US" dirty="0"/>
              <a:t>And how they may be related to or indicate work exposures</a:t>
            </a:r>
          </a:p>
          <a:p>
            <a:r>
              <a:rPr lang="en-US" dirty="0"/>
              <a:t>Some of the less common medical terms include </a:t>
            </a:r>
          </a:p>
          <a:p>
            <a:r>
              <a:rPr lang="en-US" dirty="0"/>
              <a:t>Byssinosis which we talked about with hemp workers causes.</a:t>
            </a:r>
          </a:p>
          <a:p>
            <a:r>
              <a:rPr lang="en-US" dirty="0"/>
              <a:t>It causes asthma like symptoms that go away with continued </a:t>
            </a:r>
            <a:r>
              <a:rPr lang="en-US" dirty="0" err="1"/>
              <a:t>exposure..meaning</a:t>
            </a:r>
            <a:r>
              <a:rPr lang="en-US" dirty="0"/>
              <a:t> workers would feel the worst on the first day back, which also gave it the nickname “Monday Fever”.  </a:t>
            </a:r>
          </a:p>
          <a:p>
            <a:r>
              <a:rPr lang="en-US" dirty="0"/>
              <a:t>The specific cause is unknown, but it is suspected to be endotoxin related.</a:t>
            </a:r>
          </a:p>
          <a:p>
            <a:r>
              <a:rPr lang="en-US" dirty="0"/>
              <a:t>We will talk more about endotoxins in a bit.</a:t>
            </a:r>
          </a:p>
          <a:p>
            <a:r>
              <a:rPr lang="en-US" dirty="0"/>
              <a:t>Farmers Lung is similar to byssinosis, but has been linked to moldy hay, straw, and woodchips that farmers may be exposed to.  </a:t>
            </a:r>
          </a:p>
          <a:p>
            <a:r>
              <a:rPr lang="en-US" dirty="0"/>
              <a:t>Because mold is a potential exposure for cannabis workers, it is included here.</a:t>
            </a:r>
          </a:p>
          <a:p>
            <a:r>
              <a:rPr lang="en-US" dirty="0"/>
              <a:t>Symptoms of Farmers Lung includes respiratory symptoms, </a:t>
            </a:r>
          </a:p>
          <a:p>
            <a:r>
              <a:rPr lang="en-US" dirty="0"/>
              <a:t>but can also include fever and flu-like symptoms. </a:t>
            </a:r>
          </a:p>
          <a:p>
            <a:r>
              <a:rPr lang="en-US" dirty="0"/>
              <a:t>Aspergillosis is specifically caused by inhalation of aspergillus mold spores.  </a:t>
            </a:r>
            <a:br>
              <a:rPr lang="en-US" dirty="0"/>
            </a:br>
            <a:r>
              <a:rPr lang="en-US" dirty="0"/>
              <a:t>Many cannabis workers and users may already recognize the term aspergillus because it commonly has specific product testing requirements, due to its potential to cause illness especially in immunocompromised people.  </a:t>
            </a:r>
          </a:p>
          <a:p>
            <a:r>
              <a:rPr lang="en-US" dirty="0"/>
              <a:t>While aspergillus is a naturally common fungus in the environment, and most people are exposed without issue, it can result in invasive infections that spread through the body.  </a:t>
            </a:r>
          </a:p>
          <a:p>
            <a:r>
              <a:rPr lang="en-US" dirty="0"/>
              <a:t>Its important to remember that allergic and respiratory reactions are not the only outcome to respiratory exposure. </a:t>
            </a:r>
          </a:p>
          <a:p>
            <a:r>
              <a:rPr lang="en-US" dirty="0"/>
              <a:t>Breathing in chemicals, pesticides, and low oxygen environments can result in asphyxiation, cancer, seizures, and cardiac or respiratory arrest. </a:t>
            </a:r>
          </a:p>
          <a:p>
            <a:endParaRPr lang="en-US" dirty="0"/>
          </a:p>
          <a:p>
            <a:endParaRPr lang="en-US" dirty="0"/>
          </a:p>
        </p:txBody>
      </p:sp>
      <p:sp>
        <p:nvSpPr>
          <p:cNvPr id="4" name="Slide Number Placeholder 3">
            <a:extLst>
              <a:ext uri="{FF2B5EF4-FFF2-40B4-BE49-F238E27FC236}">
                <a16:creationId xmlns:a16="http://schemas.microsoft.com/office/drawing/2014/main" id="{6C9A92D4-8B09-1A3E-6648-EAA54AF3003B}"/>
              </a:ext>
            </a:extLst>
          </p:cNvPr>
          <p:cNvSpPr>
            <a:spLocks noGrp="1"/>
          </p:cNvSpPr>
          <p:nvPr>
            <p:ph type="sldNum" sz="quarter" idx="5"/>
          </p:nvPr>
        </p:nvSpPr>
        <p:spPr/>
        <p:txBody>
          <a:bodyPr/>
          <a:lstStyle/>
          <a:p>
            <a:fld id="{ECB52E78-3CC0-40E0-AFBD-5E5E36B888F9}" type="slidenum">
              <a:rPr lang="en-US" smtClean="0"/>
              <a:t>22</a:t>
            </a:fld>
            <a:endParaRPr lang="en-US"/>
          </a:p>
        </p:txBody>
      </p:sp>
    </p:spTree>
    <p:extLst>
      <p:ext uri="{BB962C8B-B14F-4D97-AF65-F5344CB8AC3E}">
        <p14:creationId xmlns:p14="http://schemas.microsoft.com/office/powerpoint/2010/main" val="2559665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A254A-685F-671F-0143-E9E7CA94DA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A6A23-02AE-1D5B-1945-1257FD9D1A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49AD7-A59F-3918-E200-4DD041D484DC}"/>
              </a:ext>
            </a:extLst>
          </p:cNvPr>
          <p:cNvSpPr>
            <a:spLocks noGrp="1"/>
          </p:cNvSpPr>
          <p:nvPr>
            <p:ph type="body" idx="1"/>
          </p:nvPr>
        </p:nvSpPr>
        <p:spPr/>
        <p:txBody>
          <a:bodyPr/>
          <a:lstStyle/>
          <a:p>
            <a:r>
              <a:rPr lang="en-US" dirty="0"/>
              <a:t>What are the potential health effects of respiratory exposures? </a:t>
            </a:r>
          </a:p>
          <a:p>
            <a:r>
              <a:rPr lang="en-US" dirty="0"/>
              <a:t>Symptoms can range from acute to chronic. </a:t>
            </a:r>
          </a:p>
          <a:p>
            <a:r>
              <a:rPr lang="en-US" dirty="0"/>
              <a:t>Meaning a single exposure could result in an acute episode.</a:t>
            </a:r>
            <a:br>
              <a:rPr lang="en-US" dirty="0"/>
            </a:br>
            <a:r>
              <a:rPr lang="en-US" dirty="0"/>
              <a:t>Chronic symptoms can result from continued exposure over time. </a:t>
            </a:r>
          </a:p>
          <a:p>
            <a:r>
              <a:rPr lang="en-US" dirty="0"/>
              <a:t>Mild symptoms may self-resolve.  Severe illness can result in permanent respiratory damage, or disease, including cancer and progressive disease like COPD, Chronic Obstructive Pulmonary Disease. </a:t>
            </a:r>
          </a:p>
          <a:p>
            <a:r>
              <a:rPr lang="en-US" dirty="0"/>
              <a:t>Respiratory exposures most commonly affect the respiratory tract, which is the nose, throat, and lungs.</a:t>
            </a:r>
          </a:p>
          <a:p>
            <a:r>
              <a:rPr lang="en-US" dirty="0"/>
              <a:t>Symptoms can be as simple as what typically comes to mind with mild allergies like:</a:t>
            </a:r>
          </a:p>
          <a:p>
            <a:r>
              <a:rPr lang="en-US" dirty="0"/>
              <a:t>Runny nose, coughing, wheezing, shortness of breath</a:t>
            </a:r>
          </a:p>
          <a:p>
            <a:r>
              <a:rPr lang="en-US" dirty="0"/>
              <a:t>which has the medical diagnosis of </a:t>
            </a:r>
            <a:r>
              <a:rPr lang="en-US" dirty="0" err="1"/>
              <a:t>Dypsnea</a:t>
            </a:r>
            <a:r>
              <a:rPr lang="en-US" dirty="0"/>
              <a:t>.</a:t>
            </a:r>
          </a:p>
          <a:p>
            <a:r>
              <a:rPr lang="en-US" dirty="0"/>
              <a:t>Beyond the eyes, nose, throat, and lungs – symptoms can affect the eyes and skin.  </a:t>
            </a:r>
          </a:p>
          <a:p>
            <a:r>
              <a:rPr lang="en-US" dirty="0"/>
              <a:t>Irritated, red, itchy or watery eyes and swelling of skin around the eyes and mucous membranes is called angioedema</a:t>
            </a:r>
          </a:p>
          <a:p>
            <a:r>
              <a:rPr lang="en-US" dirty="0"/>
              <a:t>Urticaria is hives and swelling of the skin.. </a:t>
            </a:r>
          </a:p>
          <a:p>
            <a:r>
              <a:rPr lang="en-US" dirty="0"/>
              <a:t>It is important for employees and employers to recognize diagnosis</a:t>
            </a:r>
          </a:p>
          <a:p>
            <a:r>
              <a:rPr lang="en-US" dirty="0"/>
              <a:t>And how they may be related to or indicate work exposures</a:t>
            </a:r>
          </a:p>
          <a:p>
            <a:r>
              <a:rPr lang="en-US" dirty="0"/>
              <a:t>Some of the less common medical terms include </a:t>
            </a:r>
          </a:p>
          <a:p>
            <a:r>
              <a:rPr lang="en-US" dirty="0"/>
              <a:t>Byssinosis which we talked about with hemp workers causes.</a:t>
            </a:r>
          </a:p>
          <a:p>
            <a:r>
              <a:rPr lang="en-US" dirty="0"/>
              <a:t>It causes asthma like symptoms that go away with continued </a:t>
            </a:r>
            <a:r>
              <a:rPr lang="en-US" dirty="0" err="1"/>
              <a:t>exposure..meaning</a:t>
            </a:r>
            <a:r>
              <a:rPr lang="en-US" dirty="0"/>
              <a:t> workers would feel the worst on the first day back, which also gave it the nickname “Monday Fever”.  </a:t>
            </a:r>
          </a:p>
          <a:p>
            <a:r>
              <a:rPr lang="en-US" dirty="0"/>
              <a:t>The specific cause is unknown, but it is suspected to be endotoxin related.</a:t>
            </a:r>
          </a:p>
          <a:p>
            <a:r>
              <a:rPr lang="en-US" dirty="0"/>
              <a:t>We will talk more about endotoxins in a bit.</a:t>
            </a:r>
          </a:p>
          <a:p>
            <a:r>
              <a:rPr lang="en-US" dirty="0"/>
              <a:t>Farmers Lung is similar to byssinosis, but has been linked to moldy hay, straw, and woodchips that farmers may be exposed to.  </a:t>
            </a:r>
          </a:p>
          <a:p>
            <a:r>
              <a:rPr lang="en-US" dirty="0"/>
              <a:t>Because mold is a potential exposure for cannabis workers, it is included here.</a:t>
            </a:r>
          </a:p>
          <a:p>
            <a:r>
              <a:rPr lang="en-US" dirty="0"/>
              <a:t>Symptoms of Farmers Lung includes respiratory symptoms, </a:t>
            </a:r>
          </a:p>
          <a:p>
            <a:r>
              <a:rPr lang="en-US" dirty="0"/>
              <a:t>but can also include fever and flu-like symptoms. </a:t>
            </a:r>
          </a:p>
          <a:p>
            <a:r>
              <a:rPr lang="en-US" dirty="0"/>
              <a:t>Aspergillosis is specifically caused by inhalation of aspergillus mold spores.  </a:t>
            </a:r>
            <a:br>
              <a:rPr lang="en-US" dirty="0"/>
            </a:br>
            <a:r>
              <a:rPr lang="en-US" dirty="0"/>
              <a:t>Many cannabis workers and users may already recognize the term aspergillus because it commonly has specific product testing requirements, due to its potential to cause illness especially in immunocompromised people.  </a:t>
            </a:r>
          </a:p>
          <a:p>
            <a:r>
              <a:rPr lang="en-US" dirty="0"/>
              <a:t>While aspergillus is a naturally common fungus in the environment, and most people are exposed without issue, it can result in invasive infections that spread through the body.  </a:t>
            </a:r>
          </a:p>
          <a:p>
            <a:r>
              <a:rPr lang="en-US" dirty="0"/>
              <a:t>Its important to remember that allergic and respiratory reactions are not the only outcome to respiratory exposure. </a:t>
            </a:r>
          </a:p>
          <a:p>
            <a:r>
              <a:rPr lang="en-US" dirty="0"/>
              <a:t>Breathing in chemicals, pesticides, and low oxygen environments can result in asphyxiation, cancer, seizures, and cardiac or respiratory arrest. </a:t>
            </a:r>
          </a:p>
          <a:p>
            <a:endParaRPr lang="en-US" dirty="0"/>
          </a:p>
          <a:p>
            <a:endParaRPr lang="en-US" dirty="0"/>
          </a:p>
        </p:txBody>
      </p:sp>
      <p:sp>
        <p:nvSpPr>
          <p:cNvPr id="4" name="Slide Number Placeholder 3">
            <a:extLst>
              <a:ext uri="{FF2B5EF4-FFF2-40B4-BE49-F238E27FC236}">
                <a16:creationId xmlns:a16="http://schemas.microsoft.com/office/drawing/2014/main" id="{6C9A92D4-8B09-1A3E-6648-EAA54AF3003B}"/>
              </a:ext>
            </a:extLst>
          </p:cNvPr>
          <p:cNvSpPr>
            <a:spLocks noGrp="1"/>
          </p:cNvSpPr>
          <p:nvPr>
            <p:ph type="sldNum" sz="quarter" idx="5"/>
          </p:nvPr>
        </p:nvSpPr>
        <p:spPr/>
        <p:txBody>
          <a:bodyPr/>
          <a:lstStyle/>
          <a:p>
            <a:fld id="{ECB52E78-3CC0-40E0-AFBD-5E5E36B888F9}" type="slidenum">
              <a:rPr lang="en-US" smtClean="0"/>
              <a:t>23</a:t>
            </a:fld>
            <a:endParaRPr lang="en-US"/>
          </a:p>
        </p:txBody>
      </p:sp>
    </p:spTree>
    <p:extLst>
      <p:ext uri="{BB962C8B-B14F-4D97-AF65-F5344CB8AC3E}">
        <p14:creationId xmlns:p14="http://schemas.microsoft.com/office/powerpoint/2010/main" val="309342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to conduct a Hazard Analysis</a:t>
            </a:r>
          </a:p>
          <a:p>
            <a:endParaRPr lang="en-US" dirty="0"/>
          </a:p>
          <a:p>
            <a:r>
              <a:rPr lang="en-US" dirty="0"/>
              <a:t>This link goes to an OSHA publication to help guide employers through doing a job hazard analysis that will go into the fine details of this process.  </a:t>
            </a:r>
          </a:p>
          <a:p>
            <a:endParaRPr lang="en-US" dirty="0"/>
          </a:p>
        </p:txBody>
      </p:sp>
      <p:sp>
        <p:nvSpPr>
          <p:cNvPr id="4" name="Slide Number Placeholder 3"/>
          <p:cNvSpPr>
            <a:spLocks noGrp="1"/>
          </p:cNvSpPr>
          <p:nvPr>
            <p:ph type="sldNum" sz="quarter" idx="5"/>
          </p:nvPr>
        </p:nvSpPr>
        <p:spPr/>
        <p:txBody>
          <a:bodyPr/>
          <a:lstStyle/>
          <a:p>
            <a:fld id="{ECB52E78-3CC0-40E0-AFBD-5E5E36B888F9}" type="slidenum">
              <a:rPr lang="en-US" smtClean="0"/>
              <a:t>24</a:t>
            </a:fld>
            <a:endParaRPr lang="en-US"/>
          </a:p>
        </p:txBody>
      </p:sp>
    </p:spTree>
    <p:extLst>
      <p:ext uri="{BB962C8B-B14F-4D97-AF65-F5344CB8AC3E}">
        <p14:creationId xmlns:p14="http://schemas.microsoft.com/office/powerpoint/2010/main" val="719638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overview of common hazards that may be present, but it is not all inclusive and it is up to each site to do a specific hazard analysis based on your specific operation</a:t>
            </a:r>
          </a:p>
          <a:p>
            <a:r>
              <a:rPr lang="en-US" dirty="0"/>
              <a:t>Each cannabis grow operation is unique.  </a:t>
            </a:r>
          </a:p>
          <a:p>
            <a:r>
              <a:rPr lang="en-US" dirty="0"/>
              <a:t>Different climates, growing styles, substrates, strains, and levels of automation will affect environmental conditions in the facility.</a:t>
            </a:r>
          </a:p>
          <a:p>
            <a:r>
              <a:rPr lang="en-US" dirty="0"/>
              <a:t>In general, all facilities have 3 types of respiratory hazards : Biological, Chemical, Physical.   </a:t>
            </a:r>
          </a:p>
          <a:p>
            <a:endParaRPr lang="en-US" dirty="0"/>
          </a:p>
        </p:txBody>
      </p:sp>
      <p:sp>
        <p:nvSpPr>
          <p:cNvPr id="4" name="Slide Number Placeholder 3"/>
          <p:cNvSpPr>
            <a:spLocks noGrp="1"/>
          </p:cNvSpPr>
          <p:nvPr>
            <p:ph type="sldNum" sz="quarter" idx="5"/>
          </p:nvPr>
        </p:nvSpPr>
        <p:spPr/>
        <p:txBody>
          <a:bodyPr/>
          <a:lstStyle/>
          <a:p>
            <a:fld id="{ECB52E78-3CC0-40E0-AFBD-5E5E36B888F9}" type="slidenum">
              <a:rPr lang="en-US" smtClean="0"/>
              <a:t>25</a:t>
            </a:fld>
            <a:endParaRPr lang="en-US"/>
          </a:p>
        </p:txBody>
      </p:sp>
    </p:spTree>
    <p:extLst>
      <p:ext uri="{BB962C8B-B14F-4D97-AF65-F5344CB8AC3E}">
        <p14:creationId xmlns:p14="http://schemas.microsoft.com/office/powerpoint/2010/main" val="1499635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4283A-30B2-8479-83F2-CB60E4E475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3BDDF0-7DF8-0A6E-3E3A-1FA5CB023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7767C3-4768-835E-557D-B151C38D543A}"/>
              </a:ext>
            </a:extLst>
          </p:cNvPr>
          <p:cNvSpPr>
            <a:spLocks noGrp="1"/>
          </p:cNvSpPr>
          <p:nvPr>
            <p:ph type="body" idx="1"/>
          </p:nvPr>
        </p:nvSpPr>
        <p:spPr/>
        <p:txBody>
          <a:bodyPr/>
          <a:lstStyle/>
          <a:p>
            <a:r>
              <a:rPr lang="en-US" dirty="0"/>
              <a:t>Many of these biologicals are also included in state regulatory sampling requirements for legal cannabis sales.  </a:t>
            </a:r>
          </a:p>
          <a:p>
            <a:r>
              <a:rPr lang="en-US" dirty="0"/>
              <a:t>The reason for this is due to potential to cause illness when consumed.  </a:t>
            </a:r>
          </a:p>
          <a:p>
            <a:r>
              <a:rPr lang="en-US" dirty="0"/>
              <a:t>As these may be present on finished product, they may be present throughout the grow cycle.</a:t>
            </a:r>
          </a:p>
          <a:p>
            <a:r>
              <a:rPr lang="en-US" dirty="0"/>
              <a:t>There are levels that are naturally occurring and unavoidable.  </a:t>
            </a:r>
          </a:p>
          <a:p>
            <a:r>
              <a:rPr lang="en-US" dirty="0"/>
              <a:t>Conditions of a grow can lead to concentrations or exposure that exceed these levels. </a:t>
            </a:r>
          </a:p>
          <a:p>
            <a:r>
              <a:rPr lang="en-US" dirty="0"/>
              <a:t>Fungus and molds also produce spores and chemical mycotoxins.  </a:t>
            </a:r>
          </a:p>
          <a:p>
            <a:r>
              <a:rPr lang="en-US" dirty="0"/>
              <a:t>Molds also produce spores, which are essentially ‘seeds’,  which can become activated and begin growing in right conditions.  </a:t>
            </a:r>
          </a:p>
          <a:p>
            <a:r>
              <a:rPr lang="en-US" dirty="0"/>
              <a:t>Aspergillus and its spores can be Problematic for immunocompromised people. </a:t>
            </a:r>
          </a:p>
          <a:p>
            <a:r>
              <a:rPr lang="en-US" dirty="0"/>
              <a:t>Is also produces Aflatoxin that can cause liver damage in high amounts.  </a:t>
            </a:r>
          </a:p>
          <a:p>
            <a:r>
              <a:rPr lang="en-US" dirty="0"/>
              <a:t>Bacteria can cause illness, and like mold, some produce endotoxins.  </a:t>
            </a:r>
          </a:p>
          <a:p>
            <a:r>
              <a:rPr lang="en-US" dirty="0"/>
              <a:t>Bacteria are responsible for many different sicknesses, ingested or inhaled.   </a:t>
            </a:r>
          </a:p>
          <a:p>
            <a:r>
              <a:rPr lang="en-US" dirty="0"/>
              <a:t>Communicable diseases like COVID will not be covered here, it is best to refer to current guidance as it is subject to change.  </a:t>
            </a:r>
          </a:p>
          <a:p>
            <a:r>
              <a:rPr lang="en-US" dirty="0"/>
              <a:t>Plants are included here due to the amount of anecdotal evidence that certain strains may have more tendency to cause allergic reactions than others.</a:t>
            </a:r>
          </a:p>
          <a:p>
            <a:r>
              <a:rPr lang="en-US" dirty="0"/>
              <a:t>Terpenes are volatile organic chemicals produced by plants, and are responsible for the characteristic smells from cannabis, to pine trees and lemon.  More research is needed, but it may be some of the terpenes</a:t>
            </a:r>
          </a:p>
          <a:p>
            <a:r>
              <a:rPr lang="en-US" dirty="0"/>
              <a:t>Or combinations of the terpenes that contribute to increased sensitivity for some people.  </a:t>
            </a:r>
          </a:p>
          <a:p>
            <a:endParaRPr lang="en-US" dirty="0"/>
          </a:p>
        </p:txBody>
      </p:sp>
      <p:sp>
        <p:nvSpPr>
          <p:cNvPr id="4" name="Slide Number Placeholder 3">
            <a:extLst>
              <a:ext uri="{FF2B5EF4-FFF2-40B4-BE49-F238E27FC236}">
                <a16:creationId xmlns:a16="http://schemas.microsoft.com/office/drawing/2014/main" id="{A1E73A4F-6494-5E89-643B-02BFDC12C71C}"/>
              </a:ext>
            </a:extLst>
          </p:cNvPr>
          <p:cNvSpPr>
            <a:spLocks noGrp="1"/>
          </p:cNvSpPr>
          <p:nvPr>
            <p:ph type="sldNum" sz="quarter" idx="5"/>
          </p:nvPr>
        </p:nvSpPr>
        <p:spPr/>
        <p:txBody>
          <a:bodyPr/>
          <a:lstStyle/>
          <a:p>
            <a:fld id="{ECB52E78-3CC0-40E0-AFBD-5E5E36B888F9}" type="slidenum">
              <a:rPr lang="en-US" smtClean="0"/>
              <a:t>26</a:t>
            </a:fld>
            <a:endParaRPr lang="en-US"/>
          </a:p>
        </p:txBody>
      </p:sp>
    </p:spTree>
    <p:extLst>
      <p:ext uri="{BB962C8B-B14F-4D97-AF65-F5344CB8AC3E}">
        <p14:creationId xmlns:p14="http://schemas.microsoft.com/office/powerpoint/2010/main" val="2456129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RERECORD</a:t>
            </a:r>
          </a:p>
        </p:txBody>
      </p:sp>
      <p:sp>
        <p:nvSpPr>
          <p:cNvPr id="4" name="Slide Number Placeholder 3"/>
          <p:cNvSpPr>
            <a:spLocks noGrp="1"/>
          </p:cNvSpPr>
          <p:nvPr>
            <p:ph type="sldNum" sz="quarter" idx="5"/>
          </p:nvPr>
        </p:nvSpPr>
        <p:spPr/>
        <p:txBody>
          <a:bodyPr/>
          <a:lstStyle/>
          <a:p>
            <a:fld id="{ECB52E78-3CC0-40E0-AFBD-5E5E36B888F9}" type="slidenum">
              <a:rPr lang="en-US" smtClean="0"/>
              <a:t>27</a:t>
            </a:fld>
            <a:endParaRPr lang="en-US"/>
          </a:p>
        </p:txBody>
      </p:sp>
    </p:spTree>
    <p:extLst>
      <p:ext uri="{BB962C8B-B14F-4D97-AF65-F5344CB8AC3E}">
        <p14:creationId xmlns:p14="http://schemas.microsoft.com/office/powerpoint/2010/main" val="1255189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7CD21-97C9-4C2E-67A3-71BFA4C68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F842E7-5FA2-3830-9F16-56FF55E2A9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D5DFA-B64B-07BC-7019-75CD9DA2F925}"/>
              </a:ext>
            </a:extLst>
          </p:cNvPr>
          <p:cNvSpPr>
            <a:spLocks noGrp="1"/>
          </p:cNvSpPr>
          <p:nvPr>
            <p:ph type="body" idx="1"/>
          </p:nvPr>
        </p:nvSpPr>
        <p:spPr/>
        <p:txBody>
          <a:bodyPr/>
          <a:lstStyle/>
          <a:p>
            <a:r>
              <a:rPr lang="en-US" dirty="0"/>
              <a:t>Pesticides can be applied to soil, to plant, and in the air.  </a:t>
            </a:r>
          </a:p>
          <a:p>
            <a:r>
              <a:rPr lang="en-US" dirty="0"/>
              <a:t>Pesticides can expose the applicator and anyone entering the space or contacting the treated material.</a:t>
            </a:r>
          </a:p>
          <a:p>
            <a:r>
              <a:rPr lang="en-US" dirty="0"/>
              <a:t>Solvents used in Cannabis Processing break down the plant material to release the various plant compounds that are being used, or removed.  </a:t>
            </a:r>
          </a:p>
          <a:p>
            <a:r>
              <a:rPr lang="en-US" dirty="0"/>
              <a:t>CO2 can be pumped into grow rooms using portable tanks or permanent systems.</a:t>
            </a:r>
          </a:p>
          <a:p>
            <a:r>
              <a:rPr lang="en-US" dirty="0"/>
              <a:t>Iso is used heavily for cleaning purposes, because it leaves no residual. </a:t>
            </a:r>
          </a:p>
          <a:p>
            <a:r>
              <a:rPr lang="en-US" dirty="0"/>
              <a:t>Bleach and acid based cleaners each have their own specific respiratory hazards, but should never be mixed.  </a:t>
            </a:r>
          </a:p>
          <a:p>
            <a:r>
              <a:rPr lang="en-US" dirty="0"/>
              <a:t>In 2019 a young restaurant manager was killed when he tried to clean up a spill that resulted in 2 products mixing, which resulted in deadly gases mixing.  </a:t>
            </a:r>
            <a:br>
              <a:rPr lang="en-US" dirty="0"/>
            </a:b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95C34417-92C5-C217-72E9-DA1369AF53F6}"/>
              </a:ext>
            </a:extLst>
          </p:cNvPr>
          <p:cNvSpPr>
            <a:spLocks noGrp="1"/>
          </p:cNvSpPr>
          <p:nvPr>
            <p:ph type="sldNum" sz="quarter" idx="5"/>
          </p:nvPr>
        </p:nvSpPr>
        <p:spPr/>
        <p:txBody>
          <a:bodyPr/>
          <a:lstStyle/>
          <a:p>
            <a:fld id="{ECB52E78-3CC0-40E0-AFBD-5E5E36B888F9}" type="slidenum">
              <a:rPr lang="en-US" smtClean="0"/>
              <a:t>28</a:t>
            </a:fld>
            <a:endParaRPr lang="en-US"/>
          </a:p>
        </p:txBody>
      </p:sp>
    </p:spTree>
    <p:extLst>
      <p:ext uri="{BB962C8B-B14F-4D97-AF65-F5344CB8AC3E}">
        <p14:creationId xmlns:p14="http://schemas.microsoft.com/office/powerpoint/2010/main" val="1196467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B0A45-F147-7DD9-5F4E-257CEF0589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EC2DA-F7B6-C43A-68BF-23F53E462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1ED65A-ED73-8829-90D1-99CCE7A27933}"/>
              </a:ext>
            </a:extLst>
          </p:cNvPr>
          <p:cNvSpPr>
            <a:spLocks noGrp="1"/>
          </p:cNvSpPr>
          <p:nvPr>
            <p:ph type="body" idx="1"/>
          </p:nvPr>
        </p:nvSpPr>
        <p:spPr/>
        <p:txBody>
          <a:bodyPr/>
          <a:lstStyle/>
          <a:p>
            <a:r>
              <a:rPr lang="en-US" dirty="0"/>
              <a:t>Its possible to have low oxygen atmospheres These are all a little less common that the biological and chemical hazards</a:t>
            </a:r>
          </a:p>
          <a:p>
            <a:r>
              <a:rPr lang="en-US" dirty="0"/>
              <a:t>These low oxygen atmospheres likely only in event of a leak or malfunction, but its still important to be aware of the hazard. </a:t>
            </a:r>
          </a:p>
          <a:p>
            <a:r>
              <a:rPr lang="en-US" dirty="0"/>
              <a:t>Carbon dioxide is common in vegetation rooms, and can be fixed or mobile.</a:t>
            </a:r>
          </a:p>
          <a:p>
            <a:r>
              <a:rPr lang="en-US" dirty="0"/>
              <a:t>Carbon monoxide is less likely </a:t>
            </a:r>
          </a:p>
          <a:p>
            <a:r>
              <a:rPr lang="en-US" dirty="0"/>
              <a:t>High Pressure Sodium Lights, Electrical Shorts –a lot of electricity and water in indoor cultivation, and pesticide practices that include sulfur burners all increase chances of fire.  </a:t>
            </a:r>
          </a:p>
          <a:p>
            <a:r>
              <a:rPr lang="en-US" dirty="0"/>
              <a:t>Important to note that burning plastic releases toxic hydrogen cyanide smoke, which can be fatal in a few breaths in high concentrations. </a:t>
            </a:r>
          </a:p>
          <a:p>
            <a:r>
              <a:rPr lang="en-US" dirty="0"/>
              <a:t>Construction materials, contents of a room, HVAC and fire suppression systems all greatly affect the conditions of a space in the event of fire.  </a:t>
            </a:r>
          </a:p>
          <a:p>
            <a:r>
              <a:rPr lang="en-US" dirty="0"/>
              <a:t>Particulate Matter – Growing media, plant particles, dust  - silica diatomaceous earth </a:t>
            </a:r>
          </a:p>
          <a:p>
            <a:r>
              <a:rPr lang="en-US" dirty="0"/>
              <a:t>Ozone is being used more frequently for disinfection of spaces.</a:t>
            </a:r>
          </a:p>
        </p:txBody>
      </p:sp>
      <p:sp>
        <p:nvSpPr>
          <p:cNvPr id="4" name="Slide Number Placeholder 3">
            <a:extLst>
              <a:ext uri="{FF2B5EF4-FFF2-40B4-BE49-F238E27FC236}">
                <a16:creationId xmlns:a16="http://schemas.microsoft.com/office/drawing/2014/main" id="{811C816A-C652-4FC5-101B-47D2516B36E3}"/>
              </a:ext>
            </a:extLst>
          </p:cNvPr>
          <p:cNvSpPr>
            <a:spLocks noGrp="1"/>
          </p:cNvSpPr>
          <p:nvPr>
            <p:ph type="sldNum" sz="quarter" idx="5"/>
          </p:nvPr>
        </p:nvSpPr>
        <p:spPr/>
        <p:txBody>
          <a:bodyPr/>
          <a:lstStyle/>
          <a:p>
            <a:fld id="{ECB52E78-3CC0-40E0-AFBD-5E5E36B888F9}" type="slidenum">
              <a:rPr lang="en-US" smtClean="0"/>
              <a:t>29</a:t>
            </a:fld>
            <a:endParaRPr lang="en-US"/>
          </a:p>
        </p:txBody>
      </p:sp>
    </p:spTree>
    <p:extLst>
      <p:ext uri="{BB962C8B-B14F-4D97-AF65-F5344CB8AC3E}">
        <p14:creationId xmlns:p14="http://schemas.microsoft.com/office/powerpoint/2010/main" val="4210310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Today, the goal is to provide knowledge that can help reduce the risk of health outcomes due to respiratory exposures in cannabis production facilities.   </a:t>
            </a:r>
          </a:p>
        </p:txBody>
      </p:sp>
      <p:sp>
        <p:nvSpPr>
          <p:cNvPr id="4" name="Slide Number Placeholder 3"/>
          <p:cNvSpPr>
            <a:spLocks noGrp="1"/>
          </p:cNvSpPr>
          <p:nvPr>
            <p:ph type="sldNum" sz="quarter" idx="5"/>
          </p:nvPr>
        </p:nvSpPr>
        <p:spPr/>
        <p:txBody>
          <a:bodyPr/>
          <a:lstStyle/>
          <a:p>
            <a:fld id="{ECB52E78-3CC0-40E0-AFBD-5E5E36B888F9}" type="slidenum">
              <a:rPr lang="en-US" smtClean="0"/>
              <a:t>3</a:t>
            </a:fld>
            <a:endParaRPr lang="en-US"/>
          </a:p>
        </p:txBody>
      </p:sp>
    </p:spTree>
    <p:extLst>
      <p:ext uri="{BB962C8B-B14F-4D97-AF65-F5344CB8AC3E}">
        <p14:creationId xmlns:p14="http://schemas.microsoft.com/office/powerpoint/2010/main" val="2970633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hazards are identified, the locations and potential affected employees are identified.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CB52E78-3CC0-40E0-AFBD-5E5E36B888F9}" type="slidenum">
              <a:rPr lang="en-US" smtClean="0"/>
              <a:t>30</a:t>
            </a:fld>
            <a:endParaRPr lang="en-US"/>
          </a:p>
        </p:txBody>
      </p:sp>
    </p:spTree>
    <p:extLst>
      <p:ext uri="{BB962C8B-B14F-4D97-AF65-F5344CB8AC3E}">
        <p14:creationId xmlns:p14="http://schemas.microsoft.com/office/powerpoint/2010/main" val="3656528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45871-B2CE-7414-72A6-F3F859B38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31C67-98FA-1160-51C5-096DA5F4B7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767D9-7F87-84F6-1F68-1A109FD45384}"/>
              </a:ext>
            </a:extLst>
          </p:cNvPr>
          <p:cNvSpPr>
            <a:spLocks noGrp="1"/>
          </p:cNvSpPr>
          <p:nvPr>
            <p:ph type="body" idx="1"/>
          </p:nvPr>
        </p:nvSpPr>
        <p:spPr/>
        <p:txBody>
          <a:bodyPr/>
          <a:lstStyle/>
          <a:p>
            <a:r>
              <a:rPr lang="en-US" dirty="0"/>
              <a:t>Veg and Flower – This is where humidity and moisture, along with growing substrate can lead to Molds &amp; bacteria exposures.  Pesticide exposures are most likely here.  Following Worker Protection standards for pesticide applicators and handlers &amp;  ensuring everyone is trained on re-entry time will reduce exposure risks.   </a:t>
            </a:r>
          </a:p>
          <a:p>
            <a:r>
              <a:rPr lang="en-US" dirty="0"/>
              <a:t>If Mobile or Fixed CO2 is used, rooms should also have CO2 monitoring and alarm systems. </a:t>
            </a:r>
          </a:p>
          <a:p>
            <a:r>
              <a:rPr lang="en-US" dirty="0"/>
              <a:t>Grow areas often have significant ventilation and filtration in place by design, designed to maintain temperature, humidity, and reduce plant contamination potential.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9A6AF96-707C-900E-3113-56F3254C140F}"/>
              </a:ext>
            </a:extLst>
          </p:cNvPr>
          <p:cNvSpPr>
            <a:spLocks noGrp="1"/>
          </p:cNvSpPr>
          <p:nvPr>
            <p:ph type="sldNum" sz="quarter" idx="5"/>
          </p:nvPr>
        </p:nvSpPr>
        <p:spPr/>
        <p:txBody>
          <a:bodyPr/>
          <a:lstStyle/>
          <a:p>
            <a:fld id="{ECB52E78-3CC0-40E0-AFBD-5E5E36B888F9}" type="slidenum">
              <a:rPr lang="en-US" smtClean="0"/>
              <a:t>31</a:t>
            </a:fld>
            <a:endParaRPr lang="en-US"/>
          </a:p>
        </p:txBody>
      </p:sp>
    </p:spTree>
    <p:extLst>
      <p:ext uri="{BB962C8B-B14F-4D97-AF65-F5344CB8AC3E}">
        <p14:creationId xmlns:p14="http://schemas.microsoft.com/office/powerpoint/2010/main" val="1627513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73F6C-FD6A-C5F9-985F-F39527B1B4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E13FC5-F7DF-FD4F-5FCF-6E99824195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41E50C-9575-C23C-803E-727F3814913C}"/>
              </a:ext>
            </a:extLst>
          </p:cNvPr>
          <p:cNvSpPr>
            <a:spLocks noGrp="1"/>
          </p:cNvSpPr>
          <p:nvPr>
            <p:ph type="body" idx="1"/>
          </p:nvPr>
        </p:nvSpPr>
        <p:spPr/>
        <p:txBody>
          <a:bodyPr/>
          <a:lstStyle/>
          <a:p>
            <a:r>
              <a:rPr lang="en-US" dirty="0"/>
              <a:t>Harvest &amp; Trim – plants are cut and trimmed.  A lot of hands on exposure and physical movement of plants</a:t>
            </a:r>
          </a:p>
          <a:p>
            <a:r>
              <a:rPr lang="en-US" dirty="0"/>
              <a:t>Results in skin exposures and increased particulate matter, airborne mold, bacteria, and associated toxins</a:t>
            </a:r>
          </a:p>
          <a:p>
            <a:r>
              <a:rPr lang="en-US" dirty="0"/>
              <a:t>Grinding.  These spaces may or may not have been designed for the job function that is happening there.  Equipment may be in place, but the actual room may not have been designed.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A010F5D-EB9C-18E1-0F89-87B8237BFCE7}"/>
              </a:ext>
            </a:extLst>
          </p:cNvPr>
          <p:cNvSpPr>
            <a:spLocks noGrp="1"/>
          </p:cNvSpPr>
          <p:nvPr>
            <p:ph type="sldNum" sz="quarter" idx="5"/>
          </p:nvPr>
        </p:nvSpPr>
        <p:spPr/>
        <p:txBody>
          <a:bodyPr/>
          <a:lstStyle/>
          <a:p>
            <a:fld id="{ECB52E78-3CC0-40E0-AFBD-5E5E36B888F9}" type="slidenum">
              <a:rPr lang="en-US" smtClean="0"/>
              <a:t>32</a:t>
            </a:fld>
            <a:endParaRPr lang="en-US"/>
          </a:p>
        </p:txBody>
      </p:sp>
    </p:spTree>
    <p:extLst>
      <p:ext uri="{BB962C8B-B14F-4D97-AF65-F5344CB8AC3E}">
        <p14:creationId xmlns:p14="http://schemas.microsoft.com/office/powerpoint/2010/main" val="2673392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2CF2E-1018-CB65-9E81-D60EB2B46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033F61-648E-0C54-6B92-3E9A57A96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76982-D082-FD36-8305-2141066EA4B1}"/>
              </a:ext>
            </a:extLst>
          </p:cNvPr>
          <p:cNvSpPr>
            <a:spLocks noGrp="1"/>
          </p:cNvSpPr>
          <p:nvPr>
            <p:ph type="body" idx="1"/>
          </p:nvPr>
        </p:nvSpPr>
        <p:spPr/>
        <p:txBody>
          <a:bodyPr/>
          <a:lstStyle/>
          <a:p>
            <a:r>
              <a:rPr lang="en-US" dirty="0"/>
              <a:t>Dry &amp; Cure – plants are hung to dry for a few weeks to a few months. yeast and molds can be an issue.  Environmental controls designed to maintain plant quality may mitigate human exposure.  Ozone and Irradiation Use should be clearly identified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980B044-D716-4864-00D6-E0EB0A96743B}"/>
              </a:ext>
            </a:extLst>
          </p:cNvPr>
          <p:cNvSpPr>
            <a:spLocks noGrp="1"/>
          </p:cNvSpPr>
          <p:nvPr>
            <p:ph type="sldNum" sz="quarter" idx="5"/>
          </p:nvPr>
        </p:nvSpPr>
        <p:spPr/>
        <p:txBody>
          <a:bodyPr/>
          <a:lstStyle/>
          <a:p>
            <a:fld id="{ECB52E78-3CC0-40E0-AFBD-5E5E36B888F9}" type="slidenum">
              <a:rPr lang="en-US" smtClean="0"/>
              <a:t>33</a:t>
            </a:fld>
            <a:endParaRPr lang="en-US"/>
          </a:p>
        </p:txBody>
      </p:sp>
    </p:spTree>
    <p:extLst>
      <p:ext uri="{BB962C8B-B14F-4D97-AF65-F5344CB8AC3E}">
        <p14:creationId xmlns:p14="http://schemas.microsoft.com/office/powerpoint/2010/main" val="2630162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316B7-0D97-C00B-3A52-7E51DF452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6CD8C-3621-3DC1-79EB-791C8983F7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223C8-E334-9BEB-DC79-318FEB80E134}"/>
              </a:ext>
            </a:extLst>
          </p:cNvPr>
          <p:cNvSpPr>
            <a:spLocks noGrp="1"/>
          </p:cNvSpPr>
          <p:nvPr>
            <p:ph type="body" idx="1"/>
          </p:nvPr>
        </p:nvSpPr>
        <p:spPr/>
        <p:txBody>
          <a:bodyPr/>
          <a:lstStyle/>
          <a:p>
            <a:r>
              <a:rPr lang="en-US" dirty="0"/>
              <a:t>Extraction and Processing – hydrocarbon extraction done in C1D1/C1D2 rooms rated for explosivity hazards, that include significant ventilation to reduce explosion risk, so that engineering feature really controls your respiratory exposure. Excluding malfunctions, Volatile Organic Compounds released from the plant material when opening and closing extraction vessels are the likely exposures.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5AD8077-625E-E4D5-B2CE-77871D741221}"/>
              </a:ext>
            </a:extLst>
          </p:cNvPr>
          <p:cNvSpPr>
            <a:spLocks noGrp="1"/>
          </p:cNvSpPr>
          <p:nvPr>
            <p:ph type="sldNum" sz="quarter" idx="5"/>
          </p:nvPr>
        </p:nvSpPr>
        <p:spPr/>
        <p:txBody>
          <a:bodyPr/>
          <a:lstStyle/>
          <a:p>
            <a:fld id="{ECB52E78-3CC0-40E0-AFBD-5E5E36B888F9}" type="slidenum">
              <a:rPr lang="en-US" smtClean="0"/>
              <a:t>34</a:t>
            </a:fld>
            <a:endParaRPr lang="en-US"/>
          </a:p>
        </p:txBody>
      </p:sp>
    </p:spTree>
    <p:extLst>
      <p:ext uri="{BB962C8B-B14F-4D97-AF65-F5344CB8AC3E}">
        <p14:creationId xmlns:p14="http://schemas.microsoft.com/office/powerpoint/2010/main" val="3658335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4B23A-7855-A272-FA06-F2D053C50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7A06B-9081-961D-4952-47BFF3DA22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12286-2A42-AC60-C145-E9293B243785}"/>
              </a:ext>
            </a:extLst>
          </p:cNvPr>
          <p:cNvSpPr>
            <a:spLocks noGrp="1"/>
          </p:cNvSpPr>
          <p:nvPr>
            <p:ph type="body" idx="1"/>
          </p:nvPr>
        </p:nvSpPr>
        <p:spPr/>
        <p:txBody>
          <a:bodyPr/>
          <a:lstStyle/>
          <a:p>
            <a:r>
              <a:rPr lang="en-US" dirty="0"/>
              <a:t>Packaging – different products have different risks. The fatality reviewed at the beginning involved pre-rolls production, and included grinding of dried plant material.  Kief is another very fine dust that is a collection of the trichomes that fall or break off the flowers.  Because it is fine powder, even if the work environment may be within the OSHA permissible exposure levels for particulate matter, again there isn’t data to definitively show what is happening, but it may be one or more of a combination of the terpenes, other biologicals, or even residual pesticides that can trigger severe reactions.  Extracts used in other products are typically off-</a:t>
            </a:r>
            <a:r>
              <a:rPr lang="en-US" dirty="0" err="1"/>
              <a:t>gased</a:t>
            </a:r>
            <a:r>
              <a:rPr lang="en-US" dirty="0"/>
              <a:t> during the decarboxylation phase in the lab areas, not in packaging and production.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59B5E15-285C-E65A-11B0-F1C60C24CA3A}"/>
              </a:ext>
            </a:extLst>
          </p:cNvPr>
          <p:cNvSpPr>
            <a:spLocks noGrp="1"/>
          </p:cNvSpPr>
          <p:nvPr>
            <p:ph type="sldNum" sz="quarter" idx="5"/>
          </p:nvPr>
        </p:nvSpPr>
        <p:spPr/>
        <p:txBody>
          <a:bodyPr/>
          <a:lstStyle/>
          <a:p>
            <a:fld id="{ECB52E78-3CC0-40E0-AFBD-5E5E36B888F9}" type="slidenum">
              <a:rPr lang="en-US" smtClean="0"/>
              <a:t>35</a:t>
            </a:fld>
            <a:endParaRPr lang="en-US"/>
          </a:p>
        </p:txBody>
      </p:sp>
    </p:spTree>
    <p:extLst>
      <p:ext uri="{BB962C8B-B14F-4D97-AF65-F5344CB8AC3E}">
        <p14:creationId xmlns:p14="http://schemas.microsoft.com/office/powerpoint/2010/main" val="29922870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5EEF1-5A59-AE80-D73D-65F2665AA9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68BAAC-06AB-0763-2CFB-9AB23165BA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7C5BE-74B1-D06A-D27A-6D973B1AED1D}"/>
              </a:ext>
            </a:extLst>
          </p:cNvPr>
          <p:cNvSpPr>
            <a:spLocks noGrp="1"/>
          </p:cNvSpPr>
          <p:nvPr>
            <p:ph type="body" idx="1"/>
          </p:nvPr>
        </p:nvSpPr>
        <p:spPr/>
        <p:txBody>
          <a:bodyPr/>
          <a:lstStyle/>
          <a:p>
            <a:r>
              <a:rPr lang="en-US" dirty="0"/>
              <a:t>Cannabis facility have many fire hazards.  Water, electricity, high pressure sodium lamps, sulfur burners, flammable solvents are all elements that can quickly contribute to fire situations.  Hydrogen cyanide is released from burning plastic and can be fatal in just a couple breaths.  </a:t>
            </a:r>
          </a:p>
          <a:p>
            <a:r>
              <a:rPr lang="en-US" dirty="0"/>
              <a:t>Sulfur Burners release sulfur dioxide that reacts with water of mucous membranes to create sulfuric acid, burning the respiratory tract.</a:t>
            </a:r>
          </a:p>
          <a:p>
            <a:r>
              <a:rPr lang="en-US" dirty="0"/>
              <a:t>Carbon monoxide from generators and idling vehicles,</a:t>
            </a:r>
          </a:p>
          <a:p>
            <a:r>
              <a:rPr lang="en-US" dirty="0"/>
              <a:t>Malfunctions or leaks in CO2 or extraction systems, may also create unanticipated exposures.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B3C978F-98EA-5AD8-83FB-E4DBD38C93B0}"/>
              </a:ext>
            </a:extLst>
          </p:cNvPr>
          <p:cNvSpPr>
            <a:spLocks noGrp="1"/>
          </p:cNvSpPr>
          <p:nvPr>
            <p:ph type="sldNum" sz="quarter" idx="5"/>
          </p:nvPr>
        </p:nvSpPr>
        <p:spPr/>
        <p:txBody>
          <a:bodyPr/>
          <a:lstStyle/>
          <a:p>
            <a:fld id="{ECB52E78-3CC0-40E0-AFBD-5E5E36B888F9}" type="slidenum">
              <a:rPr lang="en-US" smtClean="0"/>
              <a:t>36</a:t>
            </a:fld>
            <a:endParaRPr lang="en-US"/>
          </a:p>
        </p:txBody>
      </p:sp>
    </p:spTree>
    <p:extLst>
      <p:ext uri="{BB962C8B-B14F-4D97-AF65-F5344CB8AC3E}">
        <p14:creationId xmlns:p14="http://schemas.microsoft.com/office/powerpoint/2010/main" val="4066989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hazards are identified and located, </a:t>
            </a:r>
          </a:p>
          <a:p>
            <a:r>
              <a:rPr lang="en-US" dirty="0"/>
              <a:t>The Hierarchy of Controls are the optimal steps taken to control a hazard.  </a:t>
            </a:r>
          </a:p>
          <a:p>
            <a:r>
              <a:rPr lang="en-US" dirty="0"/>
              <a:t>Beginning with elimination. </a:t>
            </a:r>
          </a:p>
        </p:txBody>
      </p:sp>
      <p:sp>
        <p:nvSpPr>
          <p:cNvPr id="4" name="Slide Number Placeholder 3"/>
          <p:cNvSpPr>
            <a:spLocks noGrp="1"/>
          </p:cNvSpPr>
          <p:nvPr>
            <p:ph type="sldNum" sz="quarter" idx="5"/>
          </p:nvPr>
        </p:nvSpPr>
        <p:spPr/>
        <p:txBody>
          <a:bodyPr/>
          <a:lstStyle/>
          <a:p>
            <a:fld id="{ECB52E78-3CC0-40E0-AFBD-5E5E36B888F9}" type="slidenum">
              <a:rPr lang="en-US" smtClean="0"/>
              <a:t>37</a:t>
            </a:fld>
            <a:endParaRPr lang="en-US"/>
          </a:p>
        </p:txBody>
      </p:sp>
    </p:spTree>
    <p:extLst>
      <p:ext uri="{BB962C8B-B14F-4D97-AF65-F5344CB8AC3E}">
        <p14:creationId xmlns:p14="http://schemas.microsoft.com/office/powerpoint/2010/main" val="17172358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and most sure method to control a hazard is to eliminate it.  </a:t>
            </a:r>
          </a:p>
          <a:p>
            <a:r>
              <a:rPr lang="en-US" dirty="0"/>
              <a:t>specific building design, growing methods, extraction processes, and final products will vary.  </a:t>
            </a:r>
          </a:p>
          <a:p>
            <a:r>
              <a:rPr lang="en-US" dirty="0"/>
              <a:t>If you are in the steps of building or renovating a new facility.  </a:t>
            </a:r>
          </a:p>
          <a:p>
            <a:r>
              <a:rPr lang="en-US" dirty="0"/>
              <a:t>Taking the extra time here to design a facility to accommodate production flow and hazards is well worth it if prevents extra costs and production delays caused by retrofits and workarounds in the future.  </a:t>
            </a:r>
          </a:p>
          <a:p>
            <a:r>
              <a:rPr lang="en-US" dirty="0"/>
              <a:t>A lot of thought is put into plant needs, including ventilation, contamination controls, and HEPA systems.  The same amount of thought into planning the engineering needs of the employee occupied spaces, such as trim and packaging areas, could potentially eliminate a lot of problems in the future. </a:t>
            </a:r>
          </a:p>
          <a:p>
            <a:endParaRPr lang="en-US" dirty="0"/>
          </a:p>
          <a:p>
            <a:r>
              <a:rPr lang="en-US" dirty="0"/>
              <a:t>Be aware of geography and climate.  </a:t>
            </a:r>
          </a:p>
          <a:p>
            <a:r>
              <a:rPr lang="en-US" dirty="0"/>
              <a:t>A facility that operates a humid eastern state requires different controls than building controls used in the arid west.</a:t>
            </a:r>
          </a:p>
          <a:p>
            <a:br>
              <a:rPr lang="en-US" dirty="0"/>
            </a:br>
            <a:r>
              <a:rPr lang="en-US" dirty="0"/>
              <a:t>IS each room in the facility designed for the process that is currently happening there.  A lot of growth and production changes, often room purposes change.   HEPA HVAC. Ventilation and particulate filtration in well designed vegetation and flower rooms are in place for healthy plants, but can result in better air quality for workers also .  Trim, Grinding, Packaging rooms with well designed HEPA and HVAC systems will.  Beware of portable HEPA units as a </a:t>
            </a:r>
            <a:r>
              <a:rPr lang="en-US" dirty="0" err="1"/>
              <a:t>bandaid</a:t>
            </a:r>
            <a:r>
              <a:rPr lang="en-US" dirty="0"/>
              <a:t> where permanent solutions are needed. </a:t>
            </a:r>
          </a:p>
        </p:txBody>
      </p:sp>
      <p:sp>
        <p:nvSpPr>
          <p:cNvPr id="4" name="Slide Number Placeholder 3"/>
          <p:cNvSpPr>
            <a:spLocks noGrp="1"/>
          </p:cNvSpPr>
          <p:nvPr>
            <p:ph type="sldNum" sz="quarter" idx="5"/>
          </p:nvPr>
        </p:nvSpPr>
        <p:spPr/>
        <p:txBody>
          <a:bodyPr/>
          <a:lstStyle/>
          <a:p>
            <a:fld id="{ECB52E78-3CC0-40E0-AFBD-5E5E36B888F9}" type="slidenum">
              <a:rPr lang="en-US" smtClean="0"/>
              <a:t>38</a:t>
            </a:fld>
            <a:endParaRPr lang="en-US"/>
          </a:p>
        </p:txBody>
      </p:sp>
    </p:spTree>
    <p:extLst>
      <p:ext uri="{BB962C8B-B14F-4D97-AF65-F5344CB8AC3E}">
        <p14:creationId xmlns:p14="http://schemas.microsoft.com/office/powerpoint/2010/main" val="27585250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Substitution  - again because many of the hazards are related to the plant itself, options for substitution are more limited.  In the case of the Chlorine and Acid </a:t>
            </a:r>
            <a:r>
              <a:rPr lang="en-US" dirty="0" err="1"/>
              <a:t>interation</a:t>
            </a:r>
            <a:r>
              <a:rPr lang="en-US" dirty="0"/>
              <a:t>, substituting one of the products with something that is non-reactive eliminates the potential hazard of an employee accidentally mixing substances that could result in chlorine gas or chloroform.  This actually happened a couple years ago at a Buffalo Wild Wings.  There was an accidental spill in the kitchen , but it resulted in a fatality of the young manager there who tried to clean it up.  Be aware of what chemicals are in your facility.  The other substitution I can think of is for those facilities using Diatomaceous Earth for filtration media.  While OSHA has published several letters of interpretation regarding diatomaceous earth and silica requirements, you can avoid the question all together by buying pre-loaded filters, instead of handling loose D.E. in your facility. If anyone has any other suggestions here, I’d be happy to hear about them via email or the contacts at the end of the webinar. </a:t>
            </a:r>
          </a:p>
        </p:txBody>
      </p:sp>
      <p:sp>
        <p:nvSpPr>
          <p:cNvPr id="4" name="Slide Number Placeholder 3"/>
          <p:cNvSpPr>
            <a:spLocks noGrp="1"/>
          </p:cNvSpPr>
          <p:nvPr>
            <p:ph type="sldNum" sz="quarter" idx="5"/>
          </p:nvPr>
        </p:nvSpPr>
        <p:spPr/>
        <p:txBody>
          <a:bodyPr/>
          <a:lstStyle/>
          <a:p>
            <a:fld id="{ECB52E78-3CC0-40E0-AFBD-5E5E36B888F9}" type="slidenum">
              <a:rPr lang="en-US" smtClean="0"/>
              <a:t>39</a:t>
            </a:fld>
            <a:endParaRPr lang="en-US"/>
          </a:p>
        </p:txBody>
      </p:sp>
    </p:spTree>
    <p:extLst>
      <p:ext uri="{BB962C8B-B14F-4D97-AF65-F5344CB8AC3E}">
        <p14:creationId xmlns:p14="http://schemas.microsoft.com/office/powerpoint/2010/main" val="256280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do this by showing how safety commitment can impact a business,</a:t>
            </a:r>
          </a:p>
          <a:p>
            <a:r>
              <a:rPr lang="en-US" dirty="0"/>
              <a:t>Identifying common cannabis industry respiratory hazards and their health outcomes,</a:t>
            </a:r>
          </a:p>
          <a:p>
            <a:r>
              <a:rPr lang="en-US" dirty="0"/>
              <a:t>And applying the hierarchy of controls to minimize hazard exposure.</a:t>
            </a:r>
          </a:p>
          <a:p>
            <a:endParaRPr lang="en-US" dirty="0"/>
          </a:p>
        </p:txBody>
      </p:sp>
      <p:sp>
        <p:nvSpPr>
          <p:cNvPr id="4" name="Slide Number Placeholder 3"/>
          <p:cNvSpPr>
            <a:spLocks noGrp="1"/>
          </p:cNvSpPr>
          <p:nvPr>
            <p:ph type="sldNum" sz="quarter" idx="5"/>
          </p:nvPr>
        </p:nvSpPr>
        <p:spPr/>
        <p:txBody>
          <a:bodyPr/>
          <a:lstStyle/>
          <a:p>
            <a:fld id="{ECB52E78-3CC0-40E0-AFBD-5E5E36B888F9}" type="slidenum">
              <a:rPr lang="en-US" smtClean="0"/>
              <a:t>4</a:t>
            </a:fld>
            <a:endParaRPr lang="en-US"/>
          </a:p>
        </p:txBody>
      </p:sp>
    </p:spTree>
    <p:extLst>
      <p:ext uri="{BB962C8B-B14F-4D97-AF65-F5344CB8AC3E}">
        <p14:creationId xmlns:p14="http://schemas.microsoft.com/office/powerpoint/2010/main" val="29885649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a:t>
            </a:r>
            <a:r>
              <a:rPr lang="en-US" baseline="30000" dirty="0"/>
              <a:t>rd</a:t>
            </a:r>
            <a:r>
              <a:rPr lang="en-US" dirty="0"/>
              <a:t> Control in the hierarchy is engineering control.  When the hazard can’t be eliminated, use engineering to minimize it.  For respiratory hazards in cannabis , HVAC systems and air filtration systems will play a big role here.  </a:t>
            </a:r>
          </a:p>
          <a:p>
            <a:r>
              <a:rPr lang="en-US" dirty="0"/>
              <a:t>Also, automatic air sensors, audio and visual alarms, other mechanisms that trigger alerts so that safety isn’t reliant on a human decision or observation.  </a:t>
            </a:r>
          </a:p>
          <a:p>
            <a:r>
              <a:rPr lang="en-US" dirty="0"/>
              <a:t>This is where appropriate plumbing and fire systems are important.  Water leaks are significant contributors to mold growth. </a:t>
            </a:r>
          </a:p>
          <a:p>
            <a:r>
              <a:rPr lang="en-US" dirty="0"/>
              <a:t>Something to consider also, is what the best fire needs are for your facility.  High Pressure Sodium Bulbs, Sulfur Burners, and Electrical shorts can all cause fires in Grow rooms.  However, due to the height of the ceiling., heat-activated sprinkler may not be initiated for quite a while if a fire breaks out.  This can significantly affect the amount of smoke produced before any kind of fire control is initiated. Photoelectric activated sprinklers may not be ideal in these rooms though, due to the use of misting water systems or pesticide fogs and sprays that might activate them.   Having a discussion with the fire safety engineer about the type of sprinkler heads, as well as what features are initiated by the HVAC in the event of a fire, are essential when creating your emergency action and fire protection plans and training your employees what to do in the case of a fire.  The last thing anyone wants is for someone to walk into a room to put out a fire with a portable extinguisher and be overcome by smoke.  </a:t>
            </a:r>
          </a:p>
          <a:p>
            <a:r>
              <a:rPr lang="en-US" dirty="0"/>
              <a:t>Another area where engineering can make significant differences is in the processing of the plant.  </a:t>
            </a:r>
          </a:p>
        </p:txBody>
      </p:sp>
      <p:sp>
        <p:nvSpPr>
          <p:cNvPr id="4" name="Slide Number Placeholder 3"/>
          <p:cNvSpPr>
            <a:spLocks noGrp="1"/>
          </p:cNvSpPr>
          <p:nvPr>
            <p:ph type="sldNum" sz="quarter" idx="5"/>
          </p:nvPr>
        </p:nvSpPr>
        <p:spPr/>
        <p:txBody>
          <a:bodyPr/>
          <a:lstStyle/>
          <a:p>
            <a:fld id="{ECB52E78-3CC0-40E0-AFBD-5E5E36B888F9}" type="slidenum">
              <a:rPr lang="en-US" smtClean="0"/>
              <a:t>40</a:t>
            </a:fld>
            <a:endParaRPr lang="en-US"/>
          </a:p>
        </p:txBody>
      </p:sp>
    </p:spTree>
    <p:extLst>
      <p:ext uri="{BB962C8B-B14F-4D97-AF65-F5344CB8AC3E}">
        <p14:creationId xmlns:p14="http://schemas.microsoft.com/office/powerpoint/2010/main" val="3553212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 Administrative Controls are designed to reduce hazard exposure by changing the way people work.  The limitation is that it relies on human behavior, and errors will happen. </a:t>
            </a:r>
          </a:p>
          <a:p>
            <a:r>
              <a:rPr lang="en-US" dirty="0"/>
              <a:t>However, good administrative controls will create multiple hurdles so that a single error won’t necessarily result in a catastrophic failure.   For example, training is a big part of this.  Knowledge is power.  </a:t>
            </a:r>
          </a:p>
          <a:p>
            <a:r>
              <a:rPr lang="en-US" dirty="0"/>
              <a:t>Well-trained management and staff exhibit better communication.  </a:t>
            </a:r>
          </a:p>
          <a:p>
            <a:r>
              <a:rPr lang="en-US" dirty="0"/>
              <a:t>Reduce access to high hazard areas.  Key card entry and locks on areas where pesticides and other chemicals are stored and applied, only trained employees have access to areas where there are plant exposures.  Have an emergency action plan and follow it.  While confined space entry is not a common cannabis feature, many growers do have large nutrient tanks.  In other industries, confined space entry is a high-risk hazard that results in multiple fatalities when procedures aren’t followed.  Usually one worker enters the space, loses consciousness, and the next person attempts to enter and save them and also succumbs.    Ensure policies around monitoring for respiratory exposure symptoms are in place and followed.   Practice good housekeeping, to eliminate moisture. </a:t>
            </a:r>
          </a:p>
          <a:p>
            <a:endParaRPr lang="en-US" dirty="0"/>
          </a:p>
        </p:txBody>
      </p:sp>
      <p:sp>
        <p:nvSpPr>
          <p:cNvPr id="4" name="Slide Number Placeholder 3"/>
          <p:cNvSpPr>
            <a:spLocks noGrp="1"/>
          </p:cNvSpPr>
          <p:nvPr>
            <p:ph type="sldNum" sz="quarter" idx="5"/>
          </p:nvPr>
        </p:nvSpPr>
        <p:spPr/>
        <p:txBody>
          <a:bodyPr/>
          <a:lstStyle/>
          <a:p>
            <a:fld id="{ECB52E78-3CC0-40E0-AFBD-5E5E36B888F9}" type="slidenum">
              <a:rPr lang="en-US" smtClean="0"/>
              <a:t>41</a:t>
            </a:fld>
            <a:endParaRPr lang="en-US"/>
          </a:p>
        </p:txBody>
      </p:sp>
    </p:spTree>
    <p:extLst>
      <p:ext uri="{BB962C8B-B14F-4D97-AF65-F5344CB8AC3E}">
        <p14:creationId xmlns:p14="http://schemas.microsoft.com/office/powerpoint/2010/main" val="18262867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PPE is the last line of protection in the hierarchy of controls </a:t>
            </a:r>
          </a:p>
        </p:txBody>
      </p:sp>
      <p:sp>
        <p:nvSpPr>
          <p:cNvPr id="4" name="Slide Number Placeholder 3"/>
          <p:cNvSpPr>
            <a:spLocks noGrp="1"/>
          </p:cNvSpPr>
          <p:nvPr>
            <p:ph type="sldNum" sz="quarter" idx="5"/>
          </p:nvPr>
        </p:nvSpPr>
        <p:spPr/>
        <p:txBody>
          <a:bodyPr/>
          <a:lstStyle/>
          <a:p>
            <a:fld id="{ECB52E78-3CC0-40E0-AFBD-5E5E36B888F9}" type="slidenum">
              <a:rPr lang="en-US" smtClean="0"/>
              <a:t>42</a:t>
            </a:fld>
            <a:endParaRPr lang="en-US"/>
          </a:p>
        </p:txBody>
      </p:sp>
    </p:spTree>
    <p:extLst>
      <p:ext uri="{BB962C8B-B14F-4D97-AF65-F5344CB8AC3E}">
        <p14:creationId xmlns:p14="http://schemas.microsoft.com/office/powerpoint/2010/main" val="2239852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use of any pesticides that require respiratory PPE triggers Worker Protection Standards</a:t>
            </a:r>
          </a:p>
        </p:txBody>
      </p:sp>
      <p:sp>
        <p:nvSpPr>
          <p:cNvPr id="4" name="Slide Number Placeholder 3"/>
          <p:cNvSpPr>
            <a:spLocks noGrp="1"/>
          </p:cNvSpPr>
          <p:nvPr>
            <p:ph type="sldNum" sz="quarter" idx="5"/>
          </p:nvPr>
        </p:nvSpPr>
        <p:spPr/>
        <p:txBody>
          <a:bodyPr/>
          <a:lstStyle/>
          <a:p>
            <a:fld id="{ECB52E78-3CC0-40E0-AFBD-5E5E36B888F9}" type="slidenum">
              <a:rPr lang="en-US" smtClean="0"/>
              <a:t>43</a:t>
            </a:fld>
            <a:endParaRPr lang="en-US"/>
          </a:p>
        </p:txBody>
      </p:sp>
    </p:spTree>
    <p:extLst>
      <p:ext uri="{BB962C8B-B14F-4D97-AF65-F5344CB8AC3E}">
        <p14:creationId xmlns:p14="http://schemas.microsoft.com/office/powerpoint/2010/main" val="40609524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Cannabis grows that use pesticides automatically trigger Worker Protection Standards and associated respiratory protection requirements that come with respirator use.  </a:t>
            </a:r>
            <a:br>
              <a:rPr lang="en-US" dirty="0"/>
            </a:br>
            <a:r>
              <a:rPr lang="en-US" dirty="0"/>
              <a:t>The OSHA Standard requires an employer to provide a respirator when it is necessary to protect the health of the employee.  This is where there may be gray area. </a:t>
            </a:r>
          </a:p>
        </p:txBody>
      </p:sp>
      <p:sp>
        <p:nvSpPr>
          <p:cNvPr id="4" name="Slide Number Placeholder 3"/>
          <p:cNvSpPr>
            <a:spLocks noGrp="1"/>
          </p:cNvSpPr>
          <p:nvPr>
            <p:ph type="sldNum" sz="quarter" idx="5"/>
          </p:nvPr>
        </p:nvSpPr>
        <p:spPr/>
        <p:txBody>
          <a:bodyPr/>
          <a:lstStyle/>
          <a:p>
            <a:fld id="{ECB52E78-3CC0-40E0-AFBD-5E5E36B888F9}" type="slidenum">
              <a:rPr lang="en-US" smtClean="0"/>
              <a:t>44</a:t>
            </a:fld>
            <a:endParaRPr lang="en-US"/>
          </a:p>
        </p:txBody>
      </p:sp>
    </p:spTree>
    <p:extLst>
      <p:ext uri="{BB962C8B-B14F-4D97-AF65-F5344CB8AC3E}">
        <p14:creationId xmlns:p14="http://schemas.microsoft.com/office/powerpoint/2010/main" val="22964974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983B4-19BB-F5DA-D79A-0DC0882E1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058E8-F7D8-FE15-282E-10D116EA04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EF43AC-CDE8-BAC3-89C0-AF30FE49C28B}"/>
              </a:ext>
            </a:extLst>
          </p:cNvPr>
          <p:cNvSpPr>
            <a:spLocks noGrp="1"/>
          </p:cNvSpPr>
          <p:nvPr>
            <p:ph type="body" idx="1"/>
          </p:nvPr>
        </p:nvSpPr>
        <p:spPr/>
        <p:txBody>
          <a:bodyPr/>
          <a:lstStyle/>
          <a:p>
            <a:r>
              <a:rPr lang="en-US" dirty="0"/>
              <a:t>THE Permissible Exposure Limit is a specific exposure limit for certain chemicals and substances. This means when environmental sampling of the air reveals limits above a certain amount, usually measured in milligrams per cubic meter, with a time weighted exposure limit – meaning the exposure must happen for 8 hours.  </a:t>
            </a:r>
          </a:p>
          <a:p>
            <a:r>
              <a:rPr lang="en-US" dirty="0"/>
              <a:t>This is also an enforceable number</a:t>
            </a:r>
          </a:p>
          <a:p>
            <a:br>
              <a:rPr lang="en-US" dirty="0"/>
            </a:br>
            <a:r>
              <a:rPr lang="en-US" dirty="0"/>
              <a:t>Recommended Exposure Limits are only recommendations, but are best practice standards that provide risk reduction above and beyond regulatory limits.  </a:t>
            </a:r>
          </a:p>
          <a:p>
            <a:endParaRPr lang="en-US" dirty="0"/>
          </a:p>
          <a:p>
            <a:r>
              <a:rPr lang="en-US" dirty="0"/>
              <a:t>This still leaves gray area.  </a:t>
            </a:r>
          </a:p>
        </p:txBody>
      </p:sp>
      <p:sp>
        <p:nvSpPr>
          <p:cNvPr id="4" name="Slide Number Placeholder 3">
            <a:extLst>
              <a:ext uri="{FF2B5EF4-FFF2-40B4-BE49-F238E27FC236}">
                <a16:creationId xmlns:a16="http://schemas.microsoft.com/office/drawing/2014/main" id="{1F40FE31-0B26-0DB6-E688-32448E887ACA}"/>
              </a:ext>
            </a:extLst>
          </p:cNvPr>
          <p:cNvSpPr>
            <a:spLocks noGrp="1"/>
          </p:cNvSpPr>
          <p:nvPr>
            <p:ph type="sldNum" sz="quarter" idx="5"/>
          </p:nvPr>
        </p:nvSpPr>
        <p:spPr/>
        <p:txBody>
          <a:bodyPr/>
          <a:lstStyle/>
          <a:p>
            <a:fld id="{ECB52E78-3CC0-40E0-AFBD-5E5E36B888F9}" type="slidenum">
              <a:rPr lang="en-US" smtClean="0"/>
              <a:t>45</a:t>
            </a:fld>
            <a:endParaRPr lang="en-US"/>
          </a:p>
        </p:txBody>
      </p:sp>
    </p:spTree>
    <p:extLst>
      <p:ext uri="{BB962C8B-B14F-4D97-AF65-F5344CB8AC3E}">
        <p14:creationId xmlns:p14="http://schemas.microsoft.com/office/powerpoint/2010/main" val="42916408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874C1-E5AA-611B-DB26-79D13AC2C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7F987-B7FF-2B13-D513-17980A798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6ABF1A-0E08-58D7-6712-53007874C2CA}"/>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33552FE3-A4F3-7199-0F4C-49264A59642A}"/>
              </a:ext>
            </a:extLst>
          </p:cNvPr>
          <p:cNvSpPr>
            <a:spLocks noGrp="1"/>
          </p:cNvSpPr>
          <p:nvPr>
            <p:ph type="sldNum" sz="quarter" idx="5"/>
          </p:nvPr>
        </p:nvSpPr>
        <p:spPr/>
        <p:txBody>
          <a:bodyPr/>
          <a:lstStyle/>
          <a:p>
            <a:fld id="{ECB52E78-3CC0-40E0-AFBD-5E5E36B888F9}" type="slidenum">
              <a:rPr lang="en-US" smtClean="0"/>
              <a:t>46</a:t>
            </a:fld>
            <a:endParaRPr lang="en-US"/>
          </a:p>
        </p:txBody>
      </p:sp>
    </p:spTree>
    <p:extLst>
      <p:ext uri="{BB962C8B-B14F-4D97-AF65-F5344CB8AC3E}">
        <p14:creationId xmlns:p14="http://schemas.microsoft.com/office/powerpoint/2010/main" val="31814454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874C1-E5AA-611B-DB26-79D13AC2C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7F987-B7FF-2B13-D513-17980A798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6ABF1A-0E08-58D7-6712-53007874C2CA}"/>
              </a:ext>
            </a:extLst>
          </p:cNvPr>
          <p:cNvSpPr>
            <a:spLocks noGrp="1"/>
          </p:cNvSpPr>
          <p:nvPr>
            <p:ph type="body" idx="1"/>
          </p:nvPr>
        </p:nvSpPr>
        <p:spPr/>
        <p:txBody>
          <a:bodyPr/>
          <a:lstStyle/>
          <a:p>
            <a:r>
              <a:rPr lang="en-US" dirty="0"/>
              <a:t> ** NOT discussed on webinar – the difference between total PEL and the respirable fraction is the smaller number refers to smaller sized particles that can be inhaled/respired into the deep parts of the lung and respiratory tract.</a:t>
            </a:r>
          </a:p>
        </p:txBody>
      </p:sp>
      <p:sp>
        <p:nvSpPr>
          <p:cNvPr id="4" name="Slide Number Placeholder 3">
            <a:extLst>
              <a:ext uri="{FF2B5EF4-FFF2-40B4-BE49-F238E27FC236}">
                <a16:creationId xmlns:a16="http://schemas.microsoft.com/office/drawing/2014/main" id="{33552FE3-A4F3-7199-0F4C-49264A59642A}"/>
              </a:ext>
            </a:extLst>
          </p:cNvPr>
          <p:cNvSpPr>
            <a:spLocks noGrp="1"/>
          </p:cNvSpPr>
          <p:nvPr>
            <p:ph type="sldNum" sz="quarter" idx="5"/>
          </p:nvPr>
        </p:nvSpPr>
        <p:spPr/>
        <p:txBody>
          <a:bodyPr/>
          <a:lstStyle/>
          <a:p>
            <a:fld id="{ECB52E78-3CC0-40E0-AFBD-5E5E36B888F9}" type="slidenum">
              <a:rPr lang="en-US" smtClean="0"/>
              <a:t>47</a:t>
            </a:fld>
            <a:endParaRPr lang="en-US"/>
          </a:p>
        </p:txBody>
      </p:sp>
    </p:spTree>
    <p:extLst>
      <p:ext uri="{BB962C8B-B14F-4D97-AF65-F5344CB8AC3E}">
        <p14:creationId xmlns:p14="http://schemas.microsoft.com/office/powerpoint/2010/main" val="24772970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983B4-19BB-F5DA-D79A-0DC0882E1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058E8-F7D8-FE15-282E-10D116EA04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EF43AC-CDE8-BAC3-89C0-AF30FE49C28B}"/>
              </a:ext>
            </a:extLst>
          </p:cNvPr>
          <p:cNvSpPr>
            <a:spLocks noGrp="1"/>
          </p:cNvSpPr>
          <p:nvPr>
            <p:ph type="body" idx="1"/>
          </p:nvPr>
        </p:nvSpPr>
        <p:spPr/>
        <p:txBody>
          <a:bodyPr/>
          <a:lstStyle/>
          <a:p>
            <a:r>
              <a:rPr lang="en-US" dirty="0"/>
              <a:t>THE Permissible Exposure Limit is a specific exposure limit for certain chemicals and substances. This means when environmental sampling of the air reveals limits above a certain amount, usually measured in milligrams per cubic meter, with a time weighted exposure limit – meaning the exposure must happen for 8 hours.  </a:t>
            </a:r>
          </a:p>
          <a:p>
            <a:r>
              <a:rPr lang="en-US" dirty="0"/>
              <a:t>This is also an enforceable number</a:t>
            </a:r>
          </a:p>
          <a:p>
            <a:br>
              <a:rPr lang="en-US" dirty="0"/>
            </a:br>
            <a:r>
              <a:rPr lang="en-US" dirty="0"/>
              <a:t>Recommended Exposure Limits are only recommendations, but are best practice standards that provide risk reduction above and beyond regulatory limits.  </a:t>
            </a:r>
          </a:p>
          <a:p>
            <a:endParaRPr lang="en-US" dirty="0"/>
          </a:p>
          <a:p>
            <a:r>
              <a:rPr lang="en-US" dirty="0"/>
              <a:t>This still leaves gray area.  </a:t>
            </a:r>
          </a:p>
          <a:p>
            <a:endParaRPr lang="en-US" dirty="0"/>
          </a:p>
          <a:p>
            <a:endParaRPr lang="en-US" dirty="0"/>
          </a:p>
        </p:txBody>
      </p:sp>
      <p:sp>
        <p:nvSpPr>
          <p:cNvPr id="4" name="Slide Number Placeholder 3">
            <a:extLst>
              <a:ext uri="{FF2B5EF4-FFF2-40B4-BE49-F238E27FC236}">
                <a16:creationId xmlns:a16="http://schemas.microsoft.com/office/drawing/2014/main" id="{1F40FE31-0B26-0DB6-E688-32448E887ACA}"/>
              </a:ext>
            </a:extLst>
          </p:cNvPr>
          <p:cNvSpPr>
            <a:spLocks noGrp="1"/>
          </p:cNvSpPr>
          <p:nvPr>
            <p:ph type="sldNum" sz="quarter" idx="5"/>
          </p:nvPr>
        </p:nvSpPr>
        <p:spPr/>
        <p:txBody>
          <a:bodyPr/>
          <a:lstStyle/>
          <a:p>
            <a:fld id="{ECB52E78-3CC0-40E0-AFBD-5E5E36B888F9}" type="slidenum">
              <a:rPr lang="en-US" smtClean="0"/>
              <a:t>48</a:t>
            </a:fld>
            <a:endParaRPr lang="en-US"/>
          </a:p>
        </p:txBody>
      </p:sp>
    </p:spTree>
    <p:extLst>
      <p:ext uri="{BB962C8B-B14F-4D97-AF65-F5344CB8AC3E}">
        <p14:creationId xmlns:p14="http://schemas.microsoft.com/office/powerpoint/2010/main" val="7792156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F3575-E997-69D3-374B-A3FC04AF3B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11910-76CF-0CCB-7F7B-B3CE31E72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005106-3107-2DBC-2E89-E268A6A1FF41}"/>
              </a:ext>
            </a:extLst>
          </p:cNvPr>
          <p:cNvSpPr>
            <a:spLocks noGrp="1"/>
          </p:cNvSpPr>
          <p:nvPr>
            <p:ph type="body" idx="1"/>
          </p:nvPr>
        </p:nvSpPr>
        <p:spPr/>
        <p:txBody>
          <a:bodyPr/>
          <a:lstStyle/>
          <a:p>
            <a:r>
              <a:rPr lang="en-US" dirty="0"/>
              <a:t>It is likely most cannabis facilities will have to have a written respiratory protection program.  The use of any pesticides that require respiratory PPE triggers Worker Protection Standards.  Any company policies  that mandate employees to wear respirators, including N-95, for certain jobs, must have a written RPP policy.  Employers that have staff that voluntarily wear PPE must also have a written respiratory protection plan.  </a:t>
            </a:r>
          </a:p>
          <a:p>
            <a:r>
              <a:rPr lang="en-US" dirty="0"/>
              <a:t>This requires at a minimum 1) a medical evaluation 2) fit testing (be aware of impaired smell and taste) 3) Training and procedures on hazards and proper PPE use, cleaning ,storing, and maintenance, and 4) Procedures to evaluate program effectiveness</a:t>
            </a:r>
          </a:p>
        </p:txBody>
      </p:sp>
      <p:sp>
        <p:nvSpPr>
          <p:cNvPr id="4" name="Slide Number Placeholder 3">
            <a:extLst>
              <a:ext uri="{FF2B5EF4-FFF2-40B4-BE49-F238E27FC236}">
                <a16:creationId xmlns:a16="http://schemas.microsoft.com/office/drawing/2014/main" id="{6F492C9C-5604-73EF-23BE-B969E9A7D210}"/>
              </a:ext>
            </a:extLst>
          </p:cNvPr>
          <p:cNvSpPr>
            <a:spLocks noGrp="1"/>
          </p:cNvSpPr>
          <p:nvPr>
            <p:ph type="sldNum" sz="quarter" idx="5"/>
          </p:nvPr>
        </p:nvSpPr>
        <p:spPr/>
        <p:txBody>
          <a:bodyPr/>
          <a:lstStyle/>
          <a:p>
            <a:fld id="{ECB52E78-3CC0-40E0-AFBD-5E5E36B888F9}" type="slidenum">
              <a:rPr lang="en-US" smtClean="0"/>
              <a:t>49</a:t>
            </a:fld>
            <a:endParaRPr lang="en-US"/>
          </a:p>
        </p:txBody>
      </p:sp>
    </p:spTree>
    <p:extLst>
      <p:ext uri="{BB962C8B-B14F-4D97-AF65-F5344CB8AC3E}">
        <p14:creationId xmlns:p14="http://schemas.microsoft.com/office/powerpoint/2010/main" val="388743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CE06B-F857-959F-FDA5-4303B8601A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8EB326-B042-9277-B6F8-EB7BEBB47B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856973-369E-9504-AF03-D600AC224137}"/>
              </a:ext>
            </a:extLst>
          </p:cNvPr>
          <p:cNvSpPr>
            <a:spLocks noGrp="1"/>
          </p:cNvSpPr>
          <p:nvPr>
            <p:ph type="body" idx="1"/>
          </p:nvPr>
        </p:nvSpPr>
        <p:spPr/>
        <p:txBody>
          <a:bodyPr/>
          <a:lstStyle/>
          <a:p>
            <a:r>
              <a:rPr lang="en-US" dirty="0"/>
              <a:t>Safety impacts everyone in an organization. Everyone plays a role in an effective safety program, including the cannabis industry.  </a:t>
            </a:r>
          </a:p>
          <a:p>
            <a:r>
              <a:rPr lang="en-US" dirty="0"/>
              <a:t>However, Safety advocates are often put in a position of justifying the cost or need for safety support.  </a:t>
            </a:r>
          </a:p>
          <a:p>
            <a:r>
              <a:rPr lang="en-US" dirty="0"/>
              <a:t>Let’s look at an example that demonstrates how much it costs when safety falls short.  </a:t>
            </a:r>
          </a:p>
        </p:txBody>
      </p:sp>
      <p:sp>
        <p:nvSpPr>
          <p:cNvPr id="4" name="Slide Number Placeholder 3">
            <a:extLst>
              <a:ext uri="{FF2B5EF4-FFF2-40B4-BE49-F238E27FC236}">
                <a16:creationId xmlns:a16="http://schemas.microsoft.com/office/drawing/2014/main" id="{1AEFAB5D-C097-E676-9CAB-AE29D696E09D}"/>
              </a:ext>
            </a:extLst>
          </p:cNvPr>
          <p:cNvSpPr>
            <a:spLocks noGrp="1"/>
          </p:cNvSpPr>
          <p:nvPr>
            <p:ph type="sldNum" sz="quarter" idx="5"/>
          </p:nvPr>
        </p:nvSpPr>
        <p:spPr/>
        <p:txBody>
          <a:bodyPr/>
          <a:lstStyle/>
          <a:p>
            <a:fld id="{ECB52E78-3CC0-40E0-AFBD-5E5E36B888F9}" type="slidenum">
              <a:rPr lang="en-US" smtClean="0"/>
              <a:t>5</a:t>
            </a:fld>
            <a:endParaRPr lang="en-US"/>
          </a:p>
        </p:txBody>
      </p:sp>
    </p:spTree>
    <p:extLst>
      <p:ext uri="{BB962C8B-B14F-4D97-AF65-F5344CB8AC3E}">
        <p14:creationId xmlns:p14="http://schemas.microsoft.com/office/powerpoint/2010/main" val="4169986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 exposure is not limited to inhalation.  Dermal exposure and skin contact can trigger allergies.  The more frequent the exposure, changes of allergic responses increase.   Bakers Asthma is a condition coined for bakers and repeated exposure to wheat flour.  Popcorn Lung was coined for respiratory problems developed by popcorn factory workers exposures to diacetyl.  While this is slightly different than the allergic reactions we are talking about in some of the biological exposures, diacetyl is also an ingredient in some vapes.  While some states may have banned the use of diacetyl, there is no federal ban on the use of diacetyl, be aware of what is in your facility.  </a:t>
            </a:r>
          </a:p>
        </p:txBody>
      </p:sp>
      <p:sp>
        <p:nvSpPr>
          <p:cNvPr id="4" name="Slide Number Placeholder 3"/>
          <p:cNvSpPr>
            <a:spLocks noGrp="1"/>
          </p:cNvSpPr>
          <p:nvPr>
            <p:ph type="sldNum" sz="quarter" idx="5"/>
          </p:nvPr>
        </p:nvSpPr>
        <p:spPr/>
        <p:txBody>
          <a:bodyPr/>
          <a:lstStyle/>
          <a:p>
            <a:fld id="{ECB52E78-3CC0-40E0-AFBD-5E5E36B888F9}" type="slidenum">
              <a:rPr lang="en-US" smtClean="0"/>
              <a:t>50</a:t>
            </a:fld>
            <a:endParaRPr lang="en-US"/>
          </a:p>
        </p:txBody>
      </p:sp>
    </p:spTree>
    <p:extLst>
      <p:ext uri="{BB962C8B-B14F-4D97-AF65-F5344CB8AC3E}">
        <p14:creationId xmlns:p14="http://schemas.microsoft.com/office/powerpoint/2010/main" val="38738582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F3575-E997-69D3-374B-A3FC04AF3B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11910-76CF-0CCB-7F7B-B3CE31E72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005106-3107-2DBC-2E89-E268A6A1FF41}"/>
              </a:ext>
            </a:extLst>
          </p:cNvPr>
          <p:cNvSpPr>
            <a:spLocks noGrp="1"/>
          </p:cNvSpPr>
          <p:nvPr>
            <p:ph type="body" idx="1"/>
          </p:nvPr>
        </p:nvSpPr>
        <p:spPr/>
        <p:txBody>
          <a:bodyPr/>
          <a:lstStyle/>
          <a:p>
            <a:r>
              <a:rPr lang="en-US" dirty="0"/>
              <a:t>Medical Evaluations are required as part of a written PPE program.  </a:t>
            </a:r>
          </a:p>
          <a:p>
            <a:r>
              <a:rPr lang="en-US" dirty="0"/>
              <a:t>Pulmonary Function Tests may be required in certain instances.</a:t>
            </a:r>
          </a:p>
          <a:p>
            <a:r>
              <a:rPr lang="en-US" dirty="0"/>
              <a:t>They are a great tool for measuring baseline lung function, and can include methods like spirometry, that measures lung volume and output, and chest-</a:t>
            </a:r>
            <a:r>
              <a:rPr lang="en-US" dirty="0" err="1"/>
              <a:t>xrays</a:t>
            </a:r>
            <a:r>
              <a:rPr lang="en-US" dirty="0"/>
              <a:t> which can reveal fibrosis and other conditions. </a:t>
            </a:r>
          </a:p>
          <a:p>
            <a:r>
              <a:rPr lang="en-US" dirty="0"/>
              <a:t>Ongoing screening and surveillance identifies new symptoms, </a:t>
            </a:r>
          </a:p>
          <a:p>
            <a:r>
              <a:rPr lang="en-US" dirty="0"/>
              <a:t>Worsening symptoms, and identify high risk workers, jobs, or trends in the facility. </a:t>
            </a:r>
          </a:p>
        </p:txBody>
      </p:sp>
      <p:sp>
        <p:nvSpPr>
          <p:cNvPr id="4" name="Slide Number Placeholder 3">
            <a:extLst>
              <a:ext uri="{FF2B5EF4-FFF2-40B4-BE49-F238E27FC236}">
                <a16:creationId xmlns:a16="http://schemas.microsoft.com/office/drawing/2014/main" id="{6F492C9C-5604-73EF-23BE-B969E9A7D210}"/>
              </a:ext>
            </a:extLst>
          </p:cNvPr>
          <p:cNvSpPr>
            <a:spLocks noGrp="1"/>
          </p:cNvSpPr>
          <p:nvPr>
            <p:ph type="sldNum" sz="quarter" idx="5"/>
          </p:nvPr>
        </p:nvSpPr>
        <p:spPr/>
        <p:txBody>
          <a:bodyPr/>
          <a:lstStyle/>
          <a:p>
            <a:fld id="{ECB52E78-3CC0-40E0-AFBD-5E5E36B888F9}" type="slidenum">
              <a:rPr lang="en-US" smtClean="0"/>
              <a:t>51</a:t>
            </a:fld>
            <a:endParaRPr lang="en-US"/>
          </a:p>
        </p:txBody>
      </p:sp>
    </p:spTree>
    <p:extLst>
      <p:ext uri="{BB962C8B-B14F-4D97-AF65-F5344CB8AC3E}">
        <p14:creationId xmlns:p14="http://schemas.microsoft.com/office/powerpoint/2010/main" val="32830363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28AEE-2D91-A703-EB34-2AE9610CCF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9D57F-8BC5-53A5-2EAE-771B00483A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3687D-8FDE-C51B-428A-041BD3EADC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1449E0-598A-27BE-4378-4C5065E7C7B9}"/>
              </a:ext>
            </a:extLst>
          </p:cNvPr>
          <p:cNvSpPr>
            <a:spLocks noGrp="1"/>
          </p:cNvSpPr>
          <p:nvPr>
            <p:ph type="sldNum" sz="quarter" idx="5"/>
          </p:nvPr>
        </p:nvSpPr>
        <p:spPr/>
        <p:txBody>
          <a:bodyPr/>
          <a:lstStyle/>
          <a:p>
            <a:fld id="{ECB52E78-3CC0-40E0-AFBD-5E5E36B888F9}" type="slidenum">
              <a:rPr lang="en-US" smtClean="0"/>
              <a:t>52</a:t>
            </a:fld>
            <a:endParaRPr lang="en-US"/>
          </a:p>
        </p:txBody>
      </p:sp>
    </p:spTree>
    <p:extLst>
      <p:ext uri="{BB962C8B-B14F-4D97-AF65-F5344CB8AC3E}">
        <p14:creationId xmlns:p14="http://schemas.microsoft.com/office/powerpoint/2010/main" val="10418416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research, growth and change are happening in cannabis. The more we learn and share, that will help contribute to improving the industry. </a:t>
            </a:r>
          </a:p>
          <a:p>
            <a:r>
              <a:rPr lang="en-US" dirty="0"/>
              <a:t>If you have questions pop them in the chat and we will try to answer them, send me an email, or contact the IUP OSHA consultation office. </a:t>
            </a:r>
          </a:p>
          <a:p>
            <a:r>
              <a:rPr lang="en-US" dirty="0"/>
              <a:t>I appreciate your time and attention.  That concludes today’s webinar. </a:t>
            </a:r>
          </a:p>
        </p:txBody>
      </p:sp>
      <p:sp>
        <p:nvSpPr>
          <p:cNvPr id="4" name="Slide Number Placeholder 3"/>
          <p:cNvSpPr>
            <a:spLocks noGrp="1"/>
          </p:cNvSpPr>
          <p:nvPr>
            <p:ph type="sldNum" sz="quarter" idx="5"/>
          </p:nvPr>
        </p:nvSpPr>
        <p:spPr/>
        <p:txBody>
          <a:bodyPr/>
          <a:lstStyle/>
          <a:p>
            <a:fld id="{ECB52E78-3CC0-40E0-AFBD-5E5E36B888F9}" type="slidenum">
              <a:rPr lang="en-US" smtClean="0"/>
              <a:t>53</a:t>
            </a:fld>
            <a:endParaRPr lang="en-US"/>
          </a:p>
        </p:txBody>
      </p:sp>
    </p:spTree>
    <p:extLst>
      <p:ext uri="{BB962C8B-B14F-4D97-AF65-F5344CB8AC3E}">
        <p14:creationId xmlns:p14="http://schemas.microsoft.com/office/powerpoint/2010/main" val="185001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52E78-3CC0-40E0-AFBD-5E5E36B888F9}" type="slidenum">
              <a:rPr lang="en-US" smtClean="0"/>
              <a:t>56</a:t>
            </a:fld>
            <a:endParaRPr lang="en-US"/>
          </a:p>
        </p:txBody>
      </p:sp>
    </p:spTree>
    <p:extLst>
      <p:ext uri="{BB962C8B-B14F-4D97-AF65-F5344CB8AC3E}">
        <p14:creationId xmlns:p14="http://schemas.microsoft.com/office/powerpoint/2010/main" val="330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01687-B836-AA3E-CA03-2FA20FE65C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E4883F-4769-08C6-DA61-488672DFDB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267E2A-8046-F087-F5D0-8F417CEC873D}"/>
              </a:ext>
            </a:extLst>
          </p:cNvPr>
          <p:cNvSpPr>
            <a:spLocks noGrp="1"/>
          </p:cNvSpPr>
          <p:nvPr>
            <p:ph type="body" idx="1"/>
          </p:nvPr>
        </p:nvSpPr>
        <p:spPr/>
        <p:txBody>
          <a:bodyPr/>
          <a:lstStyle/>
          <a:p>
            <a:r>
              <a:rPr lang="en-US" dirty="0"/>
              <a:t>January 2022 is the first documented case of a cannabis worker fatality directly linked to exposure at work. </a:t>
            </a:r>
          </a:p>
          <a:p>
            <a:endParaRPr lang="en-US" dirty="0"/>
          </a:p>
          <a:p>
            <a:r>
              <a:rPr lang="en-US" dirty="0"/>
              <a:t>A worker at a cannabis grow began experiencing new and worsening respiratory symptoms that included runny nose, cough, wheezing, and </a:t>
            </a:r>
            <a:r>
              <a:rPr lang="en-US" dirty="0" err="1"/>
              <a:t>dypsnea</a:t>
            </a:r>
            <a:r>
              <a:rPr lang="en-US" dirty="0"/>
              <a:t>.</a:t>
            </a:r>
          </a:p>
          <a:p>
            <a:r>
              <a:rPr lang="en-US" dirty="0"/>
              <a:t>Within 4 months of employment, she required medication to treat her breathing problems.  </a:t>
            </a:r>
          </a:p>
          <a:p>
            <a:r>
              <a:rPr lang="en-US" dirty="0"/>
              <a:t>Shortly after that, the worker had such difficulty breathing, EMS responded at the grow. </a:t>
            </a:r>
          </a:p>
          <a:p>
            <a:r>
              <a:rPr lang="en-US" dirty="0"/>
              <a:t>Not long after, At just 8 months on the job, the worker suffered a fatal allergic reaction that resulted in a heart attack and brain death resulting from lack of oxygen.      </a:t>
            </a:r>
          </a:p>
        </p:txBody>
      </p:sp>
      <p:sp>
        <p:nvSpPr>
          <p:cNvPr id="4" name="Slide Number Placeholder 3">
            <a:extLst>
              <a:ext uri="{FF2B5EF4-FFF2-40B4-BE49-F238E27FC236}">
                <a16:creationId xmlns:a16="http://schemas.microsoft.com/office/drawing/2014/main" id="{4B7D3491-8785-64B5-E78B-3E7D9B0F2A61}"/>
              </a:ext>
            </a:extLst>
          </p:cNvPr>
          <p:cNvSpPr>
            <a:spLocks noGrp="1"/>
          </p:cNvSpPr>
          <p:nvPr>
            <p:ph type="sldNum" sz="quarter" idx="5"/>
          </p:nvPr>
        </p:nvSpPr>
        <p:spPr/>
        <p:txBody>
          <a:bodyPr/>
          <a:lstStyle/>
          <a:p>
            <a:fld id="{ECB52E78-3CC0-40E0-AFBD-5E5E36B888F9}" type="slidenum">
              <a:rPr lang="en-US" smtClean="0"/>
              <a:t>6</a:t>
            </a:fld>
            <a:endParaRPr lang="en-US"/>
          </a:p>
        </p:txBody>
      </p:sp>
    </p:spTree>
    <p:extLst>
      <p:ext uri="{BB962C8B-B14F-4D97-AF65-F5344CB8AC3E}">
        <p14:creationId xmlns:p14="http://schemas.microsoft.com/office/powerpoint/2010/main" val="1644287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AD830-3171-213A-28FC-7E99643BE3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49932-0DD7-FFB0-8881-68FD1DD3CC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2D5170-1A3F-6F80-D3D3-C8B9BEE630FB}"/>
              </a:ext>
            </a:extLst>
          </p:cNvPr>
          <p:cNvSpPr>
            <a:spLocks noGrp="1"/>
          </p:cNvSpPr>
          <p:nvPr>
            <p:ph type="body" idx="1"/>
          </p:nvPr>
        </p:nvSpPr>
        <p:spPr/>
        <p:txBody>
          <a:bodyPr/>
          <a:lstStyle/>
          <a:p>
            <a:r>
              <a:rPr lang="en-US" dirty="0"/>
              <a:t>The grow was shut down and today</a:t>
            </a:r>
          </a:p>
          <a:p>
            <a:r>
              <a:rPr lang="en-US" dirty="0"/>
              <a:t>Just 2 years later, the company has also closed its 3 dispensaries  </a:t>
            </a:r>
          </a:p>
          <a:p>
            <a:r>
              <a:rPr lang="en-US" dirty="0"/>
              <a:t>Resulting in this business’ complete exit from the market in that state</a:t>
            </a:r>
          </a:p>
        </p:txBody>
      </p:sp>
      <p:sp>
        <p:nvSpPr>
          <p:cNvPr id="4" name="Slide Number Placeholder 3">
            <a:extLst>
              <a:ext uri="{FF2B5EF4-FFF2-40B4-BE49-F238E27FC236}">
                <a16:creationId xmlns:a16="http://schemas.microsoft.com/office/drawing/2014/main" id="{5F087766-FA2B-73B8-8FD9-96C33E21E4FC}"/>
              </a:ext>
            </a:extLst>
          </p:cNvPr>
          <p:cNvSpPr>
            <a:spLocks noGrp="1"/>
          </p:cNvSpPr>
          <p:nvPr>
            <p:ph type="sldNum" sz="quarter" idx="5"/>
          </p:nvPr>
        </p:nvSpPr>
        <p:spPr/>
        <p:txBody>
          <a:bodyPr/>
          <a:lstStyle/>
          <a:p>
            <a:fld id="{ECB52E78-3CC0-40E0-AFBD-5E5E36B888F9}" type="slidenum">
              <a:rPr lang="en-US" smtClean="0"/>
              <a:t>7</a:t>
            </a:fld>
            <a:endParaRPr lang="en-US"/>
          </a:p>
        </p:txBody>
      </p:sp>
    </p:spTree>
    <p:extLst>
      <p:ext uri="{BB962C8B-B14F-4D97-AF65-F5344CB8AC3E}">
        <p14:creationId xmlns:p14="http://schemas.microsoft.com/office/powerpoint/2010/main" val="3419768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6DF56-1CDB-141B-5533-83E2838CD9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9EDC18-77B4-6EF8-AD39-D43B051518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E5773-01C4-D9D3-293E-616A0F2F615E}"/>
              </a:ext>
            </a:extLst>
          </p:cNvPr>
          <p:cNvSpPr>
            <a:spLocks noGrp="1"/>
          </p:cNvSpPr>
          <p:nvPr>
            <p:ph type="body" idx="1"/>
          </p:nvPr>
        </p:nvSpPr>
        <p:spPr/>
        <p:txBody>
          <a:bodyPr/>
          <a:lstStyle/>
          <a:p>
            <a:r>
              <a:rPr lang="en-US" dirty="0"/>
              <a:t>The company was assessed over $14,000 in fines for safety violations from OSHA.</a:t>
            </a:r>
          </a:p>
          <a:p>
            <a:r>
              <a:rPr lang="en-US" dirty="0"/>
              <a:t>This number was originally $35,000.</a:t>
            </a:r>
          </a:p>
          <a:p>
            <a:r>
              <a:rPr lang="en-US" dirty="0"/>
              <a:t>It was reported that the Massachusetts Cannabis Control Commission fined the company over half a million dollars last year. </a:t>
            </a:r>
          </a:p>
        </p:txBody>
      </p:sp>
      <p:sp>
        <p:nvSpPr>
          <p:cNvPr id="4" name="Slide Number Placeholder 3">
            <a:extLst>
              <a:ext uri="{FF2B5EF4-FFF2-40B4-BE49-F238E27FC236}">
                <a16:creationId xmlns:a16="http://schemas.microsoft.com/office/drawing/2014/main" id="{D16FABC3-0EFE-296C-CE97-B6FE6589B94D}"/>
              </a:ext>
            </a:extLst>
          </p:cNvPr>
          <p:cNvSpPr>
            <a:spLocks noGrp="1"/>
          </p:cNvSpPr>
          <p:nvPr>
            <p:ph type="sldNum" sz="quarter" idx="5"/>
          </p:nvPr>
        </p:nvSpPr>
        <p:spPr/>
        <p:txBody>
          <a:bodyPr/>
          <a:lstStyle/>
          <a:p>
            <a:fld id="{ECB52E78-3CC0-40E0-AFBD-5E5E36B888F9}" type="slidenum">
              <a:rPr lang="en-US" smtClean="0"/>
              <a:t>8</a:t>
            </a:fld>
            <a:endParaRPr lang="en-US"/>
          </a:p>
        </p:txBody>
      </p:sp>
    </p:spTree>
    <p:extLst>
      <p:ext uri="{BB962C8B-B14F-4D97-AF65-F5344CB8AC3E}">
        <p14:creationId xmlns:p14="http://schemas.microsoft.com/office/powerpoint/2010/main" val="246382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31798-4A48-FBD5-83CF-26947BF88F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13701-5E5E-E855-19F5-F31ACF5268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316CC-8FAB-2E90-C677-3E5E63CA698B}"/>
              </a:ext>
            </a:extLst>
          </p:cNvPr>
          <p:cNvSpPr>
            <a:spLocks noGrp="1"/>
          </p:cNvSpPr>
          <p:nvPr>
            <p:ph type="body" idx="1"/>
          </p:nvPr>
        </p:nvSpPr>
        <p:spPr/>
        <p:txBody>
          <a:bodyPr/>
          <a:lstStyle/>
          <a:p>
            <a:r>
              <a:rPr lang="en-US" dirty="0"/>
              <a:t>By the end of 2023, the victim’s family filed lawsuits against the company, the EHS manager, and an HVAC contractor.   </a:t>
            </a:r>
          </a:p>
          <a:p>
            <a:endParaRPr lang="en-US" dirty="0"/>
          </a:p>
          <a:p>
            <a:r>
              <a:rPr lang="en-US" dirty="0"/>
              <a:t>The Massachusetts Cannabis Control Commission Director also resigned last year.   </a:t>
            </a:r>
          </a:p>
        </p:txBody>
      </p:sp>
      <p:sp>
        <p:nvSpPr>
          <p:cNvPr id="4" name="Slide Number Placeholder 3">
            <a:extLst>
              <a:ext uri="{FF2B5EF4-FFF2-40B4-BE49-F238E27FC236}">
                <a16:creationId xmlns:a16="http://schemas.microsoft.com/office/drawing/2014/main" id="{D1C94E6E-224E-A6AF-4D4F-9F9702D276AB}"/>
              </a:ext>
            </a:extLst>
          </p:cNvPr>
          <p:cNvSpPr>
            <a:spLocks noGrp="1"/>
          </p:cNvSpPr>
          <p:nvPr>
            <p:ph type="sldNum" sz="quarter" idx="5"/>
          </p:nvPr>
        </p:nvSpPr>
        <p:spPr/>
        <p:txBody>
          <a:bodyPr/>
          <a:lstStyle/>
          <a:p>
            <a:fld id="{ECB52E78-3CC0-40E0-AFBD-5E5E36B888F9}" type="slidenum">
              <a:rPr lang="en-US" smtClean="0"/>
              <a:t>9</a:t>
            </a:fld>
            <a:endParaRPr lang="en-US"/>
          </a:p>
        </p:txBody>
      </p:sp>
    </p:spTree>
    <p:extLst>
      <p:ext uri="{BB962C8B-B14F-4D97-AF65-F5344CB8AC3E}">
        <p14:creationId xmlns:p14="http://schemas.microsoft.com/office/powerpoint/2010/main" val="3109462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ECFC5E5-7CE2-0F40-93DC-911B1E36542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F47D9781-8A14-41C2-BACD-4380FDE9191D}"/>
              </a:ext>
            </a:extLst>
          </p:cNvPr>
          <p:cNvSpPr>
            <a:spLocks noGrp="1"/>
          </p:cNvSpPr>
          <p:nvPr>
            <p:ph type="title" hasCustomPrompt="1"/>
          </p:nvPr>
        </p:nvSpPr>
        <p:spPr>
          <a:xfrm>
            <a:off x="838200" y="365127"/>
            <a:ext cx="10515600" cy="1325563"/>
          </a:xfrm>
        </p:spPr>
        <p:txBody>
          <a:bodyPr/>
          <a:lstStyle/>
          <a:p>
            <a:r>
              <a:rPr lang="en-US" dirty="0"/>
              <a:t>Click to insert slide title</a:t>
            </a:r>
          </a:p>
        </p:txBody>
      </p:sp>
      <p:sp>
        <p:nvSpPr>
          <p:cNvPr id="3" name="Content Placeholder 2">
            <a:extLst>
              <a:ext uri="{FF2B5EF4-FFF2-40B4-BE49-F238E27FC236}">
                <a16:creationId xmlns:a16="http://schemas.microsoft.com/office/drawing/2014/main" id="{4133F452-C46B-4B3A-8EEC-FADC686C21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2B353-B968-4C26-9195-ECDEBBAA2D9F}"/>
              </a:ext>
            </a:extLst>
          </p:cNvPr>
          <p:cNvSpPr>
            <a:spLocks noGrp="1"/>
          </p:cNvSpPr>
          <p:nvPr>
            <p:ph type="dt" sz="half" idx="10"/>
          </p:nvPr>
        </p:nvSpPr>
        <p:spPr/>
        <p:txBody>
          <a:bodyPr/>
          <a:lstStyle/>
          <a:p>
            <a:fld id="{DB5C3BE7-E80C-4D5C-8EB8-295547A75DAE}" type="datetimeFigureOut">
              <a:rPr lang="en-US" smtClean="0"/>
              <a:t>4/15/2024</a:t>
            </a:fld>
            <a:endParaRPr lang="en-US" dirty="0"/>
          </a:p>
        </p:txBody>
      </p:sp>
      <p:sp>
        <p:nvSpPr>
          <p:cNvPr id="5" name="Footer Placeholder 4">
            <a:extLst>
              <a:ext uri="{FF2B5EF4-FFF2-40B4-BE49-F238E27FC236}">
                <a16:creationId xmlns:a16="http://schemas.microsoft.com/office/drawing/2014/main" id="{529472C9-200B-4ABB-B686-1BCAACC875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EC6312-F216-45F1-A03D-36119C4B94E2}"/>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8C7D19C7-AABD-5C4F-8150-7A9B8BE167F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403401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3A05A6B-9B8F-6442-AAE0-C6AEEEFC08B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3" name="Date Placeholder 2">
            <a:extLst>
              <a:ext uri="{FF2B5EF4-FFF2-40B4-BE49-F238E27FC236}">
                <a16:creationId xmlns:a16="http://schemas.microsoft.com/office/drawing/2014/main" id="{9C6823C2-4445-C94C-870F-7AD3C16D2BEC}"/>
              </a:ext>
            </a:extLst>
          </p:cNvPr>
          <p:cNvSpPr>
            <a:spLocks noGrp="1"/>
          </p:cNvSpPr>
          <p:nvPr>
            <p:ph type="dt" sz="half" idx="10"/>
          </p:nvPr>
        </p:nvSpPr>
        <p:spPr/>
        <p:txBody>
          <a:bodyPr/>
          <a:lstStyle/>
          <a:p>
            <a:fld id="{DB5C3BE7-E80C-4D5C-8EB8-295547A75DAE}" type="datetimeFigureOut">
              <a:rPr lang="en-US" smtClean="0"/>
              <a:pPr/>
              <a:t>4/15/2024</a:t>
            </a:fld>
            <a:endParaRPr lang="en-US" dirty="0"/>
          </a:p>
        </p:txBody>
      </p:sp>
      <p:sp>
        <p:nvSpPr>
          <p:cNvPr id="4" name="Footer Placeholder 3">
            <a:extLst>
              <a:ext uri="{FF2B5EF4-FFF2-40B4-BE49-F238E27FC236}">
                <a16:creationId xmlns:a16="http://schemas.microsoft.com/office/drawing/2014/main" id="{9C60DD90-1844-8540-80EF-5F7D2C3339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E5D7D9-EBE3-364E-B732-13B8342D0AF3}"/>
              </a:ext>
            </a:extLst>
          </p:cNvPr>
          <p:cNvSpPr>
            <a:spLocks noGrp="1"/>
          </p:cNvSpPr>
          <p:nvPr>
            <p:ph type="sldNum" sz="quarter" idx="12"/>
          </p:nvPr>
        </p:nvSpPr>
        <p:spPr/>
        <p:txBody>
          <a:bodyPr/>
          <a:lstStyle/>
          <a:p>
            <a:fld id="{A9EDB695-B233-4887-BF2C-7F3BB78C8EBC}" type="slidenum">
              <a:rPr lang="en-US" smtClean="0"/>
              <a:pPr/>
              <a:t>‹#›</a:t>
            </a:fld>
            <a:endParaRPr lang="en-US" dirty="0"/>
          </a:p>
        </p:txBody>
      </p:sp>
      <p:sp>
        <p:nvSpPr>
          <p:cNvPr id="6" name="Picture Placeholder 2">
            <a:extLst>
              <a:ext uri="{FF2B5EF4-FFF2-40B4-BE49-F238E27FC236}">
                <a16:creationId xmlns:a16="http://schemas.microsoft.com/office/drawing/2014/main" id="{8B9A9E11-04E1-9E44-84E7-3CF46AE5DB8F}"/>
              </a:ext>
            </a:extLst>
          </p:cNvPr>
          <p:cNvSpPr>
            <a:spLocks noGrp="1"/>
          </p:cNvSpPr>
          <p:nvPr>
            <p:ph type="pic" idx="1"/>
          </p:nvPr>
        </p:nvSpPr>
        <p:spPr>
          <a:xfrm>
            <a:off x="246888" y="269875"/>
            <a:ext cx="5783371" cy="5902326"/>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7" name="Picture Placeholder 3">
            <a:extLst>
              <a:ext uri="{FF2B5EF4-FFF2-40B4-BE49-F238E27FC236}">
                <a16:creationId xmlns:a16="http://schemas.microsoft.com/office/drawing/2014/main" id="{30EBFF6B-81BD-814A-B1D4-98573343A99C}"/>
              </a:ext>
            </a:extLst>
          </p:cNvPr>
          <p:cNvSpPr>
            <a:spLocks noGrp="1"/>
          </p:cNvSpPr>
          <p:nvPr>
            <p:ph type="pic" sz="quarter" idx="13"/>
          </p:nvPr>
        </p:nvSpPr>
        <p:spPr>
          <a:xfrm>
            <a:off x="6287389" y="269877"/>
            <a:ext cx="5590667" cy="2820797"/>
          </a:xfrm>
        </p:spPr>
        <p:txBody>
          <a:bodyPr/>
          <a:lstStyle>
            <a:lvl1pPr marL="0" indent="0">
              <a:buNone/>
              <a:defRPr sz="3200"/>
            </a:lvl1pPr>
          </a:lstStyle>
          <a:p>
            <a:r>
              <a:rPr lang="en-US" dirty="0"/>
              <a:t>Click icon to add picture</a:t>
            </a:r>
          </a:p>
        </p:txBody>
      </p:sp>
      <p:sp>
        <p:nvSpPr>
          <p:cNvPr id="8" name="Picture Placeholder 8">
            <a:extLst>
              <a:ext uri="{FF2B5EF4-FFF2-40B4-BE49-F238E27FC236}">
                <a16:creationId xmlns:a16="http://schemas.microsoft.com/office/drawing/2014/main" id="{3087B1AE-D78A-A248-8145-0F228BF3EA64}"/>
              </a:ext>
            </a:extLst>
          </p:cNvPr>
          <p:cNvSpPr>
            <a:spLocks noGrp="1"/>
          </p:cNvSpPr>
          <p:nvPr>
            <p:ph type="pic" sz="quarter" idx="14"/>
          </p:nvPr>
        </p:nvSpPr>
        <p:spPr>
          <a:xfrm>
            <a:off x="6287389" y="3351406"/>
            <a:ext cx="5590667" cy="2820797"/>
          </a:xfrm>
        </p:spPr>
        <p:txBody>
          <a:bodyPr>
            <a:normAutofit/>
          </a:bodyPr>
          <a:lstStyle>
            <a:lvl1pPr marL="0" indent="0">
              <a:buNone/>
              <a:defRPr sz="3200"/>
            </a:lvl1pPr>
          </a:lstStyle>
          <a:p>
            <a:r>
              <a:rPr lang="en-US" dirty="0"/>
              <a:t>Click icon to add picture</a:t>
            </a:r>
          </a:p>
        </p:txBody>
      </p:sp>
      <p:pic>
        <p:nvPicPr>
          <p:cNvPr id="10" name="Picture 9">
            <a:extLst>
              <a:ext uri="{FF2B5EF4-FFF2-40B4-BE49-F238E27FC236}">
                <a16:creationId xmlns:a16="http://schemas.microsoft.com/office/drawing/2014/main" id="{F13FFF10-3D70-6E4D-8722-78F95EC3143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70208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Full Scree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A5CE344-D670-6F46-A21E-FB65A76EC182}"/>
              </a:ext>
            </a:extLst>
          </p:cNvPr>
          <p:cNvSpPr>
            <a:spLocks noGrp="1"/>
          </p:cNvSpPr>
          <p:nvPr>
            <p:ph type="pic" sz="quarter" idx="10" hasCustomPrompt="1"/>
          </p:nvPr>
        </p:nvSpPr>
        <p:spPr>
          <a:xfrm>
            <a:off x="0" y="0"/>
            <a:ext cx="12192000" cy="6858000"/>
          </a:xfrm>
        </p:spPr>
        <p:txBody>
          <a:bodyPr/>
          <a:lstStyle>
            <a:lvl1pPr marL="0" indent="0">
              <a:buNone/>
              <a:defRPr/>
            </a:lvl1pPr>
          </a:lstStyle>
          <a:p>
            <a:r>
              <a:rPr lang="en-US" dirty="0"/>
              <a:t>Click icon to insert full-screen picture</a:t>
            </a:r>
          </a:p>
        </p:txBody>
      </p:sp>
    </p:spTree>
    <p:extLst>
      <p:ext uri="{BB962C8B-B14F-4D97-AF65-F5344CB8AC3E}">
        <p14:creationId xmlns:p14="http://schemas.microsoft.com/office/powerpoint/2010/main" val="349759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1C5C06-2DF9-D049-A6B2-04F61D3972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7D2C4B-B5D7-479A-9B0C-31DD325D4D28}"/>
              </a:ext>
            </a:extLst>
          </p:cNvPr>
          <p:cNvSpPr>
            <a:spLocks noGrp="1"/>
          </p:cNvSpPr>
          <p:nvPr>
            <p:ph type="ctrTitle" hasCustomPrompt="1"/>
          </p:nvPr>
        </p:nvSpPr>
        <p:spPr>
          <a:xfrm>
            <a:off x="841248" y="1664208"/>
            <a:ext cx="10515600" cy="2387600"/>
          </a:xfrm>
        </p:spPr>
        <p:txBody>
          <a:bodyPr anchor="b">
            <a:normAutofit/>
          </a:bodyPr>
          <a:lstStyle>
            <a:lvl1pPr algn="l">
              <a:defRPr sz="5400">
                <a:solidFill>
                  <a:schemeClr val="bg1"/>
                </a:solidFill>
              </a:defRPr>
            </a:lvl1pPr>
          </a:lstStyle>
          <a:p>
            <a:r>
              <a:rPr lang="en-US" dirty="0"/>
              <a:t>CLICK TO INSERT PRESENTATION TITLE</a:t>
            </a:r>
          </a:p>
        </p:txBody>
      </p:sp>
      <p:sp>
        <p:nvSpPr>
          <p:cNvPr id="3" name="Subtitle 2">
            <a:extLst>
              <a:ext uri="{FF2B5EF4-FFF2-40B4-BE49-F238E27FC236}">
                <a16:creationId xmlns:a16="http://schemas.microsoft.com/office/drawing/2014/main" id="{AA43BD4A-33EE-45CE-AB4A-75B9E3258839}"/>
              </a:ext>
            </a:extLst>
          </p:cNvPr>
          <p:cNvSpPr>
            <a:spLocks noGrp="1"/>
          </p:cNvSpPr>
          <p:nvPr>
            <p:ph type="subTitle" idx="1"/>
          </p:nvPr>
        </p:nvSpPr>
        <p:spPr>
          <a:xfrm>
            <a:off x="841248" y="4032504"/>
            <a:ext cx="10515600" cy="1152144"/>
          </a:xfrm>
        </p:spPr>
        <p:txBody>
          <a:bodyPr>
            <a:normAutofit/>
          </a:bodyPr>
          <a:lstStyle>
            <a:lvl1pPr marL="0" indent="0" algn="l">
              <a:buNone/>
              <a:defRPr sz="2800">
                <a:solidFill>
                  <a:schemeClr val="accent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6CF198-BDD9-4152-8D3C-53043EA25BC4}"/>
              </a:ext>
            </a:extLst>
          </p:cNvPr>
          <p:cNvSpPr>
            <a:spLocks noGrp="1"/>
          </p:cNvSpPr>
          <p:nvPr>
            <p:ph type="dt" sz="half" idx="10"/>
          </p:nvPr>
        </p:nvSpPr>
        <p:spPr>
          <a:xfrm>
            <a:off x="4774931" y="5894265"/>
            <a:ext cx="1437120" cy="365125"/>
          </a:xfrm>
        </p:spPr>
        <p:txBody>
          <a:bodyPr/>
          <a:lstStyle>
            <a:lvl1pPr>
              <a:defRPr>
                <a:solidFill>
                  <a:schemeClr val="bg1"/>
                </a:solidFill>
              </a:defRPr>
            </a:lvl1pPr>
          </a:lstStyle>
          <a:p>
            <a:fld id="{DB5C3BE7-E80C-4D5C-8EB8-295547A75DAE}" type="datetimeFigureOut">
              <a:rPr lang="en-US" smtClean="0"/>
              <a:pPr/>
              <a:t>4/15/2024</a:t>
            </a:fld>
            <a:endParaRPr lang="en-US" dirty="0"/>
          </a:p>
        </p:txBody>
      </p:sp>
      <p:sp>
        <p:nvSpPr>
          <p:cNvPr id="5" name="Footer Placeholder 4">
            <a:extLst>
              <a:ext uri="{FF2B5EF4-FFF2-40B4-BE49-F238E27FC236}">
                <a16:creationId xmlns:a16="http://schemas.microsoft.com/office/drawing/2014/main" id="{328D4660-DB06-4FBE-B73A-F03B9B0714FA}"/>
              </a:ext>
            </a:extLst>
          </p:cNvPr>
          <p:cNvSpPr>
            <a:spLocks noGrp="1"/>
          </p:cNvSpPr>
          <p:nvPr>
            <p:ph type="ftr" sz="quarter" idx="11"/>
          </p:nvPr>
        </p:nvSpPr>
        <p:spPr>
          <a:xfrm>
            <a:off x="6579541" y="5893230"/>
            <a:ext cx="3029272"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4AD7523-8013-4431-9915-BB8899283C39}"/>
              </a:ext>
            </a:extLst>
          </p:cNvPr>
          <p:cNvSpPr>
            <a:spLocks noGrp="1"/>
          </p:cNvSpPr>
          <p:nvPr>
            <p:ph type="sldNum" sz="quarter" idx="12"/>
          </p:nvPr>
        </p:nvSpPr>
        <p:spPr>
          <a:xfrm>
            <a:off x="9986034" y="5893230"/>
            <a:ext cx="1370815" cy="365125"/>
          </a:xfrm>
        </p:spPr>
        <p:txBody>
          <a:bodyPr/>
          <a:lstStyle>
            <a:lvl1pPr>
              <a:defRPr>
                <a:solidFill>
                  <a:schemeClr val="bg1"/>
                </a:solidFill>
              </a:defRPr>
            </a:lvl1pPr>
          </a:lstStyle>
          <a:p>
            <a:fld id="{A9EDB695-B233-4887-BF2C-7F3BB78C8EBC}" type="slidenum">
              <a:rPr lang="en-US" smtClean="0"/>
              <a:pPr/>
              <a:t>‹#›</a:t>
            </a:fld>
            <a:endParaRPr lang="en-US" dirty="0"/>
          </a:p>
        </p:txBody>
      </p:sp>
      <p:pic>
        <p:nvPicPr>
          <p:cNvPr id="9" name="Picture 8">
            <a:extLst>
              <a:ext uri="{FF2B5EF4-FFF2-40B4-BE49-F238E27FC236}">
                <a16:creationId xmlns:a16="http://schemas.microsoft.com/office/drawing/2014/main" id="{14EFD232-0A3C-6A49-8C5A-A52910167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5566" y="5594103"/>
            <a:ext cx="1733093" cy="689222"/>
          </a:xfrm>
          <a:prstGeom prst="rect">
            <a:avLst/>
          </a:prstGeom>
        </p:spPr>
      </p:pic>
    </p:spTree>
    <p:extLst>
      <p:ext uri="{BB962C8B-B14F-4D97-AF65-F5344CB8AC3E}">
        <p14:creationId xmlns:p14="http://schemas.microsoft.com/office/powerpoint/2010/main" val="5776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A7C493-589C-C841-AC42-8215ACB32B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4C0F03-81DE-40F6-8B2B-165F97389D32}"/>
              </a:ext>
            </a:extLst>
          </p:cNvPr>
          <p:cNvSpPr>
            <a:spLocks noGrp="1"/>
          </p:cNvSpPr>
          <p:nvPr>
            <p:ph type="title" hasCustomPrompt="1"/>
          </p:nvPr>
        </p:nvSpPr>
        <p:spPr>
          <a:xfrm>
            <a:off x="838200" y="4407410"/>
            <a:ext cx="10515600" cy="1865679"/>
          </a:xfrm>
        </p:spPr>
        <p:txBody>
          <a:bodyPr anchor="t">
            <a:normAutofit/>
          </a:bodyPr>
          <a:lstStyle>
            <a:lvl1pPr>
              <a:defRPr sz="5400">
                <a:solidFill>
                  <a:schemeClr val="bg1"/>
                </a:solidFill>
              </a:defRPr>
            </a:lvl1pPr>
          </a:lstStyle>
          <a:p>
            <a:r>
              <a:rPr lang="en-US" dirty="0"/>
              <a:t>Click to insert section header</a:t>
            </a:r>
          </a:p>
        </p:txBody>
      </p:sp>
      <p:sp>
        <p:nvSpPr>
          <p:cNvPr id="3" name="Text Placeholder 2">
            <a:extLst>
              <a:ext uri="{FF2B5EF4-FFF2-40B4-BE49-F238E27FC236}">
                <a16:creationId xmlns:a16="http://schemas.microsoft.com/office/drawing/2014/main" id="{D32EFF09-B482-4C53-9C14-844079885660}"/>
              </a:ext>
            </a:extLst>
          </p:cNvPr>
          <p:cNvSpPr>
            <a:spLocks noGrp="1"/>
          </p:cNvSpPr>
          <p:nvPr>
            <p:ph type="body" idx="1"/>
          </p:nvPr>
        </p:nvSpPr>
        <p:spPr>
          <a:xfrm>
            <a:off x="838200" y="2907794"/>
            <a:ext cx="10515600" cy="1500187"/>
          </a:xfrm>
        </p:spPr>
        <p:txBody>
          <a:bodyPr anchor="b">
            <a:normAutofit/>
          </a:bodyPr>
          <a:lstStyle>
            <a:lvl1pPr marL="0" indent="0">
              <a:buNone/>
              <a:defRPr sz="2800">
                <a:solidFill>
                  <a:schemeClr val="accent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5133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2962677-F35E-5A44-9730-6B7FBC62D9F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13D70542-BAD9-4527-8274-72EFC3485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AED776-5EF1-40ED-8122-D5295FDD5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23B4FA-5FF7-49AD-B9DD-8E9CD27F8B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64BAF7-BFF1-4B48-9B36-E731868543BF}"/>
              </a:ext>
            </a:extLst>
          </p:cNvPr>
          <p:cNvSpPr>
            <a:spLocks noGrp="1"/>
          </p:cNvSpPr>
          <p:nvPr>
            <p:ph type="dt" sz="half" idx="10"/>
          </p:nvPr>
        </p:nvSpPr>
        <p:spPr/>
        <p:txBody>
          <a:bodyPr/>
          <a:lstStyle/>
          <a:p>
            <a:fld id="{DB5C3BE7-E80C-4D5C-8EB8-295547A75DAE}" type="datetimeFigureOut">
              <a:rPr lang="en-US" smtClean="0"/>
              <a:t>4/15/2024</a:t>
            </a:fld>
            <a:endParaRPr lang="en-US" dirty="0"/>
          </a:p>
        </p:txBody>
      </p:sp>
      <p:sp>
        <p:nvSpPr>
          <p:cNvPr id="6" name="Footer Placeholder 5">
            <a:extLst>
              <a:ext uri="{FF2B5EF4-FFF2-40B4-BE49-F238E27FC236}">
                <a16:creationId xmlns:a16="http://schemas.microsoft.com/office/drawing/2014/main" id="{B2C6FD7A-B770-489E-9D65-43C10BFACF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52CEAE-2949-49FA-9F6D-C60B6553AF66}"/>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B6BB9DFD-786E-2847-9F8A-6E23BBAB3D8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87441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50FA805-C5EA-8D4A-89BB-A1B060D922B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A949E802-5479-4E91-8145-E11CCBBE490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0F94A8-D1EC-428C-B43C-4F8E523843F7}"/>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F5AFD-307B-427D-8FA0-E37F8990BE9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8C8B95-B621-4AB9-BED5-238004F902FE}"/>
              </a:ext>
            </a:extLst>
          </p:cNvPr>
          <p:cNvSpPr>
            <a:spLocks noGrp="1"/>
          </p:cNvSpPr>
          <p:nvPr>
            <p:ph type="body" sz="quarter" idx="3"/>
          </p:nvPr>
        </p:nvSpPr>
        <p:spPr>
          <a:xfrm>
            <a:off x="6172201" y="1681163"/>
            <a:ext cx="5183188" cy="823912"/>
          </a:xfrm>
        </p:spPr>
        <p:txBody>
          <a:bodyPr anchor="b">
            <a:normAutofit/>
          </a:bodyPr>
          <a:lstStyle>
            <a:lvl1pPr marL="0" indent="0">
              <a:buNone/>
              <a:defRPr sz="28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B85C5-7749-4B64-A0F0-69294B6CEA5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971985-2DE0-4FC9-B144-EF1F8FF7995A}"/>
              </a:ext>
            </a:extLst>
          </p:cNvPr>
          <p:cNvSpPr>
            <a:spLocks noGrp="1"/>
          </p:cNvSpPr>
          <p:nvPr>
            <p:ph type="dt" sz="half" idx="10"/>
          </p:nvPr>
        </p:nvSpPr>
        <p:spPr/>
        <p:txBody>
          <a:bodyPr/>
          <a:lstStyle/>
          <a:p>
            <a:fld id="{DB5C3BE7-E80C-4D5C-8EB8-295547A75DAE}" type="datetimeFigureOut">
              <a:rPr lang="en-US" smtClean="0"/>
              <a:t>4/15/2024</a:t>
            </a:fld>
            <a:endParaRPr lang="en-US" dirty="0"/>
          </a:p>
        </p:txBody>
      </p:sp>
      <p:sp>
        <p:nvSpPr>
          <p:cNvPr id="8" name="Footer Placeholder 7">
            <a:extLst>
              <a:ext uri="{FF2B5EF4-FFF2-40B4-BE49-F238E27FC236}">
                <a16:creationId xmlns:a16="http://schemas.microsoft.com/office/drawing/2014/main" id="{2ED19645-E376-447C-B18A-2A4EA8854B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3809BCB-31B7-4751-8EAF-AA50DD1CCA3D}"/>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10" name="Picture 9">
            <a:extLst>
              <a:ext uri="{FF2B5EF4-FFF2-40B4-BE49-F238E27FC236}">
                <a16:creationId xmlns:a16="http://schemas.microsoft.com/office/drawing/2014/main" id="{482CDBD5-A7DA-864D-922B-6E499FDDB9E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89836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C0B1895-DF97-EC4E-82DD-352630A874E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9ECF7CDE-623B-4B66-AA24-6CBE9B642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2E25B4-E103-42F4-8503-0786F3BD3963}"/>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600C98A-4325-4A4F-BE9C-2A7D4E089C2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69063E-E048-4D9F-B091-97298D713E89}"/>
              </a:ext>
            </a:extLst>
          </p:cNvPr>
          <p:cNvSpPr>
            <a:spLocks noGrp="1"/>
          </p:cNvSpPr>
          <p:nvPr>
            <p:ph type="dt" sz="half" idx="10"/>
          </p:nvPr>
        </p:nvSpPr>
        <p:spPr/>
        <p:txBody>
          <a:bodyPr/>
          <a:lstStyle/>
          <a:p>
            <a:fld id="{DB5C3BE7-E80C-4D5C-8EB8-295547A75DAE}" type="datetimeFigureOut">
              <a:rPr lang="en-US" smtClean="0"/>
              <a:t>4/15/2024</a:t>
            </a:fld>
            <a:endParaRPr lang="en-US" dirty="0"/>
          </a:p>
        </p:txBody>
      </p:sp>
      <p:sp>
        <p:nvSpPr>
          <p:cNvPr id="6" name="Footer Placeholder 5">
            <a:extLst>
              <a:ext uri="{FF2B5EF4-FFF2-40B4-BE49-F238E27FC236}">
                <a16:creationId xmlns:a16="http://schemas.microsoft.com/office/drawing/2014/main" id="{C0037E77-66B9-4D08-8DAC-5715DD472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6638A1-F14D-4936-AC8C-1D3B59B46566}"/>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33E6EA25-A469-4146-BDB1-D2601BC7EFB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237121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4BC3EF-3EA9-E744-BABE-07C0A5546949}"/>
              </a:ext>
            </a:extLst>
          </p:cNvPr>
          <p:cNvSpPr/>
          <p:nvPr userDrawn="1"/>
        </p:nvSpPr>
        <p:spPr>
          <a:xfrm>
            <a:off x="6099048" y="0"/>
            <a:ext cx="6099048" cy="685800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8" name="Picture 7">
            <a:extLst>
              <a:ext uri="{FF2B5EF4-FFF2-40B4-BE49-F238E27FC236}">
                <a16:creationId xmlns:a16="http://schemas.microsoft.com/office/drawing/2014/main" id="{88414A10-C669-6549-A1EF-76C7953061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pic>
        <p:nvPicPr>
          <p:cNvPr id="10" name="Picture 9">
            <a:extLst>
              <a:ext uri="{FF2B5EF4-FFF2-40B4-BE49-F238E27FC236}">
                <a16:creationId xmlns:a16="http://schemas.microsoft.com/office/drawing/2014/main" id="{B8A35792-033C-0B42-A6E6-BCF85424BC7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69501" y="5841999"/>
            <a:ext cx="2222500" cy="1016000"/>
          </a:xfrm>
          <a:prstGeom prst="rect">
            <a:avLst/>
          </a:prstGeom>
        </p:spPr>
      </p:pic>
      <p:sp>
        <p:nvSpPr>
          <p:cNvPr id="3" name="Picture Placeholder 2">
            <a:extLst>
              <a:ext uri="{FF2B5EF4-FFF2-40B4-BE49-F238E27FC236}">
                <a16:creationId xmlns:a16="http://schemas.microsoft.com/office/drawing/2014/main" id="{8CEB3D25-65B6-46A2-8EE9-4CF25DE6E427}"/>
              </a:ext>
            </a:extLst>
          </p:cNvPr>
          <p:cNvSpPr>
            <a:spLocks noGrp="1"/>
          </p:cNvSpPr>
          <p:nvPr>
            <p:ph type="pic" idx="1"/>
          </p:nvPr>
        </p:nvSpPr>
        <p:spPr>
          <a:xfrm>
            <a:off x="6099048" y="0"/>
            <a:ext cx="6099048" cy="6858000"/>
          </a:xfrm>
        </p:spPr>
        <p:txBody>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C9B74832-7E8D-4469-A2B3-ACA6209E34E9}"/>
              </a:ext>
            </a:extLst>
          </p:cNvPr>
          <p:cNvSpPr>
            <a:spLocks noGrp="1"/>
          </p:cNvSpPr>
          <p:nvPr>
            <p:ph type="dt" sz="half" idx="10"/>
          </p:nvPr>
        </p:nvSpPr>
        <p:spPr/>
        <p:txBody>
          <a:bodyPr/>
          <a:lstStyle/>
          <a:p>
            <a:fld id="{DB5C3BE7-E80C-4D5C-8EB8-295547A75DAE}" type="datetimeFigureOut">
              <a:rPr lang="en-US" smtClean="0"/>
              <a:t>4/15/2024</a:t>
            </a:fld>
            <a:endParaRPr lang="en-US" dirty="0"/>
          </a:p>
        </p:txBody>
      </p:sp>
      <p:sp>
        <p:nvSpPr>
          <p:cNvPr id="6" name="Footer Placeholder 5">
            <a:extLst>
              <a:ext uri="{FF2B5EF4-FFF2-40B4-BE49-F238E27FC236}">
                <a16:creationId xmlns:a16="http://schemas.microsoft.com/office/drawing/2014/main" id="{C484021A-A03E-4E8B-A2F8-FE7B0E798F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6042F4-6D58-4230-8F98-EF0FC7EC31A6}"/>
              </a:ext>
            </a:extLst>
          </p:cNvPr>
          <p:cNvSpPr>
            <a:spLocks noGrp="1"/>
          </p:cNvSpPr>
          <p:nvPr>
            <p:ph type="sldNum" sz="quarter" idx="12"/>
          </p:nvPr>
        </p:nvSpPr>
        <p:spPr/>
        <p:txBody>
          <a:bodyPr/>
          <a:lstStyle/>
          <a:p>
            <a:fld id="{A9EDB695-B233-4887-BF2C-7F3BB78C8EBC}" type="slidenum">
              <a:rPr lang="en-US" smtClean="0"/>
              <a:t>‹#›</a:t>
            </a:fld>
            <a:endParaRPr lang="en-US" dirty="0"/>
          </a:p>
        </p:txBody>
      </p:sp>
      <p:sp>
        <p:nvSpPr>
          <p:cNvPr id="4" name="Text Placeholder 3">
            <a:extLst>
              <a:ext uri="{FF2B5EF4-FFF2-40B4-BE49-F238E27FC236}">
                <a16:creationId xmlns:a16="http://schemas.microsoft.com/office/drawing/2014/main" id="{CF402D6F-433C-4853-A9A9-0AFEADB76C2A}"/>
              </a:ext>
            </a:extLst>
          </p:cNvPr>
          <p:cNvSpPr>
            <a:spLocks noGrp="1"/>
          </p:cNvSpPr>
          <p:nvPr>
            <p:ph type="body" sz="half" idx="2"/>
          </p:nvPr>
        </p:nvSpPr>
        <p:spPr>
          <a:xfrm>
            <a:off x="839788" y="2057400"/>
            <a:ext cx="5004959" cy="3811588"/>
          </a:xfrm>
        </p:spPr>
        <p:txBody>
          <a:bodyPr>
            <a:normAutofit/>
          </a:bodyPr>
          <a:lstStyle>
            <a:lvl1pPr marL="0" indent="0">
              <a:buNone/>
              <a:defRPr sz="2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53C760ED-C6E0-4BB0-BFD5-A83E3DB89A6F}"/>
              </a:ext>
            </a:extLst>
          </p:cNvPr>
          <p:cNvSpPr>
            <a:spLocks noGrp="1"/>
          </p:cNvSpPr>
          <p:nvPr>
            <p:ph type="title" hasCustomPrompt="1"/>
          </p:nvPr>
        </p:nvSpPr>
        <p:spPr>
          <a:xfrm>
            <a:off x="839788" y="457200"/>
            <a:ext cx="5004959" cy="1600200"/>
          </a:xfrm>
        </p:spPr>
        <p:txBody>
          <a:bodyPr anchor="b">
            <a:normAutofit/>
          </a:bodyPr>
          <a:lstStyle>
            <a:lvl1pPr>
              <a:defRPr sz="3600"/>
            </a:lvl1pPr>
          </a:lstStyle>
          <a:p>
            <a:r>
              <a:rPr lang="en-US" dirty="0"/>
              <a:t>Click to add slide title</a:t>
            </a:r>
          </a:p>
        </p:txBody>
      </p:sp>
    </p:spTree>
    <p:extLst>
      <p:ext uri="{BB962C8B-B14F-4D97-AF65-F5344CB8AC3E}">
        <p14:creationId xmlns:p14="http://schemas.microsoft.com/office/powerpoint/2010/main" val="197971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8EF8D4-E7CC-944C-B26A-C90FBFD21F2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D4AD5E22-B959-4B5E-A82E-A3EA5514A3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04DCF-3D69-461A-A65A-D1DC1311118F}"/>
              </a:ext>
            </a:extLst>
          </p:cNvPr>
          <p:cNvSpPr>
            <a:spLocks noGrp="1"/>
          </p:cNvSpPr>
          <p:nvPr>
            <p:ph type="dt" sz="half" idx="10"/>
          </p:nvPr>
        </p:nvSpPr>
        <p:spPr/>
        <p:txBody>
          <a:bodyPr/>
          <a:lstStyle/>
          <a:p>
            <a:fld id="{DB5C3BE7-E80C-4D5C-8EB8-295547A75DAE}" type="datetimeFigureOut">
              <a:rPr lang="en-US" smtClean="0"/>
              <a:t>4/15/2024</a:t>
            </a:fld>
            <a:endParaRPr lang="en-US" dirty="0"/>
          </a:p>
        </p:txBody>
      </p:sp>
      <p:sp>
        <p:nvSpPr>
          <p:cNvPr id="4" name="Footer Placeholder 3">
            <a:extLst>
              <a:ext uri="{FF2B5EF4-FFF2-40B4-BE49-F238E27FC236}">
                <a16:creationId xmlns:a16="http://schemas.microsoft.com/office/drawing/2014/main" id="{256819A5-4CBC-4639-81D8-4C116B788DA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919AC1-069A-48C5-B1D4-FC07630A2A32}"/>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6" name="Picture 5">
            <a:extLst>
              <a:ext uri="{FF2B5EF4-FFF2-40B4-BE49-F238E27FC236}">
                <a16:creationId xmlns:a16="http://schemas.microsoft.com/office/drawing/2014/main" id="{B9DBF7BC-BC7A-5248-B04A-EDBD69E1245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61953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B816E31-77FA-8949-8661-38BF60CB076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Date Placeholder 1">
            <a:extLst>
              <a:ext uri="{FF2B5EF4-FFF2-40B4-BE49-F238E27FC236}">
                <a16:creationId xmlns:a16="http://schemas.microsoft.com/office/drawing/2014/main" id="{FB744649-15FC-4A75-869D-722F2242C68B}"/>
              </a:ext>
            </a:extLst>
          </p:cNvPr>
          <p:cNvSpPr>
            <a:spLocks noGrp="1"/>
          </p:cNvSpPr>
          <p:nvPr>
            <p:ph type="dt" sz="half" idx="10"/>
          </p:nvPr>
        </p:nvSpPr>
        <p:spPr/>
        <p:txBody>
          <a:bodyPr/>
          <a:lstStyle/>
          <a:p>
            <a:fld id="{DB5C3BE7-E80C-4D5C-8EB8-295547A75DAE}" type="datetimeFigureOut">
              <a:rPr lang="en-US" smtClean="0"/>
              <a:t>4/15/2024</a:t>
            </a:fld>
            <a:endParaRPr lang="en-US" dirty="0"/>
          </a:p>
        </p:txBody>
      </p:sp>
      <p:sp>
        <p:nvSpPr>
          <p:cNvPr id="3" name="Footer Placeholder 2">
            <a:extLst>
              <a:ext uri="{FF2B5EF4-FFF2-40B4-BE49-F238E27FC236}">
                <a16:creationId xmlns:a16="http://schemas.microsoft.com/office/drawing/2014/main" id="{394ED3A8-5E75-473A-AFB8-0C9C108763B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0EB949-22D7-473F-AD11-37456B6600CA}"/>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5" name="Picture 4">
            <a:extLst>
              <a:ext uri="{FF2B5EF4-FFF2-40B4-BE49-F238E27FC236}">
                <a16:creationId xmlns:a16="http://schemas.microsoft.com/office/drawing/2014/main" id="{AA895AA7-1587-7A44-B6E7-4AAE93B26F2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87462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274CE-68B4-4471-88A1-7A2F06A4179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EB173B-AA29-42AE-B63E-363191608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5C3A81-A3FB-407B-9CF7-A75201601059}"/>
              </a:ext>
            </a:extLst>
          </p:cNvPr>
          <p:cNvSpPr>
            <a:spLocks noGrp="1"/>
          </p:cNvSpPr>
          <p:nvPr>
            <p:ph type="dt" sz="half" idx="2"/>
          </p:nvPr>
        </p:nvSpPr>
        <p:spPr>
          <a:xfrm>
            <a:off x="2412480" y="6356352"/>
            <a:ext cx="2743200" cy="365125"/>
          </a:xfrm>
          <a:prstGeom prst="rect">
            <a:avLst/>
          </a:prstGeom>
        </p:spPr>
        <p:txBody>
          <a:bodyPr vert="horz" lIns="91440" tIns="45720" rIns="91440" bIns="45720" rtlCol="0" anchor="ctr"/>
          <a:lstStyle>
            <a:lvl1pPr algn="l">
              <a:defRPr sz="1200" b="1" i="0">
                <a:solidFill>
                  <a:schemeClr val="bg2"/>
                </a:solidFill>
                <a:latin typeface="Franklin Gothic Demi" panose="020B0603020102020204" pitchFamily="34" charset="0"/>
              </a:defRPr>
            </a:lvl1pPr>
          </a:lstStyle>
          <a:p>
            <a:fld id="{DB5C3BE7-E80C-4D5C-8EB8-295547A75DAE}" type="datetimeFigureOut">
              <a:rPr lang="en-US" smtClean="0"/>
              <a:pPr/>
              <a:t>4/15/2024</a:t>
            </a:fld>
            <a:endParaRPr lang="en-US" dirty="0"/>
          </a:p>
        </p:txBody>
      </p:sp>
      <p:sp>
        <p:nvSpPr>
          <p:cNvPr id="5" name="Footer Placeholder 4">
            <a:extLst>
              <a:ext uri="{FF2B5EF4-FFF2-40B4-BE49-F238E27FC236}">
                <a16:creationId xmlns:a16="http://schemas.microsoft.com/office/drawing/2014/main" id="{3DACF0FC-C65B-460D-AB67-064DEA95DAA3}"/>
              </a:ext>
            </a:extLst>
          </p:cNvPr>
          <p:cNvSpPr>
            <a:spLocks noGrp="1"/>
          </p:cNvSpPr>
          <p:nvPr>
            <p:ph type="ftr" sz="quarter" idx="3"/>
          </p:nvPr>
        </p:nvSpPr>
        <p:spPr>
          <a:xfrm>
            <a:off x="5528035" y="6356352"/>
            <a:ext cx="4114800" cy="365125"/>
          </a:xfrm>
          <a:prstGeom prst="rect">
            <a:avLst/>
          </a:prstGeom>
        </p:spPr>
        <p:txBody>
          <a:bodyPr vert="horz" lIns="91440" tIns="45720" rIns="91440" bIns="45720" rtlCol="0" anchor="ctr"/>
          <a:lstStyle>
            <a:lvl1pPr algn="ctr">
              <a:defRPr sz="1200" b="1" i="0">
                <a:solidFill>
                  <a:schemeClr val="bg2"/>
                </a:solidFill>
                <a:latin typeface="Franklin Gothic Demi" panose="020B0603020102020204" pitchFamily="34" charset="0"/>
              </a:defRPr>
            </a:lvl1pPr>
          </a:lstStyle>
          <a:p>
            <a:endParaRPr lang="en-US" dirty="0"/>
          </a:p>
        </p:txBody>
      </p:sp>
      <p:sp>
        <p:nvSpPr>
          <p:cNvPr id="6" name="Slide Number Placeholder 5">
            <a:extLst>
              <a:ext uri="{FF2B5EF4-FFF2-40B4-BE49-F238E27FC236}">
                <a16:creationId xmlns:a16="http://schemas.microsoft.com/office/drawing/2014/main" id="{E4D4809D-D249-4D5C-A9E2-7E6FF603C0D2}"/>
              </a:ext>
            </a:extLst>
          </p:cNvPr>
          <p:cNvSpPr>
            <a:spLocks noGrp="1"/>
          </p:cNvSpPr>
          <p:nvPr>
            <p:ph type="sldNum" sz="quarter" idx="4"/>
          </p:nvPr>
        </p:nvSpPr>
        <p:spPr>
          <a:xfrm>
            <a:off x="9982986" y="6356352"/>
            <a:ext cx="1370815" cy="365125"/>
          </a:xfrm>
          <a:prstGeom prst="rect">
            <a:avLst/>
          </a:prstGeom>
        </p:spPr>
        <p:txBody>
          <a:bodyPr vert="horz" lIns="91440" tIns="45720" rIns="91440" bIns="45720" rtlCol="0" anchor="ctr"/>
          <a:lstStyle>
            <a:lvl1pPr algn="r">
              <a:defRPr sz="1200" b="1" i="0">
                <a:solidFill>
                  <a:schemeClr val="bg2"/>
                </a:solidFill>
                <a:latin typeface="Franklin Gothic Demi" panose="020B0603020102020204" pitchFamily="34" charset="0"/>
              </a:defRPr>
            </a:lvl1pPr>
          </a:lstStyle>
          <a:p>
            <a:fld id="{A9EDB695-B233-4887-BF2C-7F3BB78C8EBC}" type="slidenum">
              <a:rPr lang="en-US" smtClean="0"/>
              <a:pPr/>
              <a:t>‹#›</a:t>
            </a:fld>
            <a:endParaRPr lang="en-US" dirty="0"/>
          </a:p>
        </p:txBody>
      </p:sp>
    </p:spTree>
    <p:extLst>
      <p:ext uri="{BB962C8B-B14F-4D97-AF65-F5344CB8AC3E}">
        <p14:creationId xmlns:p14="http://schemas.microsoft.com/office/powerpoint/2010/main" val="275385006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6" r:id="rId6"/>
    <p:sldLayoutId id="2147483657" r:id="rId7"/>
    <p:sldLayoutId id="2147483654" r:id="rId8"/>
    <p:sldLayoutId id="2147483655" r:id="rId9"/>
    <p:sldLayoutId id="2147483659" r:id="rId10"/>
    <p:sldLayoutId id="2147483658" r:id="rId11"/>
  </p:sldLayoutIdLst>
  <p:txStyles>
    <p:titleStyle>
      <a:lvl1pPr algn="l" defTabSz="914377" rtl="0" eaLnBrk="1" latinLnBrk="0" hangingPunct="1">
        <a:lnSpc>
          <a:spcPct val="90000"/>
        </a:lnSpc>
        <a:spcBef>
          <a:spcPct val="0"/>
        </a:spcBef>
        <a:buNone/>
        <a:defRPr sz="4400" b="1" i="0" kern="1200">
          <a:solidFill>
            <a:schemeClr val="tx2"/>
          </a:solidFill>
          <a:latin typeface="Franklin Gothic Demi" panose="020B0603020102020204" pitchFamily="34" charset="0"/>
          <a:ea typeface="+mj-ea"/>
          <a:cs typeface="+mj-cs"/>
        </a:defRPr>
      </a:lvl1pPr>
    </p:titleStyle>
    <p:bodyStyle>
      <a:lvl1pPr marL="228594" indent="-228594" algn="l" defTabSz="914377" rtl="0" eaLnBrk="1" latinLnBrk="0" hangingPunct="1">
        <a:lnSpc>
          <a:spcPct val="100000"/>
        </a:lnSpc>
        <a:spcBef>
          <a:spcPts val="1000"/>
        </a:spcBef>
        <a:spcAft>
          <a:spcPts val="1000"/>
        </a:spcAft>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500"/>
        </a:spcAft>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up.edu/pa-oshaconsultati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0.xml"/><Relationship Id="rId7" Type="http://schemas.openxmlformats.org/officeDocument/2006/relationships/diagramColors" Target="../diagrams/colors3.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1.xml"/><Relationship Id="rId7" Type="http://schemas.openxmlformats.org/officeDocument/2006/relationships/diagramColors" Target="../diagrams/colors4.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2.xml"/><Relationship Id="rId7" Type="http://schemas.openxmlformats.org/officeDocument/2006/relationships/diagramColors" Target="../diagrams/colors5.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hyperlink" Target="https://www.osha.gov/laws-regs/oshact/section_5"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hyperlink" Target="https://www.ecfr.gov/current/title-40/chapter-I/subchapter-E/part-170#170.311" TargetMode="External"/><Relationship Id="rId4" Type="http://schemas.openxmlformats.org/officeDocument/2006/relationships/hyperlink" Target="https://www.osha.gov/laws-regs/regulations/standardnumber/1910/1910.134" TargetMode="Externa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5.xml"/><Relationship Id="rId7" Type="http://schemas.openxmlformats.org/officeDocument/2006/relationships/diagramColors" Target="../diagrams/colors6.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11.jpeg"/><Relationship Id="rId5" Type="http://schemas.openxmlformats.org/officeDocument/2006/relationships/hyperlink" Target="https://www.hopkinsmedicine.org/health/conditions-and-diseases/allergies-and-the-immune-system#:~:text=A%20person%20becomes%20allergic%20when%20their%20body%20develops,exposure%20the%20severity%20of%20the%20reaction%20may%20increase." TargetMode="External"/><Relationship Id="rId4" Type="http://schemas.openxmlformats.org/officeDocument/2006/relationships/hyperlink" Target="https://www.cdc.gov/nchs/data/databriefs/db460.pdf"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hyperlink" Target="https://nonicvape.com/learn/what-vapes-have-diacetyl/" TargetMode="Externa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hyperlink" Target="https://www.health.harvard.edu/diseases-and-conditions/popcorn-lung-what-is-it-and-who-is-at-risk" TargetMode="External"/><Relationship Id="rId5" Type="http://schemas.openxmlformats.org/officeDocument/2006/relationships/hyperlink" Target="https://asthma.net/living/what-is-bakers" TargetMode="External"/><Relationship Id="rId4" Type="http://schemas.openxmlformats.org/officeDocument/2006/relationships/hyperlink" Target="https://www.verywellhealth.com/what-is-sensitization-82988"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localhistories.org/the-history-of-hemp-in-the-us-during-the-1800s-and-1900s/" TargetMode="External"/><Relationship Id="rId3" Type="http://schemas.openxmlformats.org/officeDocument/2006/relationships/notesSlide" Target="../notesSlides/notesSlide18.xml"/><Relationship Id="rId7" Type="http://schemas.openxmlformats.org/officeDocument/2006/relationships/hyperlink" Target="https://www.ncbi.nlm.nih.gov/pmc/articles/PMC7837257/" TargetMode="Externa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hyperlink" Target="https://www.cdc.gov/niosh/hhe/reports/pdfs/2019-0152-3381.pdf" TargetMode="External"/><Relationship Id="rId5" Type="http://schemas.openxmlformats.org/officeDocument/2006/relationships/hyperlink" Target="https://academic.oup.com/annweh/article/64/7/693/5735589?login=false" TargetMode="External"/><Relationship Id="rId4" Type="http://schemas.openxmlformats.org/officeDocument/2006/relationships/hyperlink" Target="https://www.coeh.berkeley.edu/20ihw0310" TargetMode="External"/><Relationship Id="rId9" Type="http://schemas.openxmlformats.org/officeDocument/2006/relationships/hyperlink" Target="https://www.ncbi.nlm.nih.gov/pmc/articles/PMC9871863/"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hyperlink" Target="https://www.ncbi.nlm.nih.gov/books/NBK51954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hyperlink" Target="https://www.mayoclinic.org/diseases-conditions/copd/symptoms-causes/syc-20353679" TargetMode="External"/><Relationship Id="rId4" Type="http://schemas.openxmlformats.org/officeDocument/2006/relationships/hyperlink" Target="https://blogs.cdc.gov/niosh-science-blog/2021/03/02/textile-workers/" TargetMode="External"/></Relationships>
</file>

<file path=ppt/slides/_rels/slide2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21.xml"/><Relationship Id="rId7" Type="http://schemas.openxmlformats.org/officeDocument/2006/relationships/diagramColors" Target="../diagrams/colors7.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22.xml"/><Relationship Id="rId7" Type="http://schemas.openxmlformats.org/officeDocument/2006/relationships/diagramColors" Target="../diagrams/colors8.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23.xml"/><Relationship Id="rId7" Type="http://schemas.openxmlformats.org/officeDocument/2006/relationships/diagramColors" Target="../diagrams/colors9.xml"/><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hyperlink" Target="https://www.osha.gov/sites/default/files/publications/osha3071.pdf" TargetMode="External"/></Relationships>
</file>

<file path=ppt/slides/_rels/slide2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25.xml"/><Relationship Id="rId7" Type="http://schemas.openxmlformats.org/officeDocument/2006/relationships/diagramColors" Target="../diagrams/colors10.xml"/><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notesSlide" Target="../notesSlides/notesSlide26.xml"/><Relationship Id="rId7" Type="http://schemas.openxmlformats.org/officeDocument/2006/relationships/diagramQuickStyle" Target="../diagrams/quickStyle11.xml"/><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chart" Target="../charts/chart1.xml"/><Relationship Id="rId9" Type="http://schemas.microsoft.com/office/2007/relationships/diagramDrawing" Target="../diagrams/drawing1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notesSlide" Target="../notesSlides/notesSlide28.xml"/><Relationship Id="rId7" Type="http://schemas.openxmlformats.org/officeDocument/2006/relationships/diagramQuickStyle" Target="../diagrams/quickStyle12.xml"/><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chart" Target="../charts/chart2.xml"/><Relationship Id="rId9" Type="http://schemas.microsoft.com/office/2007/relationships/diagramDrawing" Target="../diagrams/drawing12.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notesSlide" Target="../notesSlides/notesSlide29.xml"/><Relationship Id="rId7" Type="http://schemas.openxmlformats.org/officeDocument/2006/relationships/diagramQuickStyle" Target="../diagrams/quickStyle13.xml"/><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chart" Target="../charts/chart3.xml"/><Relationship Id="rId9" Type="http://schemas.microsoft.com/office/2007/relationships/diagramDrawing" Target="../diagrams/drawing13.xml"/></Relationships>
</file>

<file path=ppt/slides/_rels/slide3.xml.rels><?xml version="1.0" encoding="UTF-8" standalone="yes"?>
<Relationships xmlns="http://schemas.openxmlformats.org/package/2006/relationships"><Relationship Id="rId8" Type="http://schemas.openxmlformats.org/officeDocument/2006/relationships/hyperlink" Target="https://marihuanaymedicina.blogspot.com/2016/02/16-terapias-con-cbd-que-no-conocias.html" TargetMode="External"/><Relationship Id="rId3" Type="http://schemas.openxmlformats.org/officeDocument/2006/relationships/image" Target="../media/image7.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flickr.com/photos/exit78/33237020920/" TargetMode="External"/><Relationship Id="rId11" Type="http://schemas.openxmlformats.org/officeDocument/2006/relationships/hyperlink" Target="https://creativecommons.org/licenses/by-sa/3.0/" TargetMode="External"/><Relationship Id="rId5" Type="http://schemas.openxmlformats.org/officeDocument/2006/relationships/image" Target="../media/image8.jpg"/><Relationship Id="rId10" Type="http://schemas.openxmlformats.org/officeDocument/2006/relationships/hyperlink" Target="https://www.wallpaperflare.com/cannabis-macro-wallpaper-sszlw" TargetMode="External"/><Relationship Id="rId4" Type="http://schemas.openxmlformats.org/officeDocument/2006/relationships/hyperlink" Target="https://mississippitoday.org/2023/03/20/mississippi-medical-marijuana-law-changes/" TargetMode="External"/><Relationship Id="rId9"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30.xml"/><Relationship Id="rId7" Type="http://schemas.openxmlformats.org/officeDocument/2006/relationships/diagramColors" Target="../diagrams/colors14.xml"/><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hyperlink" Target="https://www.cdc.gov/niosh/topics/ptd/default.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www.epa.gov/pesticide-worker-safety/worker-protection-standard-materials"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hyperlink" Target="https://www.osha.gov/laws-regs/regulations/standardnumber/1910/1910.134#:~:text=1910.134%20%28c%29%20Respiratory%20protection%20program.%20This%20paragraph%20requires,be%20administered%20by%20a%20suitably%20trained%20program%20administrator."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hyperlink" Target="https://www.acgih.org/about/about-us/" TargetMode="External"/><Relationship Id="rId5" Type="http://schemas.openxmlformats.org/officeDocument/2006/relationships/hyperlink" Target="https://www.cdc.gov/niosh/index.htm" TargetMode="External"/><Relationship Id="rId4" Type="http://schemas.openxmlformats.org/officeDocument/2006/relationships/hyperlink" Target="https://www.osha.gov/annotated-pels/table-z-1"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hyperlink" Target="https://www.cdc.gov/niosh/npg/nengapdxd.html" TargetMode="External"/><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hyperlink" Target="https://www.osha.gov/laws-regs/regulations/standardnumber/1910/1910.1043" TargetMode="External"/><Relationship Id="rId5" Type="http://schemas.openxmlformats.org/officeDocument/2006/relationships/hyperlink" Target="https://www.cdc.gov/niosh/idlh/intridl4.html" TargetMode="External"/><Relationship Id="rId4" Type="http://schemas.openxmlformats.org/officeDocument/2006/relationships/hyperlink" Target="https://www.osha.gov/annotated-pels/table-z-1"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37.xml"/><Relationship Id="rId5" Type="http://schemas.openxmlformats.org/officeDocument/2006/relationships/hyperlink" Target="https://www.cdc.gov/niosh/npg/nengapdxd.html" TargetMode="External"/><Relationship Id="rId4" Type="http://schemas.openxmlformats.org/officeDocument/2006/relationships/hyperlink" Target="https://www.osha.gov/laws-regs/regulations/standardnumber/1910/1910.1043"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38.xml"/><Relationship Id="rId4" Type="http://schemas.openxmlformats.org/officeDocument/2006/relationships/hyperlink" Target="https://www.osha.gov/laws-regs/oshact/section_5"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39.xml"/><Relationship Id="rId4" Type="http://schemas.openxmlformats.org/officeDocument/2006/relationships/hyperlink" Target="https://www.osha.gov/sites/default/files/publications/OSHA3790.pdf"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40.xml"/><Relationship Id="rId5" Type="http://schemas.openxmlformats.org/officeDocument/2006/relationships/hyperlink" Target="https://www.osha.gov/sites/default/files/publications/osha3162.pdf" TargetMode="External"/><Relationship Id="rId4" Type="http://schemas.openxmlformats.org/officeDocument/2006/relationships/hyperlink" Target="https://www.osha.gov/sites/default/files/publications/OSHA3637.pdf" TargetMode="Externa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paoshaconsultationpaosha2922"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www.iup.edu/pa-oshaconsultation/" TargetMode="External"/><Relationship Id="rId2" Type="http://schemas.openxmlformats.org/officeDocument/2006/relationships/hyperlink" Target="mailto:znrdc@iup.edu" TargetMode="External"/><Relationship Id="rId1" Type="http://schemas.openxmlformats.org/officeDocument/2006/relationships/slideLayout" Target="../slideLayouts/slideLayout1.xml"/><Relationship Id="rId5" Type="http://schemas.openxmlformats.org/officeDocument/2006/relationships/hyperlink" Target="https://twitter.com/search?q=PA%20OSHA%20Consultation&amp;src=savs" TargetMode="External"/><Relationship Id="rId4" Type="http://schemas.openxmlformats.org/officeDocument/2006/relationships/hyperlink" Target="https://www.facebook.com/Pennsylvania-OSHA-Consultation-Program-548810235234647/"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iup.edu/pa-oshaconsultation"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hyperlink" Target="https://www.cdc.gov/mmwr/volumes/72/wr/mm7246a2.htm"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hyperlink" Target="https://www.boston.com/news/business/2023/06/04/cannabis-company-trulieve-closing-massachusetts-locations/"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hyperlink" Target="https://www.bostonglobe.com/2023/11/28/opinion/lorna-mcmurrey-cannabis-safety-rules/" TargetMode="External"/><Relationship Id="rId4" Type="http://schemas.openxmlformats.org/officeDocument/2006/relationships/hyperlink" Target="https://www.osha.gov/ords/imis/establishment.inspection_detail?id=1572011.015"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hyperlink" Target="https://www.masslive.com/cannabis/2023/11/family-of-mass-woman-who-died-after-asthma-attack-at-cannabis-factory-files-lawsui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D0E600-516D-4156-B3F6-49679D712FA6}"/>
              </a:ext>
            </a:extLst>
          </p:cNvPr>
          <p:cNvSpPr/>
          <p:nvPr/>
        </p:nvSpPr>
        <p:spPr>
          <a:xfrm>
            <a:off x="3048000" y="1120676"/>
            <a:ext cx="6096000" cy="4616648"/>
          </a:xfrm>
          <a:prstGeom prst="rect">
            <a:avLst/>
          </a:prstGeom>
        </p:spPr>
        <p:txBody>
          <a:bodyPr>
            <a:spAutoFit/>
          </a:bodyPr>
          <a:lstStyle/>
          <a:p>
            <a:pPr algn="ctr"/>
            <a:r>
              <a:rPr lang="en-US" altLang="en-US" sz="6000" b="1" dirty="0">
                <a:solidFill>
                  <a:schemeClr val="bg1"/>
                </a:solidFill>
              </a:rPr>
              <a:t>Welcome</a:t>
            </a:r>
            <a:br>
              <a:rPr lang="en-US" altLang="en-US" sz="6000" b="1" dirty="0">
                <a:solidFill>
                  <a:schemeClr val="bg1"/>
                </a:solidFill>
              </a:rPr>
            </a:br>
            <a:br>
              <a:rPr lang="en-US" altLang="en-US" sz="3200" b="1" dirty="0">
                <a:solidFill>
                  <a:schemeClr val="bg1"/>
                </a:solidFill>
              </a:rPr>
            </a:br>
            <a:r>
              <a:rPr lang="en-US" altLang="en-US" sz="2800" b="1" u="sng" dirty="0">
                <a:solidFill>
                  <a:schemeClr val="bg1"/>
                </a:solidFill>
              </a:rPr>
              <a:t>Respiratory Hazards in Cannabis Production</a:t>
            </a:r>
            <a:br>
              <a:rPr lang="en-US" altLang="en-US" sz="2800" b="1" u="sng" dirty="0">
                <a:solidFill>
                  <a:schemeClr val="bg1"/>
                </a:solidFill>
              </a:rPr>
            </a:br>
            <a:r>
              <a:rPr lang="en-US" altLang="en-US" sz="2000" b="1" dirty="0">
                <a:solidFill>
                  <a:schemeClr val="bg1"/>
                </a:solidFill>
              </a:rPr>
              <a:t>Webinar will begin at 10:30am</a:t>
            </a:r>
            <a:br>
              <a:rPr lang="en-US" altLang="en-US" sz="2000" b="1" dirty="0">
                <a:solidFill>
                  <a:schemeClr val="bg1"/>
                </a:solidFill>
              </a:rPr>
            </a:br>
            <a:br>
              <a:rPr lang="en-US" altLang="en-US" b="1" dirty="0">
                <a:solidFill>
                  <a:schemeClr val="bg1"/>
                </a:solidFill>
              </a:rPr>
            </a:br>
            <a:r>
              <a:rPr lang="en-US" altLang="en-US" b="1" dirty="0">
                <a:solidFill>
                  <a:schemeClr val="bg1"/>
                </a:solidFill>
              </a:rPr>
              <a:t>Presented by:</a:t>
            </a:r>
            <a:br>
              <a:rPr lang="en-US" altLang="en-US" b="1" dirty="0">
                <a:solidFill>
                  <a:schemeClr val="bg1"/>
                </a:solidFill>
              </a:rPr>
            </a:br>
            <a:r>
              <a:rPr lang="en-US" altLang="en-US" u="sng" dirty="0">
                <a:solidFill>
                  <a:schemeClr val="bg1"/>
                </a:solidFill>
              </a:rPr>
              <a:t>Danielle Dougherty</a:t>
            </a:r>
            <a:br>
              <a:rPr lang="en-US" altLang="en-US" dirty="0">
                <a:solidFill>
                  <a:schemeClr val="bg1"/>
                </a:solidFill>
              </a:rPr>
            </a:br>
            <a:br>
              <a:rPr lang="en-US" altLang="en-US" dirty="0">
                <a:solidFill>
                  <a:schemeClr val="bg1"/>
                </a:solidFill>
              </a:rPr>
            </a:br>
            <a:r>
              <a:rPr lang="en-US" altLang="en-US" b="1" dirty="0">
                <a:solidFill>
                  <a:schemeClr val="bg1"/>
                </a:solidFill>
              </a:rPr>
              <a:t>Pennsylvania OSHA Consultation Office</a:t>
            </a:r>
            <a:br>
              <a:rPr lang="en-US" altLang="en-US" b="1" dirty="0">
                <a:solidFill>
                  <a:schemeClr val="bg1"/>
                </a:solidFill>
              </a:rPr>
            </a:br>
            <a:r>
              <a:rPr lang="en-US" altLang="en-US" dirty="0">
                <a:solidFill>
                  <a:schemeClr val="bg1"/>
                </a:solidFill>
              </a:rPr>
              <a:t>Phone: 724-357-4095</a:t>
            </a:r>
            <a:br>
              <a:rPr lang="en-US" altLang="en-US" dirty="0">
                <a:solidFill>
                  <a:schemeClr val="bg1"/>
                </a:solidFill>
              </a:rPr>
            </a:br>
            <a:r>
              <a:rPr lang="en-US" altLang="en-US" dirty="0">
                <a:solidFill>
                  <a:schemeClr val="bg1"/>
                </a:solidFill>
              </a:rPr>
              <a:t>Website</a:t>
            </a:r>
            <a:r>
              <a:rPr lang="en-US" altLang="en-US" b="1" dirty="0">
                <a:solidFill>
                  <a:schemeClr val="bg1"/>
                </a:solidFill>
              </a:rPr>
              <a:t>: </a:t>
            </a:r>
            <a:r>
              <a:rPr lang="en-US" altLang="en-US" b="1" dirty="0">
                <a:solidFill>
                  <a:schemeClr val="bg1"/>
                </a:solidFill>
                <a:hlinkClick r:id="rId3">
                  <a:extLst>
                    <a:ext uri="{A12FA001-AC4F-418D-AE19-62706E023703}">
                      <ahyp:hlinkClr xmlns:ahyp="http://schemas.microsoft.com/office/drawing/2018/hyperlinkcolor" val="tx"/>
                    </a:ext>
                  </a:extLst>
                </a:hlinkClick>
              </a:rPr>
              <a:t>www.iup.edu/pa-oshaconsultation</a:t>
            </a:r>
            <a:endParaRPr lang="en-US" dirty="0">
              <a:solidFill>
                <a:schemeClr val="bg1"/>
              </a:solidFill>
            </a:endParaRPr>
          </a:p>
        </p:txBody>
      </p:sp>
    </p:spTree>
    <p:extLst>
      <p:ext uri="{BB962C8B-B14F-4D97-AF65-F5344CB8AC3E}">
        <p14:creationId xmlns:p14="http://schemas.microsoft.com/office/powerpoint/2010/main" val="1064654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B7762-2C31-1E44-27DD-9432798C3ED7}"/>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BBC7659A-1683-BAD2-1111-93CF8BB6B2FA}"/>
              </a:ext>
            </a:extLst>
          </p:cNvPr>
          <p:cNvSpPr>
            <a:spLocks noGrp="1"/>
          </p:cNvSpPr>
          <p:nvPr>
            <p:ph type="title"/>
          </p:nvPr>
        </p:nvSpPr>
        <p:spPr>
          <a:xfrm>
            <a:off x="771698" y="309808"/>
            <a:ext cx="10378443" cy="1325563"/>
          </a:xfrm>
        </p:spPr>
        <p:txBody>
          <a:bodyPr/>
          <a:lstStyle/>
          <a:p>
            <a:r>
              <a:rPr lang="en-US" altLang="en-US" dirty="0">
                <a:solidFill>
                  <a:srgbClr val="9E0000"/>
                </a:solidFill>
              </a:rPr>
              <a:t>Why does Safety matter? </a:t>
            </a:r>
            <a:endParaRPr lang="en-US" dirty="0"/>
          </a:p>
        </p:txBody>
      </p:sp>
      <p:graphicFrame>
        <p:nvGraphicFramePr>
          <p:cNvPr id="2" name="Content Placeholder 1">
            <a:extLst>
              <a:ext uri="{FF2B5EF4-FFF2-40B4-BE49-F238E27FC236}">
                <a16:creationId xmlns:a16="http://schemas.microsoft.com/office/drawing/2014/main" id="{8164CAF2-D94A-DF36-D76E-09A65F5CC593}"/>
              </a:ext>
            </a:extLst>
          </p:cNvPr>
          <p:cNvGraphicFramePr>
            <a:graphicFrameLocks noGrp="1"/>
          </p:cNvGraphicFramePr>
          <p:nvPr>
            <p:ph idx="1"/>
            <p:extLst>
              <p:ext uri="{D42A27DB-BD31-4B8C-83A1-F6EECF244321}">
                <p14:modId xmlns:p14="http://schemas.microsoft.com/office/powerpoint/2010/main" val="1040046596"/>
              </p:ext>
            </p:extLst>
          </p:nvPr>
        </p:nvGraphicFramePr>
        <p:xfrm>
          <a:off x="771698" y="1295400"/>
          <a:ext cx="10886902" cy="556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4">
            <a:extLst>
              <a:ext uri="{FF2B5EF4-FFF2-40B4-BE49-F238E27FC236}">
                <a16:creationId xmlns:a16="http://schemas.microsoft.com/office/drawing/2014/main" id="{A2943D66-0C62-AAC5-9C3A-FCFDC90952A3}"/>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custDataLst>
      <p:tags r:id="rId1"/>
    </p:custDataLst>
    <p:extLst>
      <p:ext uri="{BB962C8B-B14F-4D97-AF65-F5344CB8AC3E}">
        <p14:creationId xmlns:p14="http://schemas.microsoft.com/office/powerpoint/2010/main" val="3145952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B7762-2C31-1E44-27DD-9432798C3ED7}"/>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BBC7659A-1683-BAD2-1111-93CF8BB6B2FA}"/>
              </a:ext>
            </a:extLst>
          </p:cNvPr>
          <p:cNvSpPr>
            <a:spLocks noGrp="1"/>
          </p:cNvSpPr>
          <p:nvPr>
            <p:ph type="title"/>
          </p:nvPr>
        </p:nvSpPr>
        <p:spPr>
          <a:xfrm>
            <a:off x="771698" y="309808"/>
            <a:ext cx="11076709" cy="1325563"/>
          </a:xfrm>
        </p:spPr>
        <p:txBody>
          <a:bodyPr>
            <a:normAutofit/>
          </a:bodyPr>
          <a:lstStyle/>
          <a:p>
            <a:r>
              <a:rPr lang="en-US" altLang="en-US" dirty="0">
                <a:solidFill>
                  <a:srgbClr val="9E0000"/>
                </a:solidFill>
              </a:rPr>
              <a:t>Low Safety Priority = Negative Impacts</a:t>
            </a:r>
            <a:endParaRPr lang="en-US" dirty="0"/>
          </a:p>
        </p:txBody>
      </p:sp>
      <p:graphicFrame>
        <p:nvGraphicFramePr>
          <p:cNvPr id="2" name="Content Placeholder 1">
            <a:extLst>
              <a:ext uri="{FF2B5EF4-FFF2-40B4-BE49-F238E27FC236}">
                <a16:creationId xmlns:a16="http://schemas.microsoft.com/office/drawing/2014/main" id="{8164CAF2-D94A-DF36-D76E-09A65F5CC593}"/>
              </a:ext>
            </a:extLst>
          </p:cNvPr>
          <p:cNvGraphicFramePr>
            <a:graphicFrameLocks noGrp="1"/>
          </p:cNvGraphicFramePr>
          <p:nvPr>
            <p:ph idx="1"/>
            <p:extLst>
              <p:ext uri="{D42A27DB-BD31-4B8C-83A1-F6EECF244321}">
                <p14:modId xmlns:p14="http://schemas.microsoft.com/office/powerpoint/2010/main" val="2046274371"/>
              </p:ext>
            </p:extLst>
          </p:nvPr>
        </p:nvGraphicFramePr>
        <p:xfrm>
          <a:off x="771698" y="1295400"/>
          <a:ext cx="10886902" cy="5562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4">
            <a:extLst>
              <a:ext uri="{FF2B5EF4-FFF2-40B4-BE49-F238E27FC236}">
                <a16:creationId xmlns:a16="http://schemas.microsoft.com/office/drawing/2014/main" id="{A2943D66-0C62-AAC5-9C3A-FCFDC90952A3}"/>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
        <p:nvSpPr>
          <p:cNvPr id="6" name="TextBox 5">
            <a:extLst>
              <a:ext uri="{FF2B5EF4-FFF2-40B4-BE49-F238E27FC236}">
                <a16:creationId xmlns:a16="http://schemas.microsoft.com/office/drawing/2014/main" id="{F443B8E0-BBBD-85E5-E6C5-50866C5FE608}"/>
              </a:ext>
            </a:extLst>
          </p:cNvPr>
          <p:cNvSpPr txBox="1"/>
          <p:nvPr/>
        </p:nvSpPr>
        <p:spPr>
          <a:xfrm>
            <a:off x="1545266" y="2082354"/>
            <a:ext cx="2275367" cy="1077218"/>
          </a:xfrm>
          <a:prstGeom prst="rect">
            <a:avLst/>
          </a:prstGeom>
          <a:noFill/>
        </p:spPr>
        <p:txBody>
          <a:bodyPr wrap="square" rtlCol="0">
            <a:spAutoFit/>
          </a:bodyPr>
          <a:lstStyle/>
          <a:p>
            <a:r>
              <a:rPr lang="en-US" sz="3200" dirty="0"/>
              <a:t>Human Impact </a:t>
            </a:r>
          </a:p>
        </p:txBody>
      </p:sp>
      <p:sp>
        <p:nvSpPr>
          <p:cNvPr id="7" name="TextBox 6">
            <a:extLst>
              <a:ext uri="{FF2B5EF4-FFF2-40B4-BE49-F238E27FC236}">
                <a16:creationId xmlns:a16="http://schemas.microsoft.com/office/drawing/2014/main" id="{6F24AAE0-076C-05B1-4AE2-105286C21453}"/>
              </a:ext>
            </a:extLst>
          </p:cNvPr>
          <p:cNvSpPr txBox="1"/>
          <p:nvPr/>
        </p:nvSpPr>
        <p:spPr>
          <a:xfrm>
            <a:off x="1562195" y="5194749"/>
            <a:ext cx="2275367" cy="1077218"/>
          </a:xfrm>
          <a:prstGeom prst="rect">
            <a:avLst/>
          </a:prstGeom>
          <a:noFill/>
        </p:spPr>
        <p:txBody>
          <a:bodyPr wrap="square" rtlCol="0">
            <a:spAutoFit/>
          </a:bodyPr>
          <a:lstStyle/>
          <a:p>
            <a:r>
              <a:rPr lang="en-US" sz="3200" dirty="0"/>
              <a:t>Financial Impact</a:t>
            </a:r>
          </a:p>
        </p:txBody>
      </p:sp>
      <p:sp>
        <p:nvSpPr>
          <p:cNvPr id="10" name="TextBox 9">
            <a:extLst>
              <a:ext uri="{FF2B5EF4-FFF2-40B4-BE49-F238E27FC236}">
                <a16:creationId xmlns:a16="http://schemas.microsoft.com/office/drawing/2014/main" id="{A248CE6C-36DA-99D2-E774-5F61EAE60093}"/>
              </a:ext>
            </a:extLst>
          </p:cNvPr>
          <p:cNvSpPr txBox="1"/>
          <p:nvPr/>
        </p:nvSpPr>
        <p:spPr>
          <a:xfrm>
            <a:off x="9144935" y="2111816"/>
            <a:ext cx="2964769" cy="1077218"/>
          </a:xfrm>
          <a:prstGeom prst="rect">
            <a:avLst/>
          </a:prstGeom>
          <a:noFill/>
        </p:spPr>
        <p:txBody>
          <a:bodyPr wrap="square" rtlCol="0">
            <a:spAutoFit/>
          </a:bodyPr>
          <a:lstStyle/>
          <a:p>
            <a:r>
              <a:rPr lang="en-US" sz="3200" dirty="0"/>
              <a:t>Business Impact     </a:t>
            </a:r>
          </a:p>
        </p:txBody>
      </p:sp>
      <p:sp>
        <p:nvSpPr>
          <p:cNvPr id="11" name="TextBox 10">
            <a:extLst>
              <a:ext uri="{FF2B5EF4-FFF2-40B4-BE49-F238E27FC236}">
                <a16:creationId xmlns:a16="http://schemas.microsoft.com/office/drawing/2014/main" id="{CEC9A927-CC6B-8560-0350-FB33460C7082}"/>
              </a:ext>
            </a:extLst>
          </p:cNvPr>
          <p:cNvSpPr txBox="1"/>
          <p:nvPr/>
        </p:nvSpPr>
        <p:spPr>
          <a:xfrm>
            <a:off x="9257607" y="5081348"/>
            <a:ext cx="2275367" cy="1077218"/>
          </a:xfrm>
          <a:prstGeom prst="rect">
            <a:avLst/>
          </a:prstGeom>
          <a:noFill/>
        </p:spPr>
        <p:txBody>
          <a:bodyPr wrap="square" rtlCol="0">
            <a:spAutoFit/>
          </a:bodyPr>
          <a:lstStyle/>
          <a:p>
            <a:r>
              <a:rPr lang="en-US" sz="3200" dirty="0"/>
              <a:t>Legal Impact</a:t>
            </a:r>
          </a:p>
        </p:txBody>
      </p:sp>
    </p:spTree>
    <p:custDataLst>
      <p:tags r:id="rId1"/>
    </p:custDataLst>
    <p:extLst>
      <p:ext uri="{BB962C8B-B14F-4D97-AF65-F5344CB8AC3E}">
        <p14:creationId xmlns:p14="http://schemas.microsoft.com/office/powerpoint/2010/main" val="1332794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B7762-2C31-1E44-27DD-9432798C3ED7}"/>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BBC7659A-1683-BAD2-1111-93CF8BB6B2FA}"/>
              </a:ext>
            </a:extLst>
          </p:cNvPr>
          <p:cNvSpPr>
            <a:spLocks noGrp="1"/>
          </p:cNvSpPr>
          <p:nvPr>
            <p:ph type="title"/>
          </p:nvPr>
        </p:nvSpPr>
        <p:spPr>
          <a:xfrm>
            <a:off x="771698" y="309808"/>
            <a:ext cx="11076709" cy="1325563"/>
          </a:xfrm>
        </p:spPr>
        <p:txBody>
          <a:bodyPr>
            <a:normAutofit/>
          </a:bodyPr>
          <a:lstStyle/>
          <a:p>
            <a:r>
              <a:rPr lang="en-US" altLang="en-US" dirty="0">
                <a:solidFill>
                  <a:srgbClr val="9E0000"/>
                </a:solidFill>
              </a:rPr>
              <a:t>Strong Safety Priority = Positive Impacts</a:t>
            </a:r>
            <a:endParaRPr lang="en-US" dirty="0"/>
          </a:p>
        </p:txBody>
      </p:sp>
      <p:graphicFrame>
        <p:nvGraphicFramePr>
          <p:cNvPr id="2" name="Content Placeholder 1">
            <a:extLst>
              <a:ext uri="{FF2B5EF4-FFF2-40B4-BE49-F238E27FC236}">
                <a16:creationId xmlns:a16="http://schemas.microsoft.com/office/drawing/2014/main" id="{8164CAF2-D94A-DF36-D76E-09A65F5CC593}"/>
              </a:ext>
            </a:extLst>
          </p:cNvPr>
          <p:cNvGraphicFramePr>
            <a:graphicFrameLocks noGrp="1"/>
          </p:cNvGraphicFramePr>
          <p:nvPr>
            <p:ph idx="1"/>
            <p:extLst>
              <p:ext uri="{D42A27DB-BD31-4B8C-83A1-F6EECF244321}">
                <p14:modId xmlns:p14="http://schemas.microsoft.com/office/powerpoint/2010/main" val="3317024002"/>
              </p:ext>
            </p:extLst>
          </p:nvPr>
        </p:nvGraphicFramePr>
        <p:xfrm>
          <a:off x="771698" y="1295400"/>
          <a:ext cx="10886902" cy="5562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4">
            <a:extLst>
              <a:ext uri="{FF2B5EF4-FFF2-40B4-BE49-F238E27FC236}">
                <a16:creationId xmlns:a16="http://schemas.microsoft.com/office/drawing/2014/main" id="{A2943D66-0C62-AAC5-9C3A-FCFDC90952A3}"/>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
        <p:nvSpPr>
          <p:cNvPr id="6" name="TextBox 5">
            <a:extLst>
              <a:ext uri="{FF2B5EF4-FFF2-40B4-BE49-F238E27FC236}">
                <a16:creationId xmlns:a16="http://schemas.microsoft.com/office/drawing/2014/main" id="{F443B8E0-BBBD-85E5-E6C5-50866C5FE608}"/>
              </a:ext>
            </a:extLst>
          </p:cNvPr>
          <p:cNvSpPr txBox="1"/>
          <p:nvPr/>
        </p:nvSpPr>
        <p:spPr>
          <a:xfrm>
            <a:off x="1545266" y="2082354"/>
            <a:ext cx="2275367" cy="1077218"/>
          </a:xfrm>
          <a:prstGeom prst="rect">
            <a:avLst/>
          </a:prstGeom>
          <a:noFill/>
        </p:spPr>
        <p:txBody>
          <a:bodyPr wrap="square" rtlCol="0">
            <a:spAutoFit/>
          </a:bodyPr>
          <a:lstStyle/>
          <a:p>
            <a:r>
              <a:rPr lang="en-US" sz="3200" dirty="0"/>
              <a:t>Human Impact </a:t>
            </a:r>
          </a:p>
        </p:txBody>
      </p:sp>
      <p:sp>
        <p:nvSpPr>
          <p:cNvPr id="7" name="TextBox 6">
            <a:extLst>
              <a:ext uri="{FF2B5EF4-FFF2-40B4-BE49-F238E27FC236}">
                <a16:creationId xmlns:a16="http://schemas.microsoft.com/office/drawing/2014/main" id="{6F24AAE0-076C-05B1-4AE2-105286C21453}"/>
              </a:ext>
            </a:extLst>
          </p:cNvPr>
          <p:cNvSpPr txBox="1"/>
          <p:nvPr/>
        </p:nvSpPr>
        <p:spPr>
          <a:xfrm>
            <a:off x="1562195" y="5194749"/>
            <a:ext cx="2275367" cy="1077218"/>
          </a:xfrm>
          <a:prstGeom prst="rect">
            <a:avLst/>
          </a:prstGeom>
          <a:noFill/>
        </p:spPr>
        <p:txBody>
          <a:bodyPr wrap="square" rtlCol="0">
            <a:spAutoFit/>
          </a:bodyPr>
          <a:lstStyle/>
          <a:p>
            <a:r>
              <a:rPr lang="en-US" sz="3200" dirty="0"/>
              <a:t>Financial Impact</a:t>
            </a:r>
          </a:p>
        </p:txBody>
      </p:sp>
      <p:sp>
        <p:nvSpPr>
          <p:cNvPr id="10" name="TextBox 9">
            <a:extLst>
              <a:ext uri="{FF2B5EF4-FFF2-40B4-BE49-F238E27FC236}">
                <a16:creationId xmlns:a16="http://schemas.microsoft.com/office/drawing/2014/main" id="{A248CE6C-36DA-99D2-E774-5F61EAE60093}"/>
              </a:ext>
            </a:extLst>
          </p:cNvPr>
          <p:cNvSpPr txBox="1"/>
          <p:nvPr/>
        </p:nvSpPr>
        <p:spPr>
          <a:xfrm>
            <a:off x="9144935" y="2111816"/>
            <a:ext cx="2964769" cy="1077218"/>
          </a:xfrm>
          <a:prstGeom prst="rect">
            <a:avLst/>
          </a:prstGeom>
          <a:noFill/>
        </p:spPr>
        <p:txBody>
          <a:bodyPr wrap="square" rtlCol="0">
            <a:spAutoFit/>
          </a:bodyPr>
          <a:lstStyle/>
          <a:p>
            <a:r>
              <a:rPr lang="en-US" sz="3200" dirty="0"/>
              <a:t>Business Impact     </a:t>
            </a:r>
          </a:p>
        </p:txBody>
      </p:sp>
      <p:sp>
        <p:nvSpPr>
          <p:cNvPr id="11" name="TextBox 10">
            <a:extLst>
              <a:ext uri="{FF2B5EF4-FFF2-40B4-BE49-F238E27FC236}">
                <a16:creationId xmlns:a16="http://schemas.microsoft.com/office/drawing/2014/main" id="{CEC9A927-CC6B-8560-0350-FB33460C7082}"/>
              </a:ext>
            </a:extLst>
          </p:cNvPr>
          <p:cNvSpPr txBox="1"/>
          <p:nvPr/>
        </p:nvSpPr>
        <p:spPr>
          <a:xfrm>
            <a:off x="9257607" y="5081348"/>
            <a:ext cx="2275367" cy="1077218"/>
          </a:xfrm>
          <a:prstGeom prst="rect">
            <a:avLst/>
          </a:prstGeom>
          <a:noFill/>
        </p:spPr>
        <p:txBody>
          <a:bodyPr wrap="square" rtlCol="0">
            <a:spAutoFit/>
          </a:bodyPr>
          <a:lstStyle/>
          <a:p>
            <a:r>
              <a:rPr lang="en-US" sz="3200" dirty="0"/>
              <a:t>Legal Impact</a:t>
            </a:r>
          </a:p>
        </p:txBody>
      </p:sp>
    </p:spTree>
    <p:custDataLst>
      <p:tags r:id="rId1"/>
    </p:custDataLst>
    <p:extLst>
      <p:ext uri="{BB962C8B-B14F-4D97-AF65-F5344CB8AC3E}">
        <p14:creationId xmlns:p14="http://schemas.microsoft.com/office/powerpoint/2010/main" val="2751733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D5A90-64FB-F9F6-ED3E-F07DE6E40CCE}"/>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8E56F6E5-29EF-9842-03FC-85ECDD8388DD}"/>
              </a:ext>
            </a:extLst>
          </p:cNvPr>
          <p:cNvSpPr>
            <a:spLocks noGrp="1"/>
          </p:cNvSpPr>
          <p:nvPr>
            <p:ph type="title"/>
          </p:nvPr>
        </p:nvSpPr>
        <p:spPr>
          <a:xfrm>
            <a:off x="771698" y="309808"/>
            <a:ext cx="10378443" cy="1325563"/>
          </a:xfrm>
        </p:spPr>
        <p:txBody>
          <a:bodyPr/>
          <a:lstStyle/>
          <a:p>
            <a:r>
              <a:rPr lang="en-US" altLang="en-US" dirty="0">
                <a:solidFill>
                  <a:srgbClr val="9E0000"/>
                </a:solidFill>
              </a:rPr>
              <a:t>Safety is the law. </a:t>
            </a:r>
            <a:endParaRPr lang="en-US" dirty="0"/>
          </a:p>
        </p:txBody>
      </p:sp>
      <p:sp>
        <p:nvSpPr>
          <p:cNvPr id="52" name="Content Placeholder 51">
            <a:extLst>
              <a:ext uri="{FF2B5EF4-FFF2-40B4-BE49-F238E27FC236}">
                <a16:creationId xmlns:a16="http://schemas.microsoft.com/office/drawing/2014/main" id="{58CA948E-3F2E-C8CF-E0F8-03280C8F9B5D}"/>
              </a:ext>
            </a:extLst>
          </p:cNvPr>
          <p:cNvSpPr>
            <a:spLocks noGrp="1"/>
          </p:cNvSpPr>
          <p:nvPr>
            <p:ph idx="1"/>
          </p:nvPr>
        </p:nvSpPr>
        <p:spPr>
          <a:xfrm>
            <a:off x="771697" y="1734589"/>
            <a:ext cx="11076709" cy="4344785"/>
          </a:xfrm>
          <a:ln>
            <a:solidFill>
              <a:schemeClr val="tx1"/>
            </a:solidFill>
          </a:ln>
        </p:spPr>
        <p:txBody>
          <a:bodyPr>
            <a:normAutofit fontScale="92500"/>
          </a:bodyPr>
          <a:lstStyle/>
          <a:p>
            <a:pPr marL="0" indent="0">
              <a:buNone/>
            </a:pPr>
            <a:r>
              <a:rPr lang="en-US" sz="3200" b="1" dirty="0">
                <a:hlinkClick r:id="rId4"/>
              </a:rPr>
              <a:t>OSHA General Duty Clause</a:t>
            </a:r>
            <a:r>
              <a:rPr lang="en-US" sz="3200" b="1" dirty="0"/>
              <a:t>: </a:t>
            </a:r>
          </a:p>
          <a:p>
            <a:pPr marL="0" indent="0">
              <a:buNone/>
            </a:pPr>
            <a:r>
              <a:rPr lang="en-US" sz="3200" dirty="0">
                <a:highlight>
                  <a:srgbClr val="FFFF00"/>
                </a:highlight>
              </a:rPr>
              <a:t>Each employer shall furnish to each of his employees employment and a place of employment which are free from recognized hazards</a:t>
            </a:r>
            <a:r>
              <a:rPr lang="en-US" sz="3200" dirty="0"/>
              <a:t> that are causing or are likely to cause death or serious physical harm to his employees…</a:t>
            </a:r>
          </a:p>
          <a:p>
            <a:pPr marL="0" indent="0">
              <a:buNone/>
            </a:pPr>
            <a:r>
              <a:rPr lang="en-US" sz="3200" dirty="0"/>
              <a:t>Each employee shall comply with occupational safety and health standards and all rules, regulations, and orders issued pursuant to this Act which are applicable to his own actions and conduct.</a:t>
            </a:r>
          </a:p>
        </p:txBody>
      </p:sp>
      <p:sp>
        <p:nvSpPr>
          <p:cNvPr id="4" name="TextBox 4">
            <a:extLst>
              <a:ext uri="{FF2B5EF4-FFF2-40B4-BE49-F238E27FC236}">
                <a16:creationId xmlns:a16="http://schemas.microsoft.com/office/drawing/2014/main" id="{6091F502-03FA-4F62-7324-85EEF197C2E4}"/>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custDataLst>
      <p:tags r:id="rId1"/>
    </p:custDataLst>
    <p:extLst>
      <p:ext uri="{BB962C8B-B14F-4D97-AF65-F5344CB8AC3E}">
        <p14:creationId xmlns:p14="http://schemas.microsoft.com/office/powerpoint/2010/main" val="189468284"/>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80F98-41F0-4BC2-C859-86D537483FD1}"/>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7DA1E005-D8AF-2500-4A97-1A281C8F152E}"/>
              </a:ext>
            </a:extLst>
          </p:cNvPr>
          <p:cNvSpPr>
            <a:spLocks noGrp="1"/>
          </p:cNvSpPr>
          <p:nvPr>
            <p:ph type="title"/>
          </p:nvPr>
        </p:nvSpPr>
        <p:spPr>
          <a:xfrm>
            <a:off x="771698" y="309808"/>
            <a:ext cx="10378443" cy="1325563"/>
          </a:xfrm>
        </p:spPr>
        <p:txBody>
          <a:bodyPr/>
          <a:lstStyle/>
          <a:p>
            <a:r>
              <a:rPr lang="en-US" altLang="en-US" dirty="0">
                <a:solidFill>
                  <a:srgbClr val="9E0000"/>
                </a:solidFill>
              </a:rPr>
              <a:t>Safety is the law. </a:t>
            </a:r>
            <a:endParaRPr lang="en-US" dirty="0"/>
          </a:p>
        </p:txBody>
      </p:sp>
      <p:sp>
        <p:nvSpPr>
          <p:cNvPr id="52" name="Content Placeholder 51">
            <a:extLst>
              <a:ext uri="{FF2B5EF4-FFF2-40B4-BE49-F238E27FC236}">
                <a16:creationId xmlns:a16="http://schemas.microsoft.com/office/drawing/2014/main" id="{628A5659-498F-D6C5-83F2-2BE432605053}"/>
              </a:ext>
            </a:extLst>
          </p:cNvPr>
          <p:cNvSpPr>
            <a:spLocks noGrp="1"/>
          </p:cNvSpPr>
          <p:nvPr>
            <p:ph idx="1"/>
          </p:nvPr>
        </p:nvSpPr>
        <p:spPr>
          <a:xfrm>
            <a:off x="771697" y="1734589"/>
            <a:ext cx="10036716" cy="4344785"/>
          </a:xfrm>
        </p:spPr>
        <p:txBody>
          <a:bodyPr>
            <a:normAutofit/>
          </a:bodyPr>
          <a:lstStyle/>
          <a:p>
            <a:r>
              <a:rPr lang="en-US" sz="3200" b="1" dirty="0"/>
              <a:t>OSHA Respiratory Protection Requirements:                </a:t>
            </a:r>
            <a:r>
              <a:rPr lang="en-US" sz="3200" b="1" dirty="0">
                <a:hlinkClick r:id="rId4"/>
              </a:rPr>
              <a:t>29 CFR Part 1910.134 </a:t>
            </a:r>
            <a:endParaRPr lang="en-US" sz="3200" b="1" dirty="0"/>
          </a:p>
          <a:p>
            <a:r>
              <a:rPr lang="en-US" sz="3200" b="1" dirty="0"/>
              <a:t>EPA Agricultural Pesticide Application Requirements: </a:t>
            </a:r>
            <a:r>
              <a:rPr lang="en-US" sz="3200" b="1" dirty="0">
                <a:hlinkClick r:id="rId5"/>
              </a:rPr>
              <a:t>40 CFR Part 170 Worker Protection Standard </a:t>
            </a:r>
            <a:endParaRPr lang="en-US" sz="3200" b="1" dirty="0"/>
          </a:p>
          <a:p>
            <a:r>
              <a:rPr lang="en-US" sz="3200" b="1" dirty="0"/>
              <a:t>State specific regulations   </a:t>
            </a:r>
          </a:p>
        </p:txBody>
      </p:sp>
      <p:sp>
        <p:nvSpPr>
          <p:cNvPr id="4" name="TextBox 4">
            <a:extLst>
              <a:ext uri="{FF2B5EF4-FFF2-40B4-BE49-F238E27FC236}">
                <a16:creationId xmlns:a16="http://schemas.microsoft.com/office/drawing/2014/main" id="{74CBFD9D-963A-B13D-BCFC-42ACF507A743}"/>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custDataLst>
      <p:tags r:id="rId1"/>
    </p:custDataLst>
    <p:extLst>
      <p:ext uri="{BB962C8B-B14F-4D97-AF65-F5344CB8AC3E}">
        <p14:creationId xmlns:p14="http://schemas.microsoft.com/office/powerpoint/2010/main" val="3663872639"/>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76FC4-0739-D84D-6C73-9931E35D405E}"/>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7ECEB5C7-6D70-E657-702E-381C18BA5DDC}"/>
              </a:ext>
            </a:extLst>
          </p:cNvPr>
          <p:cNvSpPr>
            <a:spLocks noGrp="1"/>
          </p:cNvSpPr>
          <p:nvPr>
            <p:ph type="title"/>
          </p:nvPr>
        </p:nvSpPr>
        <p:spPr>
          <a:xfrm>
            <a:off x="771698" y="309808"/>
            <a:ext cx="11420302" cy="1850436"/>
          </a:xfrm>
        </p:spPr>
        <p:txBody>
          <a:bodyPr>
            <a:normAutofit fontScale="90000"/>
          </a:bodyPr>
          <a:lstStyle/>
          <a:p>
            <a:r>
              <a:rPr lang="en-US" dirty="0"/>
              <a:t>What are Potential health outcomes from respiratory exposures in Cannabis Production Facilities? </a:t>
            </a:r>
          </a:p>
        </p:txBody>
      </p:sp>
      <p:sp>
        <p:nvSpPr>
          <p:cNvPr id="4" name="TextBox 4">
            <a:extLst>
              <a:ext uri="{FF2B5EF4-FFF2-40B4-BE49-F238E27FC236}">
                <a16:creationId xmlns:a16="http://schemas.microsoft.com/office/drawing/2014/main" id="{1579D53F-7070-2F20-4FEC-B93277357796}"/>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graphicFrame>
        <p:nvGraphicFramePr>
          <p:cNvPr id="3" name="Diagram 2">
            <a:extLst>
              <a:ext uri="{FF2B5EF4-FFF2-40B4-BE49-F238E27FC236}">
                <a16:creationId xmlns:a16="http://schemas.microsoft.com/office/drawing/2014/main" id="{6BB7DA93-948E-C27D-CFF6-F9398A4329CE}"/>
              </a:ext>
            </a:extLst>
          </p:cNvPr>
          <p:cNvGraphicFramePr/>
          <p:nvPr>
            <p:extLst>
              <p:ext uri="{D42A27DB-BD31-4B8C-83A1-F6EECF244321}">
                <p14:modId xmlns:p14="http://schemas.microsoft.com/office/powerpoint/2010/main" val="1410903938"/>
              </p:ext>
            </p:extLst>
          </p:nvPr>
        </p:nvGraphicFramePr>
        <p:xfrm>
          <a:off x="1382233" y="2041229"/>
          <a:ext cx="8777767" cy="40971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782564553"/>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52967-AAAC-10CA-9CF1-6283AAA2142A}"/>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BD545D37-F158-F532-96C5-27B2C0331103}"/>
              </a:ext>
            </a:extLst>
          </p:cNvPr>
          <p:cNvSpPr>
            <a:spLocks noGrp="1"/>
          </p:cNvSpPr>
          <p:nvPr>
            <p:ph type="title"/>
          </p:nvPr>
        </p:nvSpPr>
        <p:spPr>
          <a:xfrm>
            <a:off x="771698" y="309808"/>
            <a:ext cx="10378443" cy="1325563"/>
          </a:xfrm>
        </p:spPr>
        <p:txBody>
          <a:bodyPr/>
          <a:lstStyle/>
          <a:p>
            <a:r>
              <a:rPr lang="en-US" altLang="en-US" dirty="0">
                <a:solidFill>
                  <a:srgbClr val="9E0000"/>
                </a:solidFill>
              </a:rPr>
              <a:t>Allergies</a:t>
            </a:r>
            <a:endParaRPr lang="en-US" dirty="0"/>
          </a:p>
        </p:txBody>
      </p:sp>
      <p:sp>
        <p:nvSpPr>
          <p:cNvPr id="52" name="Content Placeholder 51">
            <a:extLst>
              <a:ext uri="{FF2B5EF4-FFF2-40B4-BE49-F238E27FC236}">
                <a16:creationId xmlns:a16="http://schemas.microsoft.com/office/drawing/2014/main" id="{C985EE91-A71A-AF23-CEDF-5EDAE3E0B859}"/>
              </a:ext>
            </a:extLst>
          </p:cNvPr>
          <p:cNvSpPr>
            <a:spLocks noGrp="1"/>
          </p:cNvSpPr>
          <p:nvPr>
            <p:ph idx="1"/>
          </p:nvPr>
        </p:nvSpPr>
        <p:spPr>
          <a:xfrm>
            <a:off x="652549" y="3307629"/>
            <a:ext cx="10886902" cy="3036916"/>
          </a:xfrm>
        </p:spPr>
        <p:txBody>
          <a:bodyPr>
            <a:normAutofit lnSpcReduction="10000"/>
          </a:bodyPr>
          <a:lstStyle/>
          <a:p>
            <a:r>
              <a:rPr lang="en-US" sz="3200" b="1" dirty="0"/>
              <a:t>1 in 3 American adults reported some kind of allergy – </a:t>
            </a:r>
            <a:r>
              <a:rPr lang="en-US" sz="3200" b="1" i="1" dirty="0">
                <a:hlinkClick r:id="rId4"/>
              </a:rPr>
              <a:t>National Center for Health Statistics 2021</a:t>
            </a:r>
            <a:endParaRPr lang="en-US" sz="3200" b="1" i="1" dirty="0"/>
          </a:p>
          <a:p>
            <a:r>
              <a:rPr lang="en-US" sz="3200" b="1" dirty="0"/>
              <a:t>Repeated exposure </a:t>
            </a:r>
            <a:r>
              <a:rPr lang="en-US" sz="3200" b="1" dirty="0">
                <a:hlinkClick r:id="rId5"/>
              </a:rPr>
              <a:t>can increase allergic reaction severity</a:t>
            </a:r>
            <a:endParaRPr lang="en-US" sz="3200" b="1" dirty="0"/>
          </a:p>
          <a:p>
            <a:r>
              <a:rPr lang="en-US" sz="3200" b="1" dirty="0"/>
              <a:t>Anaphylactic shock</a:t>
            </a:r>
          </a:p>
        </p:txBody>
      </p:sp>
      <p:sp>
        <p:nvSpPr>
          <p:cNvPr id="4" name="TextBox 4">
            <a:extLst>
              <a:ext uri="{FF2B5EF4-FFF2-40B4-BE49-F238E27FC236}">
                <a16:creationId xmlns:a16="http://schemas.microsoft.com/office/drawing/2014/main" id="{B3121C41-8B30-B42D-8A8D-C9D8E60AB69A}"/>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1028" name="Picture 4">
            <a:extLst>
              <a:ext uri="{FF2B5EF4-FFF2-40B4-BE49-F238E27FC236}">
                <a16:creationId xmlns:a16="http://schemas.microsoft.com/office/drawing/2014/main" id="{77048395-30C9-9FDC-7B4A-0618CE3F13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8598" y="1212129"/>
            <a:ext cx="3724275" cy="2095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56611312"/>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52967-AAAC-10CA-9CF1-6283AAA2142A}"/>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BD545D37-F158-F532-96C5-27B2C0331103}"/>
              </a:ext>
            </a:extLst>
          </p:cNvPr>
          <p:cNvSpPr>
            <a:spLocks noGrp="1"/>
          </p:cNvSpPr>
          <p:nvPr>
            <p:ph type="title"/>
          </p:nvPr>
        </p:nvSpPr>
        <p:spPr>
          <a:xfrm>
            <a:off x="771698" y="309808"/>
            <a:ext cx="10378443" cy="1325563"/>
          </a:xfrm>
        </p:spPr>
        <p:txBody>
          <a:bodyPr/>
          <a:lstStyle/>
          <a:p>
            <a:r>
              <a:rPr lang="en-US" altLang="en-US" dirty="0">
                <a:solidFill>
                  <a:srgbClr val="9E0000"/>
                </a:solidFill>
              </a:rPr>
              <a:t>Allergies &amp; Long Term Exposure </a:t>
            </a:r>
            <a:endParaRPr lang="en-US" dirty="0"/>
          </a:p>
        </p:txBody>
      </p:sp>
      <p:sp>
        <p:nvSpPr>
          <p:cNvPr id="52" name="Content Placeholder 51">
            <a:extLst>
              <a:ext uri="{FF2B5EF4-FFF2-40B4-BE49-F238E27FC236}">
                <a16:creationId xmlns:a16="http://schemas.microsoft.com/office/drawing/2014/main" id="{C985EE91-A71A-AF23-CEDF-5EDAE3E0B859}"/>
              </a:ext>
            </a:extLst>
          </p:cNvPr>
          <p:cNvSpPr>
            <a:spLocks noGrp="1"/>
          </p:cNvSpPr>
          <p:nvPr>
            <p:ph idx="1"/>
          </p:nvPr>
        </p:nvSpPr>
        <p:spPr>
          <a:xfrm>
            <a:off x="679796" y="1635371"/>
            <a:ext cx="10886902" cy="4636596"/>
          </a:xfrm>
        </p:spPr>
        <p:txBody>
          <a:bodyPr>
            <a:normAutofit/>
          </a:bodyPr>
          <a:lstStyle/>
          <a:p>
            <a:r>
              <a:rPr lang="en-US" sz="3200" b="1" dirty="0">
                <a:hlinkClick r:id="rId4"/>
              </a:rPr>
              <a:t>Sensitization</a:t>
            </a:r>
            <a:r>
              <a:rPr lang="en-US" sz="3200" b="1" dirty="0"/>
              <a:t> – Immune system produces antibodies in response to exposure to a substance.  </a:t>
            </a:r>
          </a:p>
          <a:p>
            <a:r>
              <a:rPr lang="en-US" sz="3200" b="1" dirty="0"/>
              <a:t>Immune system response causes allergic reactions.</a:t>
            </a:r>
          </a:p>
          <a:p>
            <a:r>
              <a:rPr lang="en-US" sz="3200" b="1" dirty="0">
                <a:hlinkClick r:id="rId5"/>
              </a:rPr>
              <a:t>Bakers Lung </a:t>
            </a:r>
            <a:r>
              <a:rPr lang="en-US" sz="3200" b="1" dirty="0"/>
              <a:t>– repeated exposure to flour</a:t>
            </a:r>
          </a:p>
          <a:p>
            <a:r>
              <a:rPr lang="en-US" sz="3200" b="1" dirty="0">
                <a:hlinkClick r:id="rId6"/>
              </a:rPr>
              <a:t>Popcorn Lung </a:t>
            </a:r>
            <a:r>
              <a:rPr lang="en-US" sz="3200" b="1" dirty="0"/>
              <a:t>– exposure to diacetyl in microwave popcorn.  *Some vapes contain </a:t>
            </a:r>
            <a:r>
              <a:rPr lang="en-US" sz="3200" b="1" dirty="0">
                <a:hlinkClick r:id="rId7"/>
              </a:rPr>
              <a:t>diacetyl</a:t>
            </a:r>
            <a:r>
              <a:rPr lang="en-US" sz="3200" b="1" dirty="0"/>
              <a:t>.  </a:t>
            </a:r>
          </a:p>
          <a:p>
            <a:pPr marL="0" indent="0">
              <a:buNone/>
            </a:pPr>
            <a:r>
              <a:rPr lang="en-US" sz="3200" b="1" dirty="0"/>
              <a:t> </a:t>
            </a:r>
          </a:p>
        </p:txBody>
      </p:sp>
      <p:sp>
        <p:nvSpPr>
          <p:cNvPr id="4" name="TextBox 4">
            <a:extLst>
              <a:ext uri="{FF2B5EF4-FFF2-40B4-BE49-F238E27FC236}">
                <a16:creationId xmlns:a16="http://schemas.microsoft.com/office/drawing/2014/main" id="{B3121C41-8B30-B42D-8A8D-C9D8E60AB69A}"/>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custDataLst>
      <p:tags r:id="rId1"/>
    </p:custDataLst>
    <p:extLst>
      <p:ext uri="{BB962C8B-B14F-4D97-AF65-F5344CB8AC3E}">
        <p14:creationId xmlns:p14="http://schemas.microsoft.com/office/powerpoint/2010/main" val="279640760"/>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C2660-F691-8F55-912D-207604013324}"/>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EA5B5E4F-FB34-BD6D-FDE6-BE68EB6228EE}"/>
              </a:ext>
            </a:extLst>
          </p:cNvPr>
          <p:cNvSpPr>
            <a:spLocks noGrp="1"/>
          </p:cNvSpPr>
          <p:nvPr>
            <p:ph type="title"/>
          </p:nvPr>
        </p:nvSpPr>
        <p:spPr>
          <a:xfrm>
            <a:off x="771698" y="309808"/>
            <a:ext cx="10378443" cy="1325563"/>
          </a:xfrm>
        </p:spPr>
        <p:txBody>
          <a:bodyPr/>
          <a:lstStyle/>
          <a:p>
            <a:r>
              <a:rPr lang="en-US" altLang="en-US" dirty="0">
                <a:solidFill>
                  <a:srgbClr val="9E0000"/>
                </a:solidFill>
              </a:rPr>
              <a:t>Allergies</a:t>
            </a:r>
            <a:endParaRPr lang="en-US" dirty="0"/>
          </a:p>
        </p:txBody>
      </p:sp>
      <p:sp>
        <p:nvSpPr>
          <p:cNvPr id="52" name="Content Placeholder 51">
            <a:extLst>
              <a:ext uri="{FF2B5EF4-FFF2-40B4-BE49-F238E27FC236}">
                <a16:creationId xmlns:a16="http://schemas.microsoft.com/office/drawing/2014/main" id="{F2F2197A-7272-ACD9-8B13-4659E856D93D}"/>
              </a:ext>
            </a:extLst>
          </p:cNvPr>
          <p:cNvSpPr>
            <a:spLocks noGrp="1"/>
          </p:cNvSpPr>
          <p:nvPr>
            <p:ph idx="1"/>
          </p:nvPr>
        </p:nvSpPr>
        <p:spPr>
          <a:xfrm>
            <a:off x="343593" y="1422400"/>
            <a:ext cx="11848407" cy="5125791"/>
          </a:xfrm>
        </p:spPr>
        <p:txBody>
          <a:bodyPr>
            <a:normAutofit/>
          </a:bodyPr>
          <a:lstStyle/>
          <a:p>
            <a:r>
              <a:rPr lang="en-US" sz="3200" b="1" dirty="0"/>
              <a:t>Allergy symptoms may be prevalent in cannabis workers</a:t>
            </a:r>
          </a:p>
          <a:p>
            <a:pPr marL="0" indent="0">
              <a:buNone/>
            </a:pPr>
            <a:r>
              <a:rPr lang="en-US" sz="3200" b="1" i="1" dirty="0">
                <a:hlinkClick r:id="rId4"/>
              </a:rPr>
              <a:t>Berkeley Center for Occupational &amp; Environmental Health 2020</a:t>
            </a:r>
            <a:r>
              <a:rPr lang="en-US" sz="3200" b="1" i="1" dirty="0"/>
              <a:t> </a:t>
            </a:r>
          </a:p>
          <a:p>
            <a:pPr marL="0" indent="0">
              <a:buNone/>
            </a:pPr>
            <a:r>
              <a:rPr lang="en-US" sz="3200" b="1" i="1" dirty="0">
                <a:hlinkClick r:id="rId5"/>
              </a:rPr>
              <a:t>Annals of Work Exposures and Health, August 2020</a:t>
            </a:r>
            <a:endParaRPr lang="en-US" sz="3200" b="1" i="1" dirty="0"/>
          </a:p>
          <a:p>
            <a:pPr marL="0" indent="0">
              <a:buNone/>
            </a:pPr>
            <a:r>
              <a:rPr lang="en-US" sz="2000" b="0" i="1" dirty="0">
                <a:solidFill>
                  <a:srgbClr val="2A2A2A"/>
                </a:solidFill>
                <a:effectLst/>
              </a:rPr>
              <a:t> </a:t>
            </a:r>
            <a:r>
              <a:rPr lang="en-US" sz="3200" b="1" i="1" dirty="0">
                <a:solidFill>
                  <a:srgbClr val="2A2A2A"/>
                </a:solidFill>
                <a:effectLst/>
                <a:hlinkClick r:id="rId6"/>
              </a:rPr>
              <a:t>Health Hazard Evaluation Program, CDC &amp; NIOSH, Feb. 2022</a:t>
            </a:r>
            <a:endParaRPr lang="en-US" sz="3200" b="1" i="1" dirty="0">
              <a:solidFill>
                <a:srgbClr val="2A2A2A"/>
              </a:solidFill>
              <a:effectLst/>
            </a:endParaRPr>
          </a:p>
          <a:p>
            <a:pPr marL="0" indent="0">
              <a:buNone/>
            </a:pPr>
            <a:r>
              <a:rPr lang="en-US" sz="3200" b="1" i="1" dirty="0">
                <a:hlinkClick r:id="rId7"/>
              </a:rPr>
              <a:t>Journal of Allergy &amp; Clinical Immunology, Nov. 2021</a:t>
            </a:r>
            <a:endParaRPr lang="en-US" sz="3200" b="1" i="1" dirty="0"/>
          </a:p>
          <a:p>
            <a:pPr marL="0" indent="0">
              <a:buNone/>
            </a:pPr>
            <a:r>
              <a:rPr lang="en-US" sz="3200" b="1" i="1" dirty="0">
                <a:hlinkClick r:id="rId8"/>
              </a:rPr>
              <a:t>History of Hemp Cultivation in U.S.</a:t>
            </a:r>
            <a:r>
              <a:rPr lang="en-US" sz="3200" b="1" i="1" dirty="0"/>
              <a:t> and </a:t>
            </a:r>
            <a:r>
              <a:rPr lang="en-US" sz="3200" b="1" i="1" dirty="0">
                <a:hlinkClick r:id="rId9"/>
              </a:rPr>
              <a:t>Worldwide</a:t>
            </a:r>
            <a:endParaRPr lang="en-US" sz="3200" b="1" i="1" dirty="0"/>
          </a:p>
          <a:p>
            <a:endParaRPr lang="en-US" sz="3200" b="1" i="1" dirty="0"/>
          </a:p>
          <a:p>
            <a:endParaRPr lang="en-US" sz="3200" b="1" i="1" dirty="0"/>
          </a:p>
        </p:txBody>
      </p:sp>
      <p:sp>
        <p:nvSpPr>
          <p:cNvPr id="4" name="TextBox 4">
            <a:extLst>
              <a:ext uri="{FF2B5EF4-FFF2-40B4-BE49-F238E27FC236}">
                <a16:creationId xmlns:a16="http://schemas.microsoft.com/office/drawing/2014/main" id="{62D0A1C7-FCF7-9494-118B-B3CB83AE74C9}"/>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custDataLst>
      <p:tags r:id="rId1"/>
    </p:custDataLst>
    <p:extLst>
      <p:ext uri="{BB962C8B-B14F-4D97-AF65-F5344CB8AC3E}">
        <p14:creationId xmlns:p14="http://schemas.microsoft.com/office/powerpoint/2010/main" val="1708509792"/>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C2660-F691-8F55-912D-207604013324}"/>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EA5B5E4F-FB34-BD6D-FDE6-BE68EB6228EE}"/>
              </a:ext>
            </a:extLst>
          </p:cNvPr>
          <p:cNvSpPr>
            <a:spLocks noGrp="1"/>
          </p:cNvSpPr>
          <p:nvPr>
            <p:ph type="title"/>
          </p:nvPr>
        </p:nvSpPr>
        <p:spPr>
          <a:xfrm>
            <a:off x="771698" y="309808"/>
            <a:ext cx="10378443" cy="1325563"/>
          </a:xfrm>
        </p:spPr>
        <p:txBody>
          <a:bodyPr/>
          <a:lstStyle/>
          <a:p>
            <a:r>
              <a:rPr lang="en-US" altLang="en-US" dirty="0">
                <a:solidFill>
                  <a:srgbClr val="9E0000"/>
                </a:solidFill>
              </a:rPr>
              <a:t> Byssinosis</a:t>
            </a:r>
            <a:endParaRPr lang="en-US" dirty="0"/>
          </a:p>
        </p:txBody>
      </p:sp>
      <p:sp>
        <p:nvSpPr>
          <p:cNvPr id="52" name="Content Placeholder 51">
            <a:extLst>
              <a:ext uri="{FF2B5EF4-FFF2-40B4-BE49-F238E27FC236}">
                <a16:creationId xmlns:a16="http://schemas.microsoft.com/office/drawing/2014/main" id="{F2F2197A-7272-ACD9-8B13-4659E856D93D}"/>
              </a:ext>
            </a:extLst>
          </p:cNvPr>
          <p:cNvSpPr>
            <a:spLocks noGrp="1"/>
          </p:cNvSpPr>
          <p:nvPr>
            <p:ph idx="1"/>
          </p:nvPr>
        </p:nvSpPr>
        <p:spPr>
          <a:xfrm>
            <a:off x="771698" y="1339703"/>
            <a:ext cx="10886902" cy="4739672"/>
          </a:xfrm>
        </p:spPr>
        <p:txBody>
          <a:bodyPr>
            <a:normAutofit lnSpcReduction="10000"/>
          </a:bodyPr>
          <a:lstStyle/>
          <a:p>
            <a:r>
              <a:rPr lang="en-US" sz="3200" b="1" dirty="0"/>
              <a:t>Caused by exposure to raw textile fibers sourced from plants (hemp, cotton, flax, jute) </a:t>
            </a:r>
          </a:p>
          <a:p>
            <a:r>
              <a:rPr lang="en-US" sz="3200" b="1" dirty="0"/>
              <a:t>Bacteria on plant material dies, endotoxin released</a:t>
            </a:r>
          </a:p>
          <a:p>
            <a:r>
              <a:rPr lang="en-US" sz="3200" b="1" dirty="0"/>
              <a:t>Mild effects – “</a:t>
            </a:r>
            <a:r>
              <a:rPr lang="en-US" sz="3200" b="1" dirty="0">
                <a:hlinkClick r:id="rId4"/>
              </a:rPr>
              <a:t>Monday Fever</a:t>
            </a:r>
            <a:r>
              <a:rPr lang="en-US" sz="3200" b="1" dirty="0"/>
              <a:t>”</a:t>
            </a:r>
          </a:p>
          <a:p>
            <a:pPr lvl="1"/>
            <a:r>
              <a:rPr lang="en-US" sz="2800" b="1" dirty="0"/>
              <a:t>Flulike symptoms </a:t>
            </a:r>
          </a:p>
          <a:p>
            <a:pPr lvl="1"/>
            <a:r>
              <a:rPr lang="en-US" sz="2800" b="1" dirty="0"/>
              <a:t>Wheezing, coughing, tightness of chest,</a:t>
            </a:r>
          </a:p>
          <a:p>
            <a:pPr lvl="1"/>
            <a:r>
              <a:rPr lang="en-US" sz="2800" b="1" dirty="0"/>
              <a:t>After initial exposure, symptoms may improve</a:t>
            </a:r>
          </a:p>
          <a:p>
            <a:r>
              <a:rPr lang="en-US" sz="3200" b="1" dirty="0"/>
              <a:t>Chronic effects – cotton lung, brown lung, fibrosis</a:t>
            </a:r>
          </a:p>
          <a:p>
            <a:endParaRPr lang="en-US" sz="3200" b="1" dirty="0"/>
          </a:p>
          <a:p>
            <a:endParaRPr lang="en-US" sz="3200" b="1" dirty="0"/>
          </a:p>
        </p:txBody>
      </p:sp>
      <p:sp>
        <p:nvSpPr>
          <p:cNvPr id="4" name="TextBox 4">
            <a:extLst>
              <a:ext uri="{FF2B5EF4-FFF2-40B4-BE49-F238E27FC236}">
                <a16:creationId xmlns:a16="http://schemas.microsoft.com/office/drawing/2014/main" id="{62D0A1C7-FCF7-9494-118B-B3CB83AE74C9}"/>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custDataLst>
      <p:tags r:id="rId1"/>
    </p:custDataLst>
    <p:extLst>
      <p:ext uri="{BB962C8B-B14F-4D97-AF65-F5344CB8AC3E}">
        <p14:creationId xmlns:p14="http://schemas.microsoft.com/office/powerpoint/2010/main" val="33116403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2428694" y="1307236"/>
            <a:ext cx="7369233" cy="1325563"/>
          </a:xfrm>
        </p:spPr>
        <p:txBody>
          <a:bodyPr/>
          <a:lstStyle/>
          <a:p>
            <a:pPr algn="ctr"/>
            <a:r>
              <a:rPr lang="en-US" altLang="en-US" u="sng" dirty="0">
                <a:solidFill>
                  <a:srgbClr val="9E0000"/>
                </a:solidFill>
              </a:rPr>
              <a:t>Respiratory Hazards in Cannabis Production</a:t>
            </a:r>
            <a:endParaRPr lang="en-US" u="sng"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93866" y="2911820"/>
            <a:ext cx="10515600" cy="2973590"/>
          </a:xfrm>
        </p:spPr>
        <p:txBody>
          <a:bodyPr>
            <a:normAutofit/>
          </a:bodyPr>
          <a:lstStyle/>
          <a:p>
            <a:pPr marL="0" indent="0" algn="ctr">
              <a:buNone/>
            </a:pPr>
            <a:r>
              <a:rPr lang="en-US" altLang="en-US" sz="2000" b="1" u="sng" dirty="0"/>
              <a:t>Webinar General Info</a:t>
            </a:r>
            <a:br>
              <a:rPr lang="en-US" altLang="en-US" sz="2000" dirty="0"/>
            </a:br>
            <a:r>
              <a:rPr lang="en-US" altLang="en-US" sz="2000" dirty="0"/>
              <a:t>PowerPoint Presentation</a:t>
            </a:r>
            <a:br>
              <a:rPr lang="en-US" altLang="en-US" sz="2000" dirty="0"/>
            </a:br>
            <a:r>
              <a:rPr lang="en-US" altLang="en-US" sz="2000" dirty="0"/>
              <a:t>Q&amp;A</a:t>
            </a:r>
            <a:br>
              <a:rPr lang="en-US" altLang="en-US" sz="2000" dirty="0"/>
            </a:br>
            <a:br>
              <a:rPr lang="en-US" altLang="en-US" sz="2000" b="1" u="sng" dirty="0"/>
            </a:br>
            <a:r>
              <a:rPr lang="en-US" altLang="en-US" sz="2000" b="1" u="sng" dirty="0"/>
              <a:t>Questions</a:t>
            </a:r>
            <a:r>
              <a:rPr lang="en-US" altLang="en-US" sz="2000" b="1" dirty="0"/>
              <a:t> </a:t>
            </a:r>
            <a:br>
              <a:rPr lang="en-US" altLang="en-US" sz="2000" b="1" dirty="0"/>
            </a:br>
            <a:r>
              <a:rPr lang="en-US" altLang="en-US" sz="2000" dirty="0"/>
              <a:t>Chat is open to submit questions.</a:t>
            </a:r>
            <a:br>
              <a:rPr lang="en-US" altLang="en-US" sz="2000" dirty="0"/>
            </a:br>
            <a:r>
              <a:rPr lang="en-US" altLang="en-US" sz="2000" dirty="0"/>
              <a:t>We will be answering questions through this chat feature. If due to the technical nature of the question a more thorough response is required, we will post the answer on our website within seven days of the webinar.</a:t>
            </a:r>
            <a:endParaRPr lang="en-US" sz="2000" dirty="0"/>
          </a:p>
        </p:txBody>
      </p:sp>
      <p:sp>
        <p:nvSpPr>
          <p:cNvPr id="4" name="TextBox 4">
            <a:extLst>
              <a:ext uri="{FF2B5EF4-FFF2-40B4-BE49-F238E27FC236}">
                <a16:creationId xmlns:a16="http://schemas.microsoft.com/office/drawing/2014/main" id="{0DBEB457-DF2D-408D-86B0-30630C57FA36}"/>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86640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C2660-F691-8F55-912D-207604013324}"/>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EA5B5E4F-FB34-BD6D-FDE6-BE68EB6228EE}"/>
              </a:ext>
            </a:extLst>
          </p:cNvPr>
          <p:cNvSpPr>
            <a:spLocks noGrp="1"/>
          </p:cNvSpPr>
          <p:nvPr>
            <p:ph type="title"/>
          </p:nvPr>
        </p:nvSpPr>
        <p:spPr>
          <a:xfrm>
            <a:off x="771698" y="309808"/>
            <a:ext cx="10378443" cy="1325563"/>
          </a:xfrm>
        </p:spPr>
        <p:txBody>
          <a:bodyPr/>
          <a:lstStyle/>
          <a:p>
            <a:r>
              <a:rPr lang="en-US" altLang="en-US" dirty="0">
                <a:solidFill>
                  <a:srgbClr val="9E0000"/>
                </a:solidFill>
              </a:rPr>
              <a:t>Chronic Obstructive Pulmonary Disease</a:t>
            </a:r>
            <a:endParaRPr lang="en-US" dirty="0"/>
          </a:p>
        </p:txBody>
      </p:sp>
      <p:sp>
        <p:nvSpPr>
          <p:cNvPr id="52" name="Content Placeholder 51">
            <a:extLst>
              <a:ext uri="{FF2B5EF4-FFF2-40B4-BE49-F238E27FC236}">
                <a16:creationId xmlns:a16="http://schemas.microsoft.com/office/drawing/2014/main" id="{F2F2197A-7272-ACD9-8B13-4659E856D93D}"/>
              </a:ext>
            </a:extLst>
          </p:cNvPr>
          <p:cNvSpPr>
            <a:spLocks noGrp="1"/>
          </p:cNvSpPr>
          <p:nvPr>
            <p:ph idx="1"/>
          </p:nvPr>
        </p:nvSpPr>
        <p:spPr>
          <a:xfrm>
            <a:off x="771697" y="1635371"/>
            <a:ext cx="11420303" cy="4444003"/>
          </a:xfrm>
        </p:spPr>
        <p:txBody>
          <a:bodyPr>
            <a:normAutofit/>
          </a:bodyPr>
          <a:lstStyle/>
          <a:p>
            <a:r>
              <a:rPr lang="en-US" sz="3200" b="1" dirty="0">
                <a:hlinkClick r:id="rId4"/>
              </a:rPr>
              <a:t>Textile Workers </a:t>
            </a:r>
            <a:r>
              <a:rPr lang="en-US" sz="3200" b="1" dirty="0"/>
              <a:t>– Cotton Workers &amp; OSHA Standard</a:t>
            </a:r>
          </a:p>
          <a:p>
            <a:r>
              <a:rPr lang="en-US" sz="3200" b="1" dirty="0">
                <a:hlinkClick r:id="rId5"/>
              </a:rPr>
              <a:t>Inflammatory lung disease </a:t>
            </a:r>
            <a:r>
              <a:rPr lang="en-US" sz="3200" b="1" dirty="0"/>
              <a:t>caused by repeated exposure to irritating gas or particulates </a:t>
            </a:r>
          </a:p>
          <a:p>
            <a:r>
              <a:rPr lang="en-US" sz="3200" b="1" dirty="0"/>
              <a:t>Restricts airflow from the lungs </a:t>
            </a:r>
          </a:p>
          <a:p>
            <a:r>
              <a:rPr lang="en-US" sz="3200" b="1" dirty="0"/>
              <a:t>Chronic cough, sputum, shortness of breath, wheezing</a:t>
            </a:r>
          </a:p>
          <a:p>
            <a:r>
              <a:rPr lang="en-US" sz="3200" b="1" dirty="0"/>
              <a:t>Irreversible  </a:t>
            </a:r>
          </a:p>
          <a:p>
            <a:pPr marL="0" indent="0">
              <a:buNone/>
            </a:pPr>
            <a:endParaRPr lang="en-US" sz="2800" b="1" dirty="0"/>
          </a:p>
          <a:p>
            <a:endParaRPr lang="en-US" sz="3200" b="1" dirty="0"/>
          </a:p>
          <a:p>
            <a:endParaRPr lang="en-US" sz="3200" b="1" dirty="0"/>
          </a:p>
        </p:txBody>
      </p:sp>
      <p:sp>
        <p:nvSpPr>
          <p:cNvPr id="4" name="TextBox 4">
            <a:extLst>
              <a:ext uri="{FF2B5EF4-FFF2-40B4-BE49-F238E27FC236}">
                <a16:creationId xmlns:a16="http://schemas.microsoft.com/office/drawing/2014/main" id="{62D0A1C7-FCF7-9494-118B-B3CB83AE74C9}"/>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custDataLst>
      <p:tags r:id="rId1"/>
    </p:custDataLst>
    <p:extLst>
      <p:ext uri="{BB962C8B-B14F-4D97-AF65-F5344CB8AC3E}">
        <p14:creationId xmlns:p14="http://schemas.microsoft.com/office/powerpoint/2010/main" val="531904564"/>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93DEE-3409-7DD8-38B1-DF4140F34FBB}"/>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120CDC0E-76F0-55A9-02D6-66179F0AFA48}"/>
              </a:ext>
            </a:extLst>
          </p:cNvPr>
          <p:cNvSpPr>
            <a:spLocks noGrp="1"/>
          </p:cNvSpPr>
          <p:nvPr>
            <p:ph type="title"/>
          </p:nvPr>
        </p:nvSpPr>
        <p:spPr>
          <a:xfrm>
            <a:off x="771698" y="309808"/>
            <a:ext cx="10378443" cy="1325563"/>
          </a:xfrm>
        </p:spPr>
        <p:txBody>
          <a:bodyPr/>
          <a:lstStyle/>
          <a:p>
            <a:r>
              <a:rPr lang="en-US" dirty="0"/>
              <a:t>Health Effects – Respiratory Tract</a:t>
            </a:r>
          </a:p>
        </p:txBody>
      </p:sp>
      <p:sp>
        <p:nvSpPr>
          <p:cNvPr id="4" name="TextBox 4">
            <a:extLst>
              <a:ext uri="{FF2B5EF4-FFF2-40B4-BE49-F238E27FC236}">
                <a16:creationId xmlns:a16="http://schemas.microsoft.com/office/drawing/2014/main" id="{435B5FBD-2D16-316C-CF0F-E7F7E75750B5}"/>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graphicFrame>
        <p:nvGraphicFramePr>
          <p:cNvPr id="10" name="Content Placeholder 9">
            <a:extLst>
              <a:ext uri="{FF2B5EF4-FFF2-40B4-BE49-F238E27FC236}">
                <a16:creationId xmlns:a16="http://schemas.microsoft.com/office/drawing/2014/main" id="{42DB7BD7-75B0-949F-0593-32847420F512}"/>
              </a:ext>
            </a:extLst>
          </p:cNvPr>
          <p:cNvGraphicFramePr>
            <a:graphicFrameLocks noGrp="1"/>
          </p:cNvGraphicFramePr>
          <p:nvPr>
            <p:ph idx="1"/>
            <p:extLst>
              <p:ext uri="{D42A27DB-BD31-4B8C-83A1-F6EECF244321}">
                <p14:modId xmlns:p14="http://schemas.microsoft.com/office/powerpoint/2010/main" val="3957031267"/>
              </p:ext>
            </p:extLst>
          </p:nvPr>
        </p:nvGraphicFramePr>
        <p:xfrm>
          <a:off x="771698" y="1825624"/>
          <a:ext cx="10582102" cy="4722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072167997"/>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93DEE-3409-7DD8-38B1-DF4140F34FBB}"/>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120CDC0E-76F0-55A9-02D6-66179F0AFA48}"/>
              </a:ext>
            </a:extLst>
          </p:cNvPr>
          <p:cNvSpPr>
            <a:spLocks noGrp="1"/>
          </p:cNvSpPr>
          <p:nvPr>
            <p:ph type="title"/>
          </p:nvPr>
        </p:nvSpPr>
        <p:spPr>
          <a:xfrm>
            <a:off x="771698" y="309808"/>
            <a:ext cx="10378443" cy="1325563"/>
          </a:xfrm>
        </p:spPr>
        <p:txBody>
          <a:bodyPr/>
          <a:lstStyle/>
          <a:p>
            <a:r>
              <a:rPr lang="en-US" dirty="0"/>
              <a:t>Health Effects – Eyes &amp; Skin</a:t>
            </a:r>
          </a:p>
        </p:txBody>
      </p:sp>
      <p:sp>
        <p:nvSpPr>
          <p:cNvPr id="4" name="TextBox 4">
            <a:extLst>
              <a:ext uri="{FF2B5EF4-FFF2-40B4-BE49-F238E27FC236}">
                <a16:creationId xmlns:a16="http://schemas.microsoft.com/office/drawing/2014/main" id="{435B5FBD-2D16-316C-CF0F-E7F7E75750B5}"/>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graphicFrame>
        <p:nvGraphicFramePr>
          <p:cNvPr id="10" name="Content Placeholder 9">
            <a:extLst>
              <a:ext uri="{FF2B5EF4-FFF2-40B4-BE49-F238E27FC236}">
                <a16:creationId xmlns:a16="http://schemas.microsoft.com/office/drawing/2014/main" id="{42DB7BD7-75B0-949F-0593-32847420F512}"/>
              </a:ext>
            </a:extLst>
          </p:cNvPr>
          <p:cNvGraphicFramePr>
            <a:graphicFrameLocks noGrp="1"/>
          </p:cNvGraphicFramePr>
          <p:nvPr>
            <p:ph idx="1"/>
            <p:extLst>
              <p:ext uri="{D42A27DB-BD31-4B8C-83A1-F6EECF244321}">
                <p14:modId xmlns:p14="http://schemas.microsoft.com/office/powerpoint/2010/main" val="2581453067"/>
              </p:ext>
            </p:extLst>
          </p:nvPr>
        </p:nvGraphicFramePr>
        <p:xfrm>
          <a:off x="771698" y="1825624"/>
          <a:ext cx="10582102" cy="4722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091572689"/>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93DEE-3409-7DD8-38B1-DF4140F34FBB}"/>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120CDC0E-76F0-55A9-02D6-66179F0AFA48}"/>
              </a:ext>
            </a:extLst>
          </p:cNvPr>
          <p:cNvSpPr>
            <a:spLocks noGrp="1"/>
          </p:cNvSpPr>
          <p:nvPr>
            <p:ph type="title"/>
          </p:nvPr>
        </p:nvSpPr>
        <p:spPr>
          <a:xfrm>
            <a:off x="771698" y="309808"/>
            <a:ext cx="10378443" cy="1325563"/>
          </a:xfrm>
        </p:spPr>
        <p:txBody>
          <a:bodyPr/>
          <a:lstStyle/>
          <a:p>
            <a:r>
              <a:rPr lang="en-US" dirty="0"/>
              <a:t>Health Effects – Systemic</a:t>
            </a:r>
          </a:p>
        </p:txBody>
      </p:sp>
      <p:sp>
        <p:nvSpPr>
          <p:cNvPr id="4" name="TextBox 4">
            <a:extLst>
              <a:ext uri="{FF2B5EF4-FFF2-40B4-BE49-F238E27FC236}">
                <a16:creationId xmlns:a16="http://schemas.microsoft.com/office/drawing/2014/main" id="{435B5FBD-2D16-316C-CF0F-E7F7E75750B5}"/>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graphicFrame>
        <p:nvGraphicFramePr>
          <p:cNvPr id="10" name="Content Placeholder 9">
            <a:extLst>
              <a:ext uri="{FF2B5EF4-FFF2-40B4-BE49-F238E27FC236}">
                <a16:creationId xmlns:a16="http://schemas.microsoft.com/office/drawing/2014/main" id="{42DB7BD7-75B0-949F-0593-32847420F512}"/>
              </a:ext>
            </a:extLst>
          </p:cNvPr>
          <p:cNvGraphicFramePr>
            <a:graphicFrameLocks noGrp="1"/>
          </p:cNvGraphicFramePr>
          <p:nvPr>
            <p:ph idx="1"/>
            <p:extLst>
              <p:ext uri="{D42A27DB-BD31-4B8C-83A1-F6EECF244321}">
                <p14:modId xmlns:p14="http://schemas.microsoft.com/office/powerpoint/2010/main" val="3739473162"/>
              </p:ext>
            </p:extLst>
          </p:nvPr>
        </p:nvGraphicFramePr>
        <p:xfrm>
          <a:off x="838200" y="1254643"/>
          <a:ext cx="10582102" cy="5293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279911515"/>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49182-90B6-84E2-60F0-9CB715678026}"/>
            </a:ext>
          </a:extLst>
        </p:cNvPr>
        <p:cNvGrpSpPr/>
        <p:nvPr/>
      </p:nvGrpSpPr>
      <p:grpSpPr>
        <a:xfrm>
          <a:off x="0" y="0"/>
          <a:ext cx="0" cy="0"/>
          <a:chOff x="0" y="0"/>
          <a:chExt cx="0" cy="0"/>
        </a:xfrm>
      </p:grpSpPr>
      <p:sp>
        <p:nvSpPr>
          <p:cNvPr id="52" name="Content Placeholder 51">
            <a:extLst>
              <a:ext uri="{FF2B5EF4-FFF2-40B4-BE49-F238E27FC236}">
                <a16:creationId xmlns:a16="http://schemas.microsoft.com/office/drawing/2014/main" id="{023F5CDF-B265-280E-001A-08F2A924BC38}"/>
              </a:ext>
            </a:extLst>
          </p:cNvPr>
          <p:cNvSpPr>
            <a:spLocks noGrp="1"/>
          </p:cNvSpPr>
          <p:nvPr>
            <p:ph idx="1"/>
          </p:nvPr>
        </p:nvSpPr>
        <p:spPr>
          <a:xfrm>
            <a:off x="771697" y="603849"/>
            <a:ext cx="9295329" cy="5475525"/>
          </a:xfrm>
        </p:spPr>
        <p:txBody>
          <a:bodyPr>
            <a:normAutofit/>
          </a:bodyPr>
          <a:lstStyle/>
          <a:p>
            <a:pPr marL="457189" lvl="1" indent="0" algn="ctr">
              <a:buNone/>
            </a:pPr>
            <a:endParaRPr lang="en-US" sz="2800" b="1" dirty="0"/>
          </a:p>
          <a:p>
            <a:pPr marL="457189" lvl="1" indent="0" algn="ctr">
              <a:buNone/>
            </a:pPr>
            <a:endParaRPr lang="en-US" sz="2800" b="1" dirty="0"/>
          </a:p>
          <a:p>
            <a:pPr marL="457189" lvl="1" indent="0" algn="ctr">
              <a:buNone/>
            </a:pPr>
            <a:r>
              <a:rPr lang="en-US" sz="3200" b="1" dirty="0"/>
              <a:t>What next?  </a:t>
            </a:r>
          </a:p>
          <a:p>
            <a:pPr marL="457189" lvl="1" indent="0" algn="ctr">
              <a:buNone/>
            </a:pPr>
            <a:endParaRPr lang="en-US" sz="2800" b="1" dirty="0"/>
          </a:p>
          <a:p>
            <a:pPr marL="457189" lvl="1" indent="0" algn="ctr">
              <a:buNone/>
            </a:pPr>
            <a:r>
              <a:rPr lang="en-US" sz="3200" b="1" dirty="0">
                <a:hlinkClick r:id="rId4"/>
              </a:rPr>
              <a:t>Conduct a Hazard Analysis</a:t>
            </a:r>
            <a:endParaRPr lang="en-US" sz="3200" b="1" dirty="0"/>
          </a:p>
        </p:txBody>
      </p:sp>
      <p:sp>
        <p:nvSpPr>
          <p:cNvPr id="4" name="TextBox 4">
            <a:extLst>
              <a:ext uri="{FF2B5EF4-FFF2-40B4-BE49-F238E27FC236}">
                <a16:creationId xmlns:a16="http://schemas.microsoft.com/office/drawing/2014/main" id="{676A71BD-EAEA-586D-DC04-49FA26AFB2D2}"/>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custDataLst>
      <p:tags r:id="rId1"/>
    </p:custDataLst>
    <p:extLst>
      <p:ext uri="{BB962C8B-B14F-4D97-AF65-F5344CB8AC3E}">
        <p14:creationId xmlns:p14="http://schemas.microsoft.com/office/powerpoint/2010/main" val="1805265653"/>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F2C8B-1E76-0236-3362-F5402A74D0B5}"/>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6A1DBE3E-AE42-7F09-9649-A6CEDE21E0DF}"/>
              </a:ext>
            </a:extLst>
          </p:cNvPr>
          <p:cNvSpPr>
            <a:spLocks noGrp="1"/>
          </p:cNvSpPr>
          <p:nvPr>
            <p:ph type="title"/>
          </p:nvPr>
        </p:nvSpPr>
        <p:spPr>
          <a:xfrm>
            <a:off x="771698" y="309808"/>
            <a:ext cx="11420302" cy="1229273"/>
          </a:xfrm>
        </p:spPr>
        <p:txBody>
          <a:bodyPr>
            <a:normAutofit fontScale="90000"/>
          </a:bodyPr>
          <a:lstStyle/>
          <a:p>
            <a:r>
              <a:rPr lang="en-US" altLang="en-US" dirty="0">
                <a:solidFill>
                  <a:srgbClr val="9E0000"/>
                </a:solidFill>
              </a:rPr>
              <a:t>Hazard Analysis : What are the </a:t>
            </a:r>
            <a:br>
              <a:rPr lang="en-US" altLang="en-US" dirty="0">
                <a:solidFill>
                  <a:srgbClr val="9E0000"/>
                </a:solidFill>
              </a:rPr>
            </a:br>
            <a:r>
              <a:rPr lang="en-US" altLang="en-US" dirty="0">
                <a:solidFill>
                  <a:srgbClr val="9E0000"/>
                </a:solidFill>
              </a:rPr>
              <a:t>Respiratory Hazards in Cannabis Production </a:t>
            </a:r>
            <a:endParaRPr lang="en-US" dirty="0"/>
          </a:p>
        </p:txBody>
      </p:sp>
      <p:sp>
        <p:nvSpPr>
          <p:cNvPr id="4" name="TextBox 4">
            <a:extLst>
              <a:ext uri="{FF2B5EF4-FFF2-40B4-BE49-F238E27FC236}">
                <a16:creationId xmlns:a16="http://schemas.microsoft.com/office/drawing/2014/main" id="{538DAFB1-A000-1F92-0373-FEF15F953EC9}"/>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graphicFrame>
        <p:nvGraphicFramePr>
          <p:cNvPr id="2" name="Diagram 1">
            <a:extLst>
              <a:ext uri="{FF2B5EF4-FFF2-40B4-BE49-F238E27FC236}">
                <a16:creationId xmlns:a16="http://schemas.microsoft.com/office/drawing/2014/main" id="{3E05631E-8893-5EB2-9575-350B9DDC39F6}"/>
              </a:ext>
            </a:extLst>
          </p:cNvPr>
          <p:cNvGraphicFramePr/>
          <p:nvPr>
            <p:extLst>
              <p:ext uri="{D42A27DB-BD31-4B8C-83A1-F6EECF244321}">
                <p14:modId xmlns:p14="http://schemas.microsoft.com/office/powerpoint/2010/main" val="1378546536"/>
              </p:ext>
            </p:extLst>
          </p:nvPr>
        </p:nvGraphicFramePr>
        <p:xfrm>
          <a:off x="771698" y="1539080"/>
          <a:ext cx="10648604" cy="50091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85629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67660-2CC4-8AC5-E85C-BAD7CFA64F3A}"/>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20B947B0-5F61-388A-2D04-D805FAF33ADD}"/>
              </a:ext>
            </a:extLst>
          </p:cNvPr>
          <p:cNvSpPr>
            <a:spLocks noGrp="1"/>
          </p:cNvSpPr>
          <p:nvPr>
            <p:ph type="title"/>
          </p:nvPr>
        </p:nvSpPr>
        <p:spPr>
          <a:xfrm>
            <a:off x="771697" y="309808"/>
            <a:ext cx="11420303" cy="1229273"/>
          </a:xfrm>
          <a:ln>
            <a:noFill/>
          </a:ln>
        </p:spPr>
        <p:txBody>
          <a:bodyPr/>
          <a:lstStyle/>
          <a:p>
            <a:r>
              <a:rPr lang="en-US" altLang="en-US" dirty="0">
                <a:solidFill>
                  <a:srgbClr val="9E0000"/>
                </a:solidFill>
              </a:rPr>
              <a:t>Biological Respiratory Hazards </a:t>
            </a:r>
            <a:endParaRPr lang="en-US" dirty="0"/>
          </a:p>
        </p:txBody>
      </p:sp>
      <p:sp>
        <p:nvSpPr>
          <p:cNvPr id="4" name="TextBox 4">
            <a:extLst>
              <a:ext uri="{FF2B5EF4-FFF2-40B4-BE49-F238E27FC236}">
                <a16:creationId xmlns:a16="http://schemas.microsoft.com/office/drawing/2014/main" id="{29A2B425-3FF9-9E08-8419-B4E2D9E23659}"/>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graphicFrame>
        <p:nvGraphicFramePr>
          <p:cNvPr id="6" name="Chart 5">
            <a:extLst>
              <a:ext uri="{FF2B5EF4-FFF2-40B4-BE49-F238E27FC236}">
                <a16:creationId xmlns:a16="http://schemas.microsoft.com/office/drawing/2014/main" id="{3C4913AB-C447-2DC7-130C-F7F5C7E23CDC}"/>
              </a:ext>
            </a:extLst>
          </p:cNvPr>
          <p:cNvGraphicFramePr/>
          <p:nvPr>
            <p:extLst>
              <p:ext uri="{D42A27DB-BD31-4B8C-83A1-F6EECF244321}">
                <p14:modId xmlns:p14="http://schemas.microsoft.com/office/powerpoint/2010/main" val="3480298006"/>
              </p:ext>
            </p:extLst>
          </p:nvPr>
        </p:nvGraphicFramePr>
        <p:xfrm>
          <a:off x="2073244" y="1484910"/>
          <a:ext cx="7715564" cy="49251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14A34CB5-1109-6340-D6FE-3175CB18E47C}"/>
              </a:ext>
            </a:extLst>
          </p:cNvPr>
          <p:cNvGraphicFramePr/>
          <p:nvPr>
            <p:extLst>
              <p:ext uri="{D42A27DB-BD31-4B8C-83A1-F6EECF244321}">
                <p14:modId xmlns:p14="http://schemas.microsoft.com/office/powerpoint/2010/main" val="269097410"/>
              </p:ext>
            </p:extLst>
          </p:nvPr>
        </p:nvGraphicFramePr>
        <p:xfrm>
          <a:off x="771697" y="1484910"/>
          <a:ext cx="9388303" cy="46534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898830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F2C8B-1E76-0236-3362-F5402A74D0B5}"/>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6A1DBE3E-AE42-7F09-9649-A6CEDE21E0DF}"/>
              </a:ext>
            </a:extLst>
          </p:cNvPr>
          <p:cNvSpPr>
            <a:spLocks noGrp="1"/>
          </p:cNvSpPr>
          <p:nvPr>
            <p:ph type="title"/>
          </p:nvPr>
        </p:nvSpPr>
        <p:spPr>
          <a:xfrm>
            <a:off x="771698" y="309808"/>
            <a:ext cx="11420302" cy="1229273"/>
          </a:xfrm>
        </p:spPr>
        <p:txBody>
          <a:bodyPr>
            <a:normAutofit/>
          </a:bodyPr>
          <a:lstStyle/>
          <a:p>
            <a:r>
              <a:rPr lang="en-US" altLang="en-US" dirty="0">
                <a:solidFill>
                  <a:srgbClr val="9E0000"/>
                </a:solidFill>
              </a:rPr>
              <a:t>Hazard Analysis : Endotoxin &amp; Mycotoxin</a:t>
            </a:r>
            <a:endParaRPr lang="en-US" dirty="0"/>
          </a:p>
        </p:txBody>
      </p:sp>
      <p:sp>
        <p:nvSpPr>
          <p:cNvPr id="4" name="TextBox 4">
            <a:extLst>
              <a:ext uri="{FF2B5EF4-FFF2-40B4-BE49-F238E27FC236}">
                <a16:creationId xmlns:a16="http://schemas.microsoft.com/office/drawing/2014/main" id="{538DAFB1-A000-1F92-0373-FEF15F953EC9}"/>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
        <p:nvSpPr>
          <p:cNvPr id="2" name="Oval 1">
            <a:extLst>
              <a:ext uri="{FF2B5EF4-FFF2-40B4-BE49-F238E27FC236}">
                <a16:creationId xmlns:a16="http://schemas.microsoft.com/office/drawing/2014/main" id="{4F019958-F7B4-D5E6-E32A-E9F2F2CDEF9E}"/>
              </a:ext>
            </a:extLst>
          </p:cNvPr>
          <p:cNvSpPr/>
          <p:nvPr/>
        </p:nvSpPr>
        <p:spPr>
          <a:xfrm>
            <a:off x="2367268" y="2777778"/>
            <a:ext cx="5741581" cy="2057400"/>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LIVING  CELL </a:t>
            </a:r>
          </a:p>
        </p:txBody>
      </p:sp>
      <p:sp>
        <p:nvSpPr>
          <p:cNvPr id="7" name="Sun 6">
            <a:extLst>
              <a:ext uri="{FF2B5EF4-FFF2-40B4-BE49-F238E27FC236}">
                <a16:creationId xmlns:a16="http://schemas.microsoft.com/office/drawing/2014/main" id="{6F74B11D-4B1D-E798-6300-9DF7B1829636}"/>
              </a:ext>
            </a:extLst>
          </p:cNvPr>
          <p:cNvSpPr/>
          <p:nvPr/>
        </p:nvSpPr>
        <p:spPr>
          <a:xfrm>
            <a:off x="3239460" y="2537530"/>
            <a:ext cx="978195" cy="744280"/>
          </a:xfrm>
          <a:prstGeom prst="sun">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n 7">
            <a:extLst>
              <a:ext uri="{FF2B5EF4-FFF2-40B4-BE49-F238E27FC236}">
                <a16:creationId xmlns:a16="http://schemas.microsoft.com/office/drawing/2014/main" id="{AD7F7689-7188-6134-FAEC-221CD7653304}"/>
              </a:ext>
            </a:extLst>
          </p:cNvPr>
          <p:cNvSpPr/>
          <p:nvPr/>
        </p:nvSpPr>
        <p:spPr>
          <a:xfrm>
            <a:off x="3345786" y="4346164"/>
            <a:ext cx="978195" cy="744280"/>
          </a:xfrm>
          <a:prstGeom prst="sun">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n 8">
            <a:extLst>
              <a:ext uri="{FF2B5EF4-FFF2-40B4-BE49-F238E27FC236}">
                <a16:creationId xmlns:a16="http://schemas.microsoft.com/office/drawing/2014/main" id="{FEC834B5-F7C2-C994-027F-3C6A9FA28220}"/>
              </a:ext>
            </a:extLst>
          </p:cNvPr>
          <p:cNvSpPr/>
          <p:nvPr/>
        </p:nvSpPr>
        <p:spPr>
          <a:xfrm>
            <a:off x="5016230" y="4530790"/>
            <a:ext cx="978195" cy="744280"/>
          </a:xfrm>
          <a:prstGeom prst="sun">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n 9">
            <a:extLst>
              <a:ext uri="{FF2B5EF4-FFF2-40B4-BE49-F238E27FC236}">
                <a16:creationId xmlns:a16="http://schemas.microsoft.com/office/drawing/2014/main" id="{03DD9848-7E8C-8076-F6C1-27B45306F56F}"/>
              </a:ext>
            </a:extLst>
          </p:cNvPr>
          <p:cNvSpPr/>
          <p:nvPr/>
        </p:nvSpPr>
        <p:spPr>
          <a:xfrm rot="190840">
            <a:off x="6706568" y="4250364"/>
            <a:ext cx="978195" cy="744280"/>
          </a:xfrm>
          <a:prstGeom prst="sun">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n 10">
            <a:extLst>
              <a:ext uri="{FF2B5EF4-FFF2-40B4-BE49-F238E27FC236}">
                <a16:creationId xmlns:a16="http://schemas.microsoft.com/office/drawing/2014/main" id="{2A68744B-7B10-D1C3-1630-B0BC8DCFED10}"/>
              </a:ext>
            </a:extLst>
          </p:cNvPr>
          <p:cNvSpPr/>
          <p:nvPr/>
        </p:nvSpPr>
        <p:spPr>
          <a:xfrm>
            <a:off x="7620496" y="3323126"/>
            <a:ext cx="978195" cy="744280"/>
          </a:xfrm>
          <a:prstGeom prst="sun">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n 11">
            <a:extLst>
              <a:ext uri="{FF2B5EF4-FFF2-40B4-BE49-F238E27FC236}">
                <a16:creationId xmlns:a16="http://schemas.microsoft.com/office/drawing/2014/main" id="{2EB662D0-EDEF-8D97-0FB9-CFB784249013}"/>
              </a:ext>
            </a:extLst>
          </p:cNvPr>
          <p:cNvSpPr/>
          <p:nvPr/>
        </p:nvSpPr>
        <p:spPr>
          <a:xfrm>
            <a:off x="6224086" y="2551813"/>
            <a:ext cx="978195" cy="744280"/>
          </a:xfrm>
          <a:prstGeom prst="sun">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n 12">
            <a:extLst>
              <a:ext uri="{FF2B5EF4-FFF2-40B4-BE49-F238E27FC236}">
                <a16:creationId xmlns:a16="http://schemas.microsoft.com/office/drawing/2014/main" id="{E4A0AA98-A8C5-3C81-AE0D-CD10A18705C8}"/>
              </a:ext>
            </a:extLst>
          </p:cNvPr>
          <p:cNvSpPr/>
          <p:nvPr/>
        </p:nvSpPr>
        <p:spPr>
          <a:xfrm>
            <a:off x="4827181" y="2354224"/>
            <a:ext cx="978195" cy="744280"/>
          </a:xfrm>
          <a:prstGeom prst="sun">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n 13">
            <a:extLst>
              <a:ext uri="{FF2B5EF4-FFF2-40B4-BE49-F238E27FC236}">
                <a16:creationId xmlns:a16="http://schemas.microsoft.com/office/drawing/2014/main" id="{47ED12FB-748C-B2A5-D225-23944504B5EF}"/>
              </a:ext>
            </a:extLst>
          </p:cNvPr>
          <p:cNvSpPr/>
          <p:nvPr/>
        </p:nvSpPr>
        <p:spPr>
          <a:xfrm>
            <a:off x="1892595" y="3296093"/>
            <a:ext cx="978195" cy="744280"/>
          </a:xfrm>
          <a:prstGeom prst="sun">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372BCC6-02DF-23F6-95FF-739FAEEA1386}"/>
              </a:ext>
            </a:extLst>
          </p:cNvPr>
          <p:cNvSpPr txBox="1"/>
          <p:nvPr/>
        </p:nvSpPr>
        <p:spPr>
          <a:xfrm>
            <a:off x="8598691" y="2909670"/>
            <a:ext cx="3511013" cy="2554545"/>
          </a:xfrm>
          <a:prstGeom prst="rect">
            <a:avLst/>
          </a:prstGeom>
          <a:noFill/>
        </p:spPr>
        <p:txBody>
          <a:bodyPr wrap="square" rtlCol="0">
            <a:spAutoFit/>
          </a:bodyPr>
          <a:lstStyle/>
          <a:p>
            <a:r>
              <a:rPr lang="en-US" sz="3200" b="1" dirty="0"/>
              <a:t>Endotoxin</a:t>
            </a:r>
          </a:p>
          <a:p>
            <a:r>
              <a:rPr lang="en-US" sz="3200" dirty="0"/>
              <a:t>-part of living cell wall or membrane – released when bacteria dies </a:t>
            </a:r>
          </a:p>
        </p:txBody>
      </p:sp>
      <p:cxnSp>
        <p:nvCxnSpPr>
          <p:cNvPr id="18" name="Straight Arrow Connector 17">
            <a:extLst>
              <a:ext uri="{FF2B5EF4-FFF2-40B4-BE49-F238E27FC236}">
                <a16:creationId xmlns:a16="http://schemas.microsoft.com/office/drawing/2014/main" id="{61903F0C-B631-6F23-DE50-02FAEB99FF90}"/>
              </a:ext>
            </a:extLst>
          </p:cNvPr>
          <p:cNvCxnSpPr>
            <a:cxnSpLocks/>
          </p:cNvCxnSpPr>
          <p:nvPr/>
        </p:nvCxnSpPr>
        <p:spPr>
          <a:xfrm flipH="1">
            <a:off x="8192349" y="3166733"/>
            <a:ext cx="391173" cy="171455"/>
          </a:xfrm>
          <a:prstGeom prst="straightConnector1">
            <a:avLst/>
          </a:prstGeom>
          <a:ln w="666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D08E7288-99D2-B481-3D02-4BA0F2C24546}"/>
              </a:ext>
            </a:extLst>
          </p:cNvPr>
          <p:cNvSpPr/>
          <p:nvPr/>
        </p:nvSpPr>
        <p:spPr>
          <a:xfrm>
            <a:off x="3572539" y="3855745"/>
            <a:ext cx="192283" cy="253861"/>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A9A948C-9410-C84B-372A-23C4C3324CD2}"/>
              </a:ext>
            </a:extLst>
          </p:cNvPr>
          <p:cNvSpPr/>
          <p:nvPr/>
        </p:nvSpPr>
        <p:spPr>
          <a:xfrm flipH="1">
            <a:off x="3917222" y="4108719"/>
            <a:ext cx="109944" cy="153287"/>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C98441B-2A84-8AD7-3E14-404C0D27F87B}"/>
              </a:ext>
            </a:extLst>
          </p:cNvPr>
          <p:cNvSpPr/>
          <p:nvPr/>
        </p:nvSpPr>
        <p:spPr>
          <a:xfrm>
            <a:off x="4492076" y="4116405"/>
            <a:ext cx="192283" cy="253861"/>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B96A38E-9F7A-BBA7-8076-EDE422F98FE9}"/>
              </a:ext>
            </a:extLst>
          </p:cNvPr>
          <p:cNvSpPr/>
          <p:nvPr/>
        </p:nvSpPr>
        <p:spPr>
          <a:xfrm>
            <a:off x="3264270" y="3433552"/>
            <a:ext cx="354184" cy="253861"/>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21878B59-8694-48E1-B6DC-6623C7DCFC6E}"/>
              </a:ext>
            </a:extLst>
          </p:cNvPr>
          <p:cNvSpPr/>
          <p:nvPr/>
        </p:nvSpPr>
        <p:spPr>
          <a:xfrm>
            <a:off x="1852537" y="4902930"/>
            <a:ext cx="192283" cy="253861"/>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46776A9-8470-7B16-A1AB-51722F2D09B9}"/>
              </a:ext>
            </a:extLst>
          </p:cNvPr>
          <p:cNvSpPr/>
          <p:nvPr/>
        </p:nvSpPr>
        <p:spPr>
          <a:xfrm>
            <a:off x="2503019" y="4756473"/>
            <a:ext cx="192283" cy="253861"/>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46D494D-77D7-32F6-31F1-8AB1368537D9}"/>
              </a:ext>
            </a:extLst>
          </p:cNvPr>
          <p:cNvSpPr/>
          <p:nvPr/>
        </p:nvSpPr>
        <p:spPr>
          <a:xfrm>
            <a:off x="2157337" y="5207730"/>
            <a:ext cx="192283" cy="253861"/>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A8852146-00AC-5E91-067E-F631CD389977}"/>
              </a:ext>
            </a:extLst>
          </p:cNvPr>
          <p:cNvCxnSpPr>
            <a:cxnSpLocks/>
          </p:cNvCxnSpPr>
          <p:nvPr/>
        </p:nvCxnSpPr>
        <p:spPr>
          <a:xfrm flipH="1" flipV="1">
            <a:off x="2824293" y="5173515"/>
            <a:ext cx="748246" cy="626413"/>
          </a:xfrm>
          <a:prstGeom prst="straightConnector1">
            <a:avLst/>
          </a:prstGeom>
          <a:ln w="666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4BDAC11-D639-FE17-8023-8BD8CC284133}"/>
              </a:ext>
            </a:extLst>
          </p:cNvPr>
          <p:cNvSpPr txBox="1"/>
          <p:nvPr/>
        </p:nvSpPr>
        <p:spPr>
          <a:xfrm>
            <a:off x="1052174" y="6014913"/>
            <a:ext cx="8528208" cy="584775"/>
          </a:xfrm>
          <a:prstGeom prst="rect">
            <a:avLst/>
          </a:prstGeom>
          <a:noFill/>
        </p:spPr>
        <p:txBody>
          <a:bodyPr wrap="square">
            <a:spAutoFit/>
          </a:bodyPr>
          <a:lstStyle/>
          <a:p>
            <a:r>
              <a:rPr lang="en-US" sz="3200" dirty="0"/>
              <a:t>Exotoxin / Mycotoxin – produced by living cell </a:t>
            </a:r>
          </a:p>
        </p:txBody>
      </p:sp>
      <p:cxnSp>
        <p:nvCxnSpPr>
          <p:cNvPr id="44" name="Straight Arrow Connector 43">
            <a:extLst>
              <a:ext uri="{FF2B5EF4-FFF2-40B4-BE49-F238E27FC236}">
                <a16:creationId xmlns:a16="http://schemas.microsoft.com/office/drawing/2014/main" id="{338667D5-A50A-1352-F864-97C7B0D01C9C}"/>
              </a:ext>
            </a:extLst>
          </p:cNvPr>
          <p:cNvCxnSpPr>
            <a:cxnSpLocks/>
          </p:cNvCxnSpPr>
          <p:nvPr/>
        </p:nvCxnSpPr>
        <p:spPr>
          <a:xfrm flipH="1">
            <a:off x="2212834" y="3855745"/>
            <a:ext cx="985582" cy="759242"/>
          </a:xfrm>
          <a:prstGeom prst="straightConnector1">
            <a:avLst/>
          </a:prstGeom>
          <a:ln w="666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83405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A3A70-66DF-2285-EE2D-EBA60A443591}"/>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16BAB760-1ED8-C4F4-DD9A-62DBA9A7ADD4}"/>
              </a:ext>
            </a:extLst>
          </p:cNvPr>
          <p:cNvSpPr>
            <a:spLocks noGrp="1"/>
          </p:cNvSpPr>
          <p:nvPr>
            <p:ph type="title"/>
          </p:nvPr>
        </p:nvSpPr>
        <p:spPr>
          <a:xfrm>
            <a:off x="771697" y="309808"/>
            <a:ext cx="11420303" cy="1229273"/>
          </a:xfrm>
          <a:ln>
            <a:noFill/>
          </a:ln>
        </p:spPr>
        <p:txBody>
          <a:bodyPr/>
          <a:lstStyle/>
          <a:p>
            <a:r>
              <a:rPr lang="en-US" altLang="en-US" dirty="0">
                <a:solidFill>
                  <a:srgbClr val="9E0000"/>
                </a:solidFill>
              </a:rPr>
              <a:t>Chemical Respiratory Hazards </a:t>
            </a:r>
            <a:endParaRPr lang="en-US" dirty="0"/>
          </a:p>
        </p:txBody>
      </p:sp>
      <p:sp>
        <p:nvSpPr>
          <p:cNvPr id="4" name="TextBox 4">
            <a:extLst>
              <a:ext uri="{FF2B5EF4-FFF2-40B4-BE49-F238E27FC236}">
                <a16:creationId xmlns:a16="http://schemas.microsoft.com/office/drawing/2014/main" id="{CB30019A-7E69-082B-4CCC-7F32C0D4D8DE}"/>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graphicFrame>
        <p:nvGraphicFramePr>
          <p:cNvPr id="6" name="Chart 5">
            <a:extLst>
              <a:ext uri="{FF2B5EF4-FFF2-40B4-BE49-F238E27FC236}">
                <a16:creationId xmlns:a16="http://schemas.microsoft.com/office/drawing/2014/main" id="{71812D51-A001-1492-4B7F-1FB99F88E9DF}"/>
              </a:ext>
            </a:extLst>
          </p:cNvPr>
          <p:cNvGraphicFramePr/>
          <p:nvPr/>
        </p:nvGraphicFramePr>
        <p:xfrm>
          <a:off x="2073244" y="1484910"/>
          <a:ext cx="7715564" cy="49251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C79FACA3-7AF1-D02C-1FD7-ACCAE786ADAB}"/>
              </a:ext>
            </a:extLst>
          </p:cNvPr>
          <p:cNvGraphicFramePr/>
          <p:nvPr>
            <p:extLst>
              <p:ext uri="{D42A27DB-BD31-4B8C-83A1-F6EECF244321}">
                <p14:modId xmlns:p14="http://schemas.microsoft.com/office/powerpoint/2010/main" val="4250515817"/>
              </p:ext>
            </p:extLst>
          </p:nvPr>
        </p:nvGraphicFramePr>
        <p:xfrm>
          <a:off x="771697" y="1484910"/>
          <a:ext cx="9388303" cy="46534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14696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0A1CB-3233-ECD3-F663-45D6A449CB95}"/>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B4E66596-FB32-2B64-DE5A-FCD04DA4AB22}"/>
              </a:ext>
            </a:extLst>
          </p:cNvPr>
          <p:cNvSpPr>
            <a:spLocks noGrp="1"/>
          </p:cNvSpPr>
          <p:nvPr>
            <p:ph type="title"/>
          </p:nvPr>
        </p:nvSpPr>
        <p:spPr>
          <a:xfrm>
            <a:off x="771697" y="309808"/>
            <a:ext cx="11420303" cy="1229273"/>
          </a:xfrm>
          <a:ln>
            <a:noFill/>
          </a:ln>
        </p:spPr>
        <p:txBody>
          <a:bodyPr/>
          <a:lstStyle/>
          <a:p>
            <a:r>
              <a:rPr lang="en-US" altLang="en-US" dirty="0">
                <a:solidFill>
                  <a:srgbClr val="9E0000"/>
                </a:solidFill>
              </a:rPr>
              <a:t>Physical Respiratory Hazards </a:t>
            </a:r>
            <a:endParaRPr lang="en-US" dirty="0"/>
          </a:p>
        </p:txBody>
      </p:sp>
      <p:sp>
        <p:nvSpPr>
          <p:cNvPr id="4" name="TextBox 4">
            <a:extLst>
              <a:ext uri="{FF2B5EF4-FFF2-40B4-BE49-F238E27FC236}">
                <a16:creationId xmlns:a16="http://schemas.microsoft.com/office/drawing/2014/main" id="{928DC268-E9AC-F950-B4B7-A577D094F55E}"/>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graphicFrame>
        <p:nvGraphicFramePr>
          <p:cNvPr id="6" name="Chart 5">
            <a:extLst>
              <a:ext uri="{FF2B5EF4-FFF2-40B4-BE49-F238E27FC236}">
                <a16:creationId xmlns:a16="http://schemas.microsoft.com/office/drawing/2014/main" id="{DB0CA087-B0CE-F4E4-7A99-782BC3B0CA67}"/>
              </a:ext>
            </a:extLst>
          </p:cNvPr>
          <p:cNvGraphicFramePr/>
          <p:nvPr/>
        </p:nvGraphicFramePr>
        <p:xfrm>
          <a:off x="2073244" y="1484910"/>
          <a:ext cx="7715564" cy="49251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794CB42E-7EB3-081F-22D7-FB9D96C15EB4}"/>
              </a:ext>
            </a:extLst>
          </p:cNvPr>
          <p:cNvGraphicFramePr/>
          <p:nvPr>
            <p:extLst>
              <p:ext uri="{D42A27DB-BD31-4B8C-83A1-F6EECF244321}">
                <p14:modId xmlns:p14="http://schemas.microsoft.com/office/powerpoint/2010/main" val="2306162070"/>
              </p:ext>
            </p:extLst>
          </p:nvPr>
        </p:nvGraphicFramePr>
        <p:xfrm>
          <a:off x="771697" y="1484910"/>
          <a:ext cx="9388303" cy="46534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66951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Goal</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6167945" cy="4344785"/>
          </a:xfrm>
        </p:spPr>
        <p:txBody>
          <a:bodyPr>
            <a:normAutofit/>
          </a:bodyPr>
          <a:lstStyle/>
          <a:p>
            <a:pPr marL="0" indent="0">
              <a:buNone/>
            </a:pPr>
            <a:r>
              <a:rPr lang="en-US" altLang="en-US" sz="3200" b="1" dirty="0"/>
              <a:t>Reduce Risk of Health Outcomes due to Respiratory Exposures in Cannabis Production Facilities </a:t>
            </a:r>
            <a:endParaRPr lang="en-US" sz="32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2" name="Picture 1">
            <a:extLst>
              <a:ext uri="{FF2B5EF4-FFF2-40B4-BE49-F238E27FC236}">
                <a16:creationId xmlns:a16="http://schemas.microsoft.com/office/drawing/2014/main" id="{3935CDCF-90A2-2839-E11E-2F11801F538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183" r="15183"/>
          <a:stretch/>
        </p:blipFill>
        <p:spPr>
          <a:xfrm>
            <a:off x="6095997" y="13716"/>
            <a:ext cx="3521529"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3" name="Picture 2">
            <a:extLst>
              <a:ext uri="{FF2B5EF4-FFF2-40B4-BE49-F238E27FC236}">
                <a16:creationId xmlns:a16="http://schemas.microsoft.com/office/drawing/2014/main" id="{72D05440-8C8D-51F9-5F53-58093A1727A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4906" r="4906"/>
          <a:stretch/>
        </p:blipFill>
        <p:spPr>
          <a:xfrm>
            <a:off x="8996242" y="0"/>
            <a:ext cx="3195357"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5" name="Picture 4">
            <a:extLst>
              <a:ext uri="{FF2B5EF4-FFF2-40B4-BE49-F238E27FC236}">
                <a16:creationId xmlns:a16="http://schemas.microsoft.com/office/drawing/2014/main" id="{E05F8E33-B520-D457-86B7-172A22A583A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6840" r="16840"/>
          <a:stretch/>
        </p:blipFill>
        <p:spPr>
          <a:xfrm>
            <a:off x="6095999" y="3429000"/>
            <a:ext cx="3521528" cy="3401568"/>
          </a:xfrm>
          <a:custGeom>
            <a:avLst/>
            <a:gdLst/>
            <a:ahLst/>
            <a:cxnLst/>
            <a:rect l="l" t="t" r="r" b="b"/>
            <a:pathLst>
              <a:path w="4064598" h="3401568">
                <a:moveTo>
                  <a:pt x="749132" y="0"/>
                </a:moveTo>
                <a:lnTo>
                  <a:pt x="4064598" y="0"/>
                </a:lnTo>
                <a:lnTo>
                  <a:pt x="4059963" y="268360"/>
                </a:lnTo>
                <a:cubicBezTo>
                  <a:pt x="4022649" y="1346093"/>
                  <a:pt x="3782591" y="2345514"/>
                  <a:pt x="3394516" y="3186502"/>
                </a:cubicBezTo>
                <a:lnTo>
                  <a:pt x="3290055" y="3401568"/>
                </a:lnTo>
                <a:lnTo>
                  <a:pt x="0" y="3401568"/>
                </a:lnTo>
                <a:lnTo>
                  <a:pt x="79008" y="3238906"/>
                </a:lnTo>
                <a:cubicBezTo>
                  <a:pt x="502362" y="2321466"/>
                  <a:pt x="749563" y="1215476"/>
                  <a:pt x="749563" y="24956"/>
                </a:cubicBezTo>
                <a:close/>
              </a:path>
            </a:pathLst>
          </a:custGeom>
        </p:spPr>
      </p:pic>
      <p:pic>
        <p:nvPicPr>
          <p:cNvPr id="6" name="Picture 5">
            <a:extLst>
              <a:ext uri="{FF2B5EF4-FFF2-40B4-BE49-F238E27FC236}">
                <a16:creationId xmlns:a16="http://schemas.microsoft.com/office/drawing/2014/main" id="{B4EF4DEC-3968-2F5D-317B-E349B938D9D7}"/>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18393" r="18393"/>
          <a:stretch/>
        </p:blipFill>
        <p:spPr>
          <a:xfrm>
            <a:off x="8996242" y="3456443"/>
            <a:ext cx="3194957" cy="3374125"/>
          </a:xfrm>
          <a:custGeom>
            <a:avLst/>
            <a:gdLst/>
            <a:ahLst/>
            <a:cxnLst/>
            <a:rect l="l" t="t" r="r" b="b"/>
            <a:pathLst>
              <a:path w="3661880" h="3401568">
                <a:moveTo>
                  <a:pt x="774544" y="0"/>
                </a:moveTo>
                <a:lnTo>
                  <a:pt x="3661880" y="0"/>
                </a:lnTo>
                <a:lnTo>
                  <a:pt x="3661880" y="3401568"/>
                </a:lnTo>
                <a:lnTo>
                  <a:pt x="0" y="3401568"/>
                </a:lnTo>
                <a:lnTo>
                  <a:pt x="104462" y="3186501"/>
                </a:lnTo>
                <a:cubicBezTo>
                  <a:pt x="492537" y="2345513"/>
                  <a:pt x="732594" y="1346092"/>
                  <a:pt x="769909" y="268359"/>
                </a:cubicBezTo>
                <a:close/>
              </a:path>
            </a:pathLst>
          </a:custGeom>
        </p:spPr>
      </p:pic>
      <p:sp>
        <p:nvSpPr>
          <p:cNvPr id="8" name="TextBox 7">
            <a:extLst>
              <a:ext uri="{FF2B5EF4-FFF2-40B4-BE49-F238E27FC236}">
                <a16:creationId xmlns:a16="http://schemas.microsoft.com/office/drawing/2014/main" id="{8654C443-C013-B3A1-5770-323F9CDEB5D5}"/>
              </a:ext>
            </a:extLst>
          </p:cNvPr>
          <p:cNvSpPr txBox="1"/>
          <p:nvPr/>
        </p:nvSpPr>
        <p:spPr>
          <a:xfrm>
            <a:off x="6095999" y="6830568"/>
            <a:ext cx="3521528" cy="230832"/>
          </a:xfrm>
          <a:prstGeom prst="rect">
            <a:avLst/>
          </a:prstGeom>
          <a:noFill/>
        </p:spPr>
        <p:txBody>
          <a:bodyPr wrap="square" rtlCol="0">
            <a:spAutoFit/>
          </a:bodyPr>
          <a:lstStyle/>
          <a:p>
            <a:r>
              <a:rPr lang="en-US" sz="900" dirty="0">
                <a:hlinkClick r:id="rId8" tooltip="https://marihuanaymedicina.blogspot.com/2016/02/16-terapias-con-cbd-que-no-conocias.html"/>
              </a:rPr>
              <a:t>This Photo</a:t>
            </a:r>
            <a:r>
              <a:rPr lang="en-US" sz="900" dirty="0"/>
              <a:t> by Unknown Author is licensed under </a:t>
            </a:r>
            <a:r>
              <a:rPr lang="en-US" sz="900" dirty="0">
                <a:hlinkClick r:id="rId11" tooltip="https://creativecommons.org/licenses/by-sa/3.0/"/>
              </a:rPr>
              <a:t>CC BY-SA</a:t>
            </a:r>
            <a:endParaRPr lang="en-US" sz="900" dirty="0"/>
          </a:p>
        </p:txBody>
      </p:sp>
    </p:spTree>
    <p:extLst>
      <p:ext uri="{BB962C8B-B14F-4D97-AF65-F5344CB8AC3E}">
        <p14:creationId xmlns:p14="http://schemas.microsoft.com/office/powerpoint/2010/main" val="2356671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DCC-7544-60ED-9244-6578B5A54199}"/>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5FF2F999-337E-8385-4B57-5D63D69E9E90}"/>
              </a:ext>
            </a:extLst>
          </p:cNvPr>
          <p:cNvSpPr>
            <a:spLocks noGrp="1"/>
          </p:cNvSpPr>
          <p:nvPr>
            <p:ph type="title"/>
          </p:nvPr>
        </p:nvSpPr>
        <p:spPr>
          <a:xfrm>
            <a:off x="385848" y="0"/>
            <a:ext cx="10378443" cy="1325563"/>
          </a:xfrm>
        </p:spPr>
        <p:txBody>
          <a:bodyPr/>
          <a:lstStyle/>
          <a:p>
            <a:r>
              <a:rPr lang="en-US" altLang="en-US" dirty="0">
                <a:solidFill>
                  <a:srgbClr val="9E0000"/>
                </a:solidFill>
              </a:rPr>
              <a:t>Job Hazard Analysis: Who &amp; Where </a:t>
            </a:r>
            <a:endParaRPr lang="en-US" dirty="0"/>
          </a:p>
        </p:txBody>
      </p:sp>
      <p:graphicFrame>
        <p:nvGraphicFramePr>
          <p:cNvPr id="2" name="Content Placeholder 1">
            <a:extLst>
              <a:ext uri="{FF2B5EF4-FFF2-40B4-BE49-F238E27FC236}">
                <a16:creationId xmlns:a16="http://schemas.microsoft.com/office/drawing/2014/main" id="{D6394CC3-CC21-1363-AF7A-1BCFF5EF9E83}"/>
              </a:ext>
            </a:extLst>
          </p:cNvPr>
          <p:cNvGraphicFramePr>
            <a:graphicFrameLocks noGrp="1"/>
          </p:cNvGraphicFramePr>
          <p:nvPr>
            <p:ph idx="1"/>
            <p:extLst>
              <p:ext uri="{D42A27DB-BD31-4B8C-83A1-F6EECF244321}">
                <p14:modId xmlns:p14="http://schemas.microsoft.com/office/powerpoint/2010/main" val="3105387167"/>
              </p:ext>
            </p:extLst>
          </p:nvPr>
        </p:nvGraphicFramePr>
        <p:xfrm>
          <a:off x="385848" y="1159236"/>
          <a:ext cx="11420303" cy="50091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4">
            <a:extLst>
              <a:ext uri="{FF2B5EF4-FFF2-40B4-BE49-F238E27FC236}">
                <a16:creationId xmlns:a16="http://schemas.microsoft.com/office/drawing/2014/main" id="{44715D62-5D82-9869-E280-8DC3C0B27E2F}"/>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custDataLst>
      <p:tags r:id="rId1"/>
    </p:custDataLst>
    <p:extLst>
      <p:ext uri="{BB962C8B-B14F-4D97-AF65-F5344CB8AC3E}">
        <p14:creationId xmlns:p14="http://schemas.microsoft.com/office/powerpoint/2010/main" val="2754932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19444-6E75-8DFA-DD89-D367044054DB}"/>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279E1D1A-DAFF-2C1C-F03F-646AFABEDA25}"/>
              </a:ext>
            </a:extLst>
          </p:cNvPr>
          <p:cNvSpPr>
            <a:spLocks noGrp="1"/>
          </p:cNvSpPr>
          <p:nvPr>
            <p:ph type="title"/>
          </p:nvPr>
        </p:nvSpPr>
        <p:spPr>
          <a:xfrm>
            <a:off x="906778" y="309808"/>
            <a:ext cx="10378443" cy="1325563"/>
          </a:xfrm>
        </p:spPr>
        <p:txBody>
          <a:bodyPr/>
          <a:lstStyle/>
          <a:p>
            <a:r>
              <a:rPr lang="en-US" altLang="en-US" dirty="0">
                <a:solidFill>
                  <a:srgbClr val="9E0000"/>
                </a:solidFill>
              </a:rPr>
              <a:t>Vegetation &amp; Flower </a:t>
            </a:r>
            <a:endParaRPr lang="en-US" dirty="0"/>
          </a:p>
        </p:txBody>
      </p:sp>
      <p:sp>
        <p:nvSpPr>
          <p:cNvPr id="4" name="TextBox 4">
            <a:extLst>
              <a:ext uri="{FF2B5EF4-FFF2-40B4-BE49-F238E27FC236}">
                <a16:creationId xmlns:a16="http://schemas.microsoft.com/office/drawing/2014/main" id="{19C075F2-7B3B-12DF-8665-EBADB082CED2}"/>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
        <p:nvSpPr>
          <p:cNvPr id="5" name="Content Placeholder 4">
            <a:extLst>
              <a:ext uri="{FF2B5EF4-FFF2-40B4-BE49-F238E27FC236}">
                <a16:creationId xmlns:a16="http://schemas.microsoft.com/office/drawing/2014/main" id="{F078F658-B70F-6A4C-6203-B88ACB72DFE8}"/>
              </a:ext>
            </a:extLst>
          </p:cNvPr>
          <p:cNvSpPr>
            <a:spLocks noGrp="1"/>
          </p:cNvSpPr>
          <p:nvPr>
            <p:ph idx="1"/>
          </p:nvPr>
        </p:nvSpPr>
        <p:spPr>
          <a:xfrm>
            <a:off x="838200" y="1825624"/>
            <a:ext cx="10515600" cy="4722567"/>
          </a:xfrm>
        </p:spPr>
        <p:txBody>
          <a:bodyPr>
            <a:normAutofit fontScale="92500" lnSpcReduction="10000"/>
          </a:bodyPr>
          <a:lstStyle/>
          <a:p>
            <a:r>
              <a:rPr lang="en-US" dirty="0"/>
              <a:t>Humidity + Moisture + Organic Matter = Mold</a:t>
            </a:r>
          </a:p>
          <a:p>
            <a:r>
              <a:rPr lang="en-US" dirty="0"/>
              <a:t>Pesticides </a:t>
            </a:r>
          </a:p>
          <a:p>
            <a:r>
              <a:rPr lang="en-US" dirty="0"/>
              <a:t>CO2 </a:t>
            </a:r>
          </a:p>
          <a:p>
            <a:r>
              <a:rPr lang="en-US" dirty="0"/>
              <a:t>Toxic Smoke  </a:t>
            </a:r>
          </a:p>
          <a:p>
            <a:r>
              <a:rPr lang="en-US" dirty="0"/>
              <a:t>Strain Specific reactions</a:t>
            </a:r>
          </a:p>
          <a:p>
            <a:r>
              <a:rPr lang="en-US" dirty="0"/>
              <a:t>Nutrients</a:t>
            </a:r>
          </a:p>
          <a:p>
            <a:r>
              <a:rPr lang="en-US" dirty="0"/>
              <a:t>Rooms likely designed specifically to meet light and nutrient needs-have techniques or technology changed since the room was built? </a:t>
            </a:r>
          </a:p>
          <a:p>
            <a:endParaRPr lang="en-US" dirty="0"/>
          </a:p>
        </p:txBody>
      </p:sp>
    </p:spTree>
    <p:custDataLst>
      <p:tags r:id="rId1"/>
    </p:custDataLst>
    <p:extLst>
      <p:ext uri="{BB962C8B-B14F-4D97-AF65-F5344CB8AC3E}">
        <p14:creationId xmlns:p14="http://schemas.microsoft.com/office/powerpoint/2010/main" val="886596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2B44B-5BBA-CD9A-B5C4-28351CD19425}"/>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7191A2F7-06E2-CD91-5E6D-A5966FFFB20D}"/>
              </a:ext>
            </a:extLst>
          </p:cNvPr>
          <p:cNvSpPr>
            <a:spLocks noGrp="1"/>
          </p:cNvSpPr>
          <p:nvPr>
            <p:ph type="title"/>
          </p:nvPr>
        </p:nvSpPr>
        <p:spPr>
          <a:xfrm>
            <a:off x="906778" y="309808"/>
            <a:ext cx="10378443" cy="1325563"/>
          </a:xfrm>
        </p:spPr>
        <p:txBody>
          <a:bodyPr/>
          <a:lstStyle/>
          <a:p>
            <a:r>
              <a:rPr lang="en-US" altLang="en-US" dirty="0">
                <a:solidFill>
                  <a:srgbClr val="9E0000"/>
                </a:solidFill>
              </a:rPr>
              <a:t>Harvest &amp; Trim </a:t>
            </a:r>
            <a:br>
              <a:rPr lang="en-US" altLang="en-US" dirty="0">
                <a:solidFill>
                  <a:srgbClr val="9E0000"/>
                </a:solidFill>
              </a:rPr>
            </a:br>
            <a:endParaRPr lang="en-US" dirty="0"/>
          </a:p>
        </p:txBody>
      </p:sp>
      <p:sp>
        <p:nvSpPr>
          <p:cNvPr id="4" name="TextBox 4">
            <a:extLst>
              <a:ext uri="{FF2B5EF4-FFF2-40B4-BE49-F238E27FC236}">
                <a16:creationId xmlns:a16="http://schemas.microsoft.com/office/drawing/2014/main" id="{7FA13F3A-3C90-FE25-28EC-470476B6DCA9}"/>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
        <p:nvSpPr>
          <p:cNvPr id="5" name="Content Placeholder 4">
            <a:extLst>
              <a:ext uri="{FF2B5EF4-FFF2-40B4-BE49-F238E27FC236}">
                <a16:creationId xmlns:a16="http://schemas.microsoft.com/office/drawing/2014/main" id="{9A237E56-FC0A-553E-30F1-2401E41F6785}"/>
              </a:ext>
            </a:extLst>
          </p:cNvPr>
          <p:cNvSpPr>
            <a:spLocks noGrp="1"/>
          </p:cNvSpPr>
          <p:nvPr>
            <p:ph idx="1"/>
          </p:nvPr>
        </p:nvSpPr>
        <p:spPr/>
        <p:txBody>
          <a:bodyPr>
            <a:normAutofit fontScale="92500" lnSpcReduction="10000"/>
          </a:bodyPr>
          <a:lstStyle/>
          <a:p>
            <a:r>
              <a:rPr lang="en-US" dirty="0"/>
              <a:t>Mold &amp; Mycotoxins</a:t>
            </a:r>
          </a:p>
          <a:p>
            <a:r>
              <a:rPr lang="en-US" dirty="0"/>
              <a:t>Bacteria &amp; Endotoxins</a:t>
            </a:r>
          </a:p>
          <a:p>
            <a:r>
              <a:rPr lang="en-US" dirty="0"/>
              <a:t>Pesticides </a:t>
            </a:r>
          </a:p>
          <a:p>
            <a:r>
              <a:rPr lang="en-US" dirty="0"/>
              <a:t>Particulate Matter – plants, soil, nutrients</a:t>
            </a:r>
          </a:p>
          <a:p>
            <a:r>
              <a:rPr lang="en-US" dirty="0"/>
              <a:t>Allergic responses to skin exposures</a:t>
            </a:r>
          </a:p>
          <a:p>
            <a:r>
              <a:rPr lang="en-US" dirty="0"/>
              <a:t>Grinding </a:t>
            </a:r>
          </a:p>
          <a:p>
            <a:r>
              <a:rPr lang="en-US" altLang="en-US" b="1" dirty="0">
                <a:solidFill>
                  <a:srgbClr val="9E0000"/>
                </a:solidFill>
              </a:rPr>
              <a:t>*Was this room designed for the processes and workers in it? *</a:t>
            </a:r>
            <a:endParaRPr lang="en-US" b="1" dirty="0"/>
          </a:p>
        </p:txBody>
      </p:sp>
    </p:spTree>
    <p:custDataLst>
      <p:tags r:id="rId1"/>
    </p:custDataLst>
    <p:extLst>
      <p:ext uri="{BB962C8B-B14F-4D97-AF65-F5344CB8AC3E}">
        <p14:creationId xmlns:p14="http://schemas.microsoft.com/office/powerpoint/2010/main" val="1923050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B9F4A-AC47-7E6C-9AF9-30EAA3684BE1}"/>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52677C29-3D55-E8E2-FA89-ACC6A3CA47A4}"/>
              </a:ext>
            </a:extLst>
          </p:cNvPr>
          <p:cNvSpPr>
            <a:spLocks noGrp="1"/>
          </p:cNvSpPr>
          <p:nvPr>
            <p:ph type="title"/>
          </p:nvPr>
        </p:nvSpPr>
        <p:spPr>
          <a:xfrm>
            <a:off x="906778" y="309808"/>
            <a:ext cx="10378443" cy="1325563"/>
          </a:xfrm>
        </p:spPr>
        <p:txBody>
          <a:bodyPr/>
          <a:lstStyle/>
          <a:p>
            <a:r>
              <a:rPr lang="en-US" altLang="en-US" dirty="0">
                <a:solidFill>
                  <a:srgbClr val="9E0000"/>
                </a:solidFill>
              </a:rPr>
              <a:t>Dry &amp; Cure </a:t>
            </a:r>
            <a:endParaRPr lang="en-US" dirty="0"/>
          </a:p>
        </p:txBody>
      </p:sp>
      <p:sp>
        <p:nvSpPr>
          <p:cNvPr id="4" name="TextBox 4">
            <a:extLst>
              <a:ext uri="{FF2B5EF4-FFF2-40B4-BE49-F238E27FC236}">
                <a16:creationId xmlns:a16="http://schemas.microsoft.com/office/drawing/2014/main" id="{8903BBC0-39F0-ADB4-8F13-6EF91CBFF979}"/>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
        <p:nvSpPr>
          <p:cNvPr id="5" name="Content Placeholder 4">
            <a:extLst>
              <a:ext uri="{FF2B5EF4-FFF2-40B4-BE49-F238E27FC236}">
                <a16:creationId xmlns:a16="http://schemas.microsoft.com/office/drawing/2014/main" id="{1F0C3060-2B38-C1E1-21BD-415C423312B0}"/>
              </a:ext>
            </a:extLst>
          </p:cNvPr>
          <p:cNvSpPr>
            <a:spLocks noGrp="1"/>
          </p:cNvSpPr>
          <p:nvPr>
            <p:ph idx="1"/>
          </p:nvPr>
        </p:nvSpPr>
        <p:spPr/>
        <p:txBody>
          <a:bodyPr/>
          <a:lstStyle/>
          <a:p>
            <a:r>
              <a:rPr lang="en-US" dirty="0"/>
              <a:t>Mold &amp; Mycotoxins</a:t>
            </a:r>
          </a:p>
          <a:p>
            <a:r>
              <a:rPr lang="en-US" dirty="0"/>
              <a:t>Bacteria &amp; Endotoxins</a:t>
            </a:r>
          </a:p>
          <a:p>
            <a:r>
              <a:rPr lang="en-US" dirty="0"/>
              <a:t>Particulate Matter </a:t>
            </a:r>
          </a:p>
          <a:p>
            <a:r>
              <a:rPr lang="en-US" dirty="0"/>
              <a:t>Ozone</a:t>
            </a:r>
          </a:p>
          <a:p>
            <a:r>
              <a:rPr lang="en-US" dirty="0"/>
              <a:t>Irradiation * Inactivates microbiological growth, but does not eliminate toxins. </a:t>
            </a:r>
          </a:p>
        </p:txBody>
      </p:sp>
    </p:spTree>
    <p:custDataLst>
      <p:tags r:id="rId1"/>
    </p:custDataLst>
    <p:extLst>
      <p:ext uri="{BB962C8B-B14F-4D97-AF65-F5344CB8AC3E}">
        <p14:creationId xmlns:p14="http://schemas.microsoft.com/office/powerpoint/2010/main" val="1232531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26E6E-08DE-6D24-715F-FD203AFD025E}"/>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E7E81B82-F456-BE02-0FC0-6ABB3990F0CB}"/>
              </a:ext>
            </a:extLst>
          </p:cNvPr>
          <p:cNvSpPr>
            <a:spLocks noGrp="1"/>
          </p:cNvSpPr>
          <p:nvPr>
            <p:ph type="title"/>
          </p:nvPr>
        </p:nvSpPr>
        <p:spPr>
          <a:xfrm>
            <a:off x="906778" y="309808"/>
            <a:ext cx="10378443" cy="1325563"/>
          </a:xfrm>
        </p:spPr>
        <p:txBody>
          <a:bodyPr/>
          <a:lstStyle/>
          <a:p>
            <a:r>
              <a:rPr lang="en-US" altLang="en-US" dirty="0">
                <a:solidFill>
                  <a:srgbClr val="9E0000"/>
                </a:solidFill>
              </a:rPr>
              <a:t>Extraction &amp; Processing</a:t>
            </a:r>
            <a:endParaRPr lang="en-US" dirty="0"/>
          </a:p>
        </p:txBody>
      </p:sp>
      <p:sp>
        <p:nvSpPr>
          <p:cNvPr id="4" name="TextBox 4">
            <a:extLst>
              <a:ext uri="{FF2B5EF4-FFF2-40B4-BE49-F238E27FC236}">
                <a16:creationId xmlns:a16="http://schemas.microsoft.com/office/drawing/2014/main" id="{F72982FD-647C-844E-214A-45664A61FD2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
        <p:nvSpPr>
          <p:cNvPr id="5" name="Content Placeholder 4">
            <a:extLst>
              <a:ext uri="{FF2B5EF4-FFF2-40B4-BE49-F238E27FC236}">
                <a16:creationId xmlns:a16="http://schemas.microsoft.com/office/drawing/2014/main" id="{DA2690FC-76E1-1C1A-831E-504C36D8BE33}"/>
              </a:ext>
            </a:extLst>
          </p:cNvPr>
          <p:cNvSpPr>
            <a:spLocks noGrp="1"/>
          </p:cNvSpPr>
          <p:nvPr>
            <p:ph idx="1"/>
          </p:nvPr>
        </p:nvSpPr>
        <p:spPr/>
        <p:txBody>
          <a:bodyPr/>
          <a:lstStyle/>
          <a:p>
            <a:r>
              <a:rPr lang="en-US" dirty="0"/>
              <a:t>Solvents</a:t>
            </a:r>
          </a:p>
          <a:p>
            <a:pPr lvl="1"/>
            <a:r>
              <a:rPr lang="en-US" dirty="0"/>
              <a:t>Hydrocarbons – butane, propane</a:t>
            </a:r>
          </a:p>
          <a:p>
            <a:pPr lvl="1"/>
            <a:r>
              <a:rPr lang="en-US" dirty="0"/>
              <a:t>Ethanol</a:t>
            </a:r>
          </a:p>
          <a:p>
            <a:pPr lvl="1"/>
            <a:r>
              <a:rPr lang="en-US" dirty="0"/>
              <a:t>CO2</a:t>
            </a:r>
          </a:p>
          <a:p>
            <a:pPr lvl="1"/>
            <a:r>
              <a:rPr lang="en-US" dirty="0"/>
              <a:t>Loading / unloading plant material </a:t>
            </a:r>
          </a:p>
          <a:p>
            <a:pPr lvl="1"/>
            <a:r>
              <a:rPr lang="en-US" dirty="0"/>
              <a:t>Off-gassing  </a:t>
            </a:r>
          </a:p>
          <a:p>
            <a:pPr lvl="1"/>
            <a:r>
              <a:rPr lang="en-US" dirty="0"/>
              <a:t>*Spaces likely designed to meet regulatory fire code regulations</a:t>
            </a:r>
          </a:p>
        </p:txBody>
      </p:sp>
    </p:spTree>
    <p:custDataLst>
      <p:tags r:id="rId1"/>
    </p:custDataLst>
    <p:extLst>
      <p:ext uri="{BB962C8B-B14F-4D97-AF65-F5344CB8AC3E}">
        <p14:creationId xmlns:p14="http://schemas.microsoft.com/office/powerpoint/2010/main" val="2793889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25613-77F9-3E5F-0856-AA92CFD9A8C4}"/>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1CC1EE6E-B251-0ADA-5FAB-B00738D4D98F}"/>
              </a:ext>
            </a:extLst>
          </p:cNvPr>
          <p:cNvSpPr>
            <a:spLocks noGrp="1"/>
          </p:cNvSpPr>
          <p:nvPr>
            <p:ph type="title"/>
          </p:nvPr>
        </p:nvSpPr>
        <p:spPr>
          <a:xfrm>
            <a:off x="906778" y="309808"/>
            <a:ext cx="10378443" cy="1325563"/>
          </a:xfrm>
        </p:spPr>
        <p:txBody>
          <a:bodyPr/>
          <a:lstStyle/>
          <a:p>
            <a:r>
              <a:rPr lang="en-US" altLang="en-US" dirty="0">
                <a:solidFill>
                  <a:srgbClr val="9E0000"/>
                </a:solidFill>
              </a:rPr>
              <a:t>Packaging</a:t>
            </a:r>
            <a:br>
              <a:rPr lang="en-US" altLang="en-US" dirty="0">
                <a:solidFill>
                  <a:srgbClr val="9E0000"/>
                </a:solidFill>
              </a:rPr>
            </a:br>
            <a:endParaRPr lang="en-US" dirty="0"/>
          </a:p>
        </p:txBody>
      </p:sp>
      <p:sp>
        <p:nvSpPr>
          <p:cNvPr id="4" name="TextBox 4">
            <a:extLst>
              <a:ext uri="{FF2B5EF4-FFF2-40B4-BE49-F238E27FC236}">
                <a16:creationId xmlns:a16="http://schemas.microsoft.com/office/drawing/2014/main" id="{EC8D2841-47C2-3403-D014-DDD25EDE9185}"/>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
        <p:nvSpPr>
          <p:cNvPr id="5" name="Content Placeholder 4">
            <a:extLst>
              <a:ext uri="{FF2B5EF4-FFF2-40B4-BE49-F238E27FC236}">
                <a16:creationId xmlns:a16="http://schemas.microsoft.com/office/drawing/2014/main" id="{FC190342-80EE-9ADB-EECC-C8EA2287C4A5}"/>
              </a:ext>
            </a:extLst>
          </p:cNvPr>
          <p:cNvSpPr>
            <a:spLocks noGrp="1"/>
          </p:cNvSpPr>
          <p:nvPr>
            <p:ph idx="1"/>
          </p:nvPr>
        </p:nvSpPr>
        <p:spPr/>
        <p:txBody>
          <a:bodyPr>
            <a:normAutofit fontScale="92500" lnSpcReduction="10000"/>
          </a:bodyPr>
          <a:lstStyle/>
          <a:p>
            <a:r>
              <a:rPr lang="en-US" dirty="0"/>
              <a:t>Dust &amp; Particulate Matter </a:t>
            </a:r>
          </a:p>
          <a:p>
            <a:pPr lvl="1"/>
            <a:r>
              <a:rPr lang="en-US" dirty="0"/>
              <a:t>PNOR – particulates not otherwise regulated</a:t>
            </a:r>
          </a:p>
          <a:p>
            <a:pPr lvl="1"/>
            <a:r>
              <a:rPr lang="en-US" dirty="0"/>
              <a:t>Other ingredients – sucrose, glycerin, starch</a:t>
            </a:r>
          </a:p>
          <a:p>
            <a:r>
              <a:rPr lang="en-US" dirty="0"/>
              <a:t>Grinding – plant material, pre-rolls, kief, waste</a:t>
            </a:r>
          </a:p>
          <a:p>
            <a:r>
              <a:rPr lang="en-US" dirty="0"/>
              <a:t>Cleaning and Disinfecting Chemicals</a:t>
            </a:r>
          </a:p>
          <a:p>
            <a:pPr lvl="1"/>
            <a:r>
              <a:rPr lang="en-US" dirty="0"/>
              <a:t>Isopropyl Alcohol</a:t>
            </a:r>
          </a:p>
          <a:p>
            <a:pPr lvl="1"/>
            <a:r>
              <a:rPr lang="en-US" dirty="0"/>
              <a:t>Ethanol </a:t>
            </a:r>
          </a:p>
          <a:p>
            <a:r>
              <a:rPr lang="en-US" altLang="en-US" b="1" dirty="0">
                <a:solidFill>
                  <a:srgbClr val="9E0000"/>
                </a:solidFill>
              </a:rPr>
              <a:t>*Was this space designed for the processes and workers in it? *</a:t>
            </a:r>
            <a:endParaRPr lang="en-US" b="1" dirty="0"/>
          </a:p>
          <a:p>
            <a:pPr lvl="1"/>
            <a:endParaRPr lang="en-US" dirty="0"/>
          </a:p>
          <a:p>
            <a:pPr marL="457189" lvl="1" indent="0">
              <a:buNone/>
            </a:pPr>
            <a:endParaRPr lang="en-US" dirty="0"/>
          </a:p>
        </p:txBody>
      </p:sp>
    </p:spTree>
    <p:custDataLst>
      <p:tags r:id="rId1"/>
    </p:custDataLst>
    <p:extLst>
      <p:ext uri="{BB962C8B-B14F-4D97-AF65-F5344CB8AC3E}">
        <p14:creationId xmlns:p14="http://schemas.microsoft.com/office/powerpoint/2010/main" val="1699498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29494-2AFD-6242-898D-24826E1E3833}"/>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A026B68A-A8A9-6E37-4A08-D7729921DD2E}"/>
              </a:ext>
            </a:extLst>
          </p:cNvPr>
          <p:cNvSpPr>
            <a:spLocks noGrp="1"/>
          </p:cNvSpPr>
          <p:nvPr>
            <p:ph type="title"/>
          </p:nvPr>
        </p:nvSpPr>
        <p:spPr>
          <a:xfrm>
            <a:off x="906778" y="309808"/>
            <a:ext cx="10378443" cy="1325563"/>
          </a:xfrm>
        </p:spPr>
        <p:txBody>
          <a:bodyPr/>
          <a:lstStyle/>
          <a:p>
            <a:r>
              <a:rPr lang="en-US" altLang="en-US" dirty="0">
                <a:solidFill>
                  <a:srgbClr val="9E0000"/>
                </a:solidFill>
              </a:rPr>
              <a:t>Other Exposures</a:t>
            </a:r>
            <a:endParaRPr lang="en-US" dirty="0"/>
          </a:p>
        </p:txBody>
      </p:sp>
      <p:sp>
        <p:nvSpPr>
          <p:cNvPr id="4" name="TextBox 4">
            <a:extLst>
              <a:ext uri="{FF2B5EF4-FFF2-40B4-BE49-F238E27FC236}">
                <a16:creationId xmlns:a16="http://schemas.microsoft.com/office/drawing/2014/main" id="{DFDD8FF8-FC5D-08A5-2486-CBDA574BA922}"/>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
        <p:nvSpPr>
          <p:cNvPr id="5" name="Content Placeholder 4">
            <a:extLst>
              <a:ext uri="{FF2B5EF4-FFF2-40B4-BE49-F238E27FC236}">
                <a16:creationId xmlns:a16="http://schemas.microsoft.com/office/drawing/2014/main" id="{4144FEE3-7E72-3664-9F3F-1E546949DB02}"/>
              </a:ext>
            </a:extLst>
          </p:cNvPr>
          <p:cNvSpPr>
            <a:spLocks noGrp="1"/>
          </p:cNvSpPr>
          <p:nvPr>
            <p:ph idx="1"/>
          </p:nvPr>
        </p:nvSpPr>
        <p:spPr/>
        <p:txBody>
          <a:bodyPr>
            <a:normAutofit fontScale="92500" lnSpcReduction="10000"/>
          </a:bodyPr>
          <a:lstStyle/>
          <a:p>
            <a:r>
              <a:rPr lang="en-US" dirty="0"/>
              <a:t>Toxic Smoke</a:t>
            </a:r>
          </a:p>
          <a:p>
            <a:pPr lvl="1"/>
            <a:r>
              <a:rPr lang="en-US" dirty="0"/>
              <a:t>Accidental Fires – burning plastic releases toxic Hydrogen Cyanide</a:t>
            </a:r>
          </a:p>
          <a:p>
            <a:pPr lvl="1"/>
            <a:r>
              <a:rPr lang="en-US" dirty="0"/>
              <a:t>Sulfur Burners – sulfur dioxide which reacts with water to create sulfuric acid</a:t>
            </a:r>
          </a:p>
          <a:p>
            <a:r>
              <a:rPr lang="en-US" dirty="0"/>
              <a:t>Carbon Monoxide</a:t>
            </a:r>
          </a:p>
          <a:p>
            <a:pPr lvl="1"/>
            <a:r>
              <a:rPr lang="en-US" dirty="0"/>
              <a:t>Generators</a:t>
            </a:r>
          </a:p>
          <a:p>
            <a:pPr lvl="1"/>
            <a:r>
              <a:rPr lang="en-US" dirty="0"/>
              <a:t>Idling vehicles</a:t>
            </a:r>
          </a:p>
          <a:p>
            <a:r>
              <a:rPr lang="en-US" dirty="0"/>
              <a:t>Leaks in CO2 or Extraction systems</a:t>
            </a:r>
          </a:p>
          <a:p>
            <a:r>
              <a:rPr lang="en-US" dirty="0"/>
              <a:t>Storage areas for cleaners, nutrients, solvents, waste</a:t>
            </a:r>
          </a:p>
          <a:p>
            <a:pPr marL="457189" lvl="1" indent="0">
              <a:buNone/>
            </a:pPr>
            <a:endParaRPr lang="en-US" dirty="0"/>
          </a:p>
        </p:txBody>
      </p:sp>
    </p:spTree>
    <p:custDataLst>
      <p:tags r:id="rId1"/>
    </p:custDataLst>
    <p:extLst>
      <p:ext uri="{BB962C8B-B14F-4D97-AF65-F5344CB8AC3E}">
        <p14:creationId xmlns:p14="http://schemas.microsoft.com/office/powerpoint/2010/main" val="2612000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B388F-E5E9-0AAC-6C86-694BBC618C84}"/>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2AF5A73E-C84B-E4D0-8E4F-262F6B33D8B4}"/>
              </a:ext>
            </a:extLst>
          </p:cNvPr>
          <p:cNvSpPr>
            <a:spLocks noGrp="1"/>
          </p:cNvSpPr>
          <p:nvPr>
            <p:ph type="title"/>
          </p:nvPr>
        </p:nvSpPr>
        <p:spPr>
          <a:xfrm>
            <a:off x="771698" y="309808"/>
            <a:ext cx="10378443" cy="1325563"/>
          </a:xfrm>
        </p:spPr>
        <p:txBody>
          <a:bodyPr/>
          <a:lstStyle/>
          <a:p>
            <a:r>
              <a:rPr lang="en-US" altLang="en-US" dirty="0">
                <a:solidFill>
                  <a:srgbClr val="9E0000"/>
                </a:solidFill>
              </a:rPr>
              <a:t>Hazard Control: How  </a:t>
            </a:r>
            <a:endParaRPr lang="en-US" dirty="0"/>
          </a:p>
        </p:txBody>
      </p:sp>
      <p:sp>
        <p:nvSpPr>
          <p:cNvPr id="52" name="Content Placeholder 51">
            <a:extLst>
              <a:ext uri="{FF2B5EF4-FFF2-40B4-BE49-F238E27FC236}">
                <a16:creationId xmlns:a16="http://schemas.microsoft.com/office/drawing/2014/main" id="{DE7017F3-58E9-D217-C5B9-AA97C0E04575}"/>
              </a:ext>
            </a:extLst>
          </p:cNvPr>
          <p:cNvSpPr>
            <a:spLocks noGrp="1"/>
          </p:cNvSpPr>
          <p:nvPr>
            <p:ph idx="1"/>
          </p:nvPr>
        </p:nvSpPr>
        <p:spPr>
          <a:xfrm>
            <a:off x="1546743" y="3984782"/>
            <a:ext cx="9118115" cy="2592344"/>
          </a:xfrm>
        </p:spPr>
        <p:txBody>
          <a:bodyPr>
            <a:normAutofit fontScale="85000" lnSpcReduction="20000"/>
          </a:bodyPr>
          <a:lstStyle/>
          <a:p>
            <a:r>
              <a:rPr lang="en-US" sz="3200" b="1" dirty="0"/>
              <a:t>Vegetation</a:t>
            </a:r>
          </a:p>
          <a:p>
            <a:pPr lvl="1"/>
            <a:r>
              <a:rPr lang="en-US" sz="2800" b="1" dirty="0"/>
              <a:t>Pesticides – WPS Pesticide Act </a:t>
            </a:r>
          </a:p>
          <a:p>
            <a:pPr lvl="1"/>
            <a:r>
              <a:rPr lang="en-US" sz="2800" b="1" dirty="0"/>
              <a:t>Substrates – repotting</a:t>
            </a:r>
          </a:p>
          <a:p>
            <a:pPr lvl="1"/>
            <a:r>
              <a:rPr lang="en-US" sz="2800" b="1" dirty="0"/>
              <a:t>Mold / Mildew </a:t>
            </a:r>
          </a:p>
          <a:p>
            <a:pPr lvl="1"/>
            <a:r>
              <a:rPr lang="en-US" sz="2800" b="1" dirty="0"/>
              <a:t>Nutrients </a:t>
            </a:r>
          </a:p>
          <a:p>
            <a:pPr lvl="1"/>
            <a:r>
              <a:rPr lang="en-US" sz="2800" b="1" dirty="0"/>
              <a:t>CO2</a:t>
            </a:r>
          </a:p>
        </p:txBody>
      </p:sp>
      <p:sp>
        <p:nvSpPr>
          <p:cNvPr id="4" name="TextBox 4">
            <a:extLst>
              <a:ext uri="{FF2B5EF4-FFF2-40B4-BE49-F238E27FC236}">
                <a16:creationId xmlns:a16="http://schemas.microsoft.com/office/drawing/2014/main" id="{1E47CB72-3C59-4630-F1D0-523C30758C6A}"/>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1026" name="Picture 2" descr="Hierarchy of Controls inverted pyramid graphic representing the page's list of general effectiveness, from greatest to least.">
            <a:extLst>
              <a:ext uri="{FF2B5EF4-FFF2-40B4-BE49-F238E27FC236}">
                <a16:creationId xmlns:a16="http://schemas.microsoft.com/office/drawing/2014/main" id="{4D7E4D96-8BCA-8665-CDE1-E11AC5535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716" y="1215912"/>
            <a:ext cx="8161305" cy="547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222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E95A9-44DB-A191-AA7E-2CFB6C9B5DC2}"/>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B8ABBDFA-9295-98C9-10D9-D8AE72DD4AEA}"/>
              </a:ext>
            </a:extLst>
          </p:cNvPr>
          <p:cNvSpPr>
            <a:spLocks noGrp="1"/>
          </p:cNvSpPr>
          <p:nvPr>
            <p:ph type="title"/>
          </p:nvPr>
        </p:nvSpPr>
        <p:spPr>
          <a:xfrm>
            <a:off x="771698" y="309808"/>
            <a:ext cx="10378443" cy="1325563"/>
          </a:xfrm>
        </p:spPr>
        <p:txBody>
          <a:bodyPr/>
          <a:lstStyle/>
          <a:p>
            <a:r>
              <a:rPr lang="en-US" altLang="en-US" dirty="0">
                <a:solidFill>
                  <a:srgbClr val="9E0000"/>
                </a:solidFill>
              </a:rPr>
              <a:t>Hazard Control: How  </a:t>
            </a:r>
            <a:endParaRPr lang="en-US" dirty="0"/>
          </a:p>
        </p:txBody>
      </p:sp>
      <p:sp>
        <p:nvSpPr>
          <p:cNvPr id="52" name="Content Placeholder 51">
            <a:extLst>
              <a:ext uri="{FF2B5EF4-FFF2-40B4-BE49-F238E27FC236}">
                <a16:creationId xmlns:a16="http://schemas.microsoft.com/office/drawing/2014/main" id="{A4066FB4-5FEE-FEA1-F9F0-7AAD9BE6CD5B}"/>
              </a:ext>
            </a:extLst>
          </p:cNvPr>
          <p:cNvSpPr>
            <a:spLocks noGrp="1"/>
          </p:cNvSpPr>
          <p:nvPr>
            <p:ph idx="1"/>
          </p:nvPr>
        </p:nvSpPr>
        <p:spPr>
          <a:xfrm>
            <a:off x="1546743" y="3984782"/>
            <a:ext cx="9118115" cy="2592344"/>
          </a:xfrm>
        </p:spPr>
        <p:txBody>
          <a:bodyPr>
            <a:normAutofit fontScale="85000" lnSpcReduction="20000"/>
          </a:bodyPr>
          <a:lstStyle/>
          <a:p>
            <a:r>
              <a:rPr lang="en-US" sz="3200" b="1" dirty="0"/>
              <a:t>Vegetation</a:t>
            </a:r>
          </a:p>
          <a:p>
            <a:pPr lvl="1"/>
            <a:r>
              <a:rPr lang="en-US" sz="2800" b="1" dirty="0"/>
              <a:t>Pesticides – WPS Pesticide Act </a:t>
            </a:r>
          </a:p>
          <a:p>
            <a:pPr lvl="1"/>
            <a:r>
              <a:rPr lang="en-US" sz="2800" b="1" dirty="0"/>
              <a:t>Substrates – repotting</a:t>
            </a:r>
          </a:p>
          <a:p>
            <a:pPr lvl="1"/>
            <a:r>
              <a:rPr lang="en-US" sz="2800" b="1" dirty="0"/>
              <a:t>Mold / Mildew </a:t>
            </a:r>
          </a:p>
          <a:p>
            <a:pPr lvl="1"/>
            <a:r>
              <a:rPr lang="en-US" sz="2800" b="1" dirty="0"/>
              <a:t>Nutrients </a:t>
            </a:r>
          </a:p>
          <a:p>
            <a:pPr lvl="1"/>
            <a:r>
              <a:rPr lang="en-US" sz="2800" b="1" dirty="0"/>
              <a:t>CO2</a:t>
            </a:r>
          </a:p>
        </p:txBody>
      </p:sp>
      <p:sp>
        <p:nvSpPr>
          <p:cNvPr id="4" name="TextBox 4">
            <a:extLst>
              <a:ext uri="{FF2B5EF4-FFF2-40B4-BE49-F238E27FC236}">
                <a16:creationId xmlns:a16="http://schemas.microsoft.com/office/drawing/2014/main" id="{29289A38-BFBA-3EBC-F6D8-52F09F2FB0FA}"/>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1026" name="Picture 2" descr="Hierarchy of Controls inverted pyramid graphic representing the page's list of general effectiveness, from greatest to least.">
            <a:extLst>
              <a:ext uri="{FF2B5EF4-FFF2-40B4-BE49-F238E27FC236}">
                <a16:creationId xmlns:a16="http://schemas.microsoft.com/office/drawing/2014/main" id="{85C4FAEB-3BB9-C21E-12BB-8BA586031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716" y="1215912"/>
            <a:ext cx="8161305" cy="54755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176A25-00F5-341B-C131-ED297367D4FB}"/>
              </a:ext>
            </a:extLst>
          </p:cNvPr>
          <p:cNvSpPr txBox="1"/>
          <p:nvPr/>
        </p:nvSpPr>
        <p:spPr>
          <a:xfrm>
            <a:off x="1329179" y="2912882"/>
            <a:ext cx="8349842" cy="4278094"/>
          </a:xfrm>
          <a:prstGeom prst="rect">
            <a:avLst/>
          </a:prstGeom>
          <a:solidFill>
            <a:schemeClr val="bg1"/>
          </a:solidFill>
        </p:spPr>
        <p:txBody>
          <a:bodyPr wrap="square" rtlCol="0">
            <a:spAutoFit/>
          </a:bodyPr>
          <a:lstStyle/>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sz="2000" b="1" dirty="0"/>
              <a:t>Environmental assessment – is the hazard present in the facility? </a:t>
            </a:r>
          </a:p>
          <a:p>
            <a:pPr marL="285750" indent="-285750">
              <a:buFont typeface="Wingdings" panose="05000000000000000000" pitchFamily="2" charset="2"/>
              <a:buChar char="§"/>
            </a:pPr>
            <a:r>
              <a:rPr lang="en-US" sz="2000" b="1" dirty="0"/>
              <a:t>Is the chemical necessary?  </a:t>
            </a:r>
          </a:p>
          <a:p>
            <a:pPr marL="285750" indent="-285750">
              <a:buFont typeface="Wingdings" panose="05000000000000000000" pitchFamily="2" charset="2"/>
              <a:buChar char="§"/>
            </a:pPr>
            <a:r>
              <a:rPr lang="en-US" sz="2000" b="1" dirty="0"/>
              <a:t>Is the process necessary?  </a:t>
            </a:r>
          </a:p>
          <a:p>
            <a:pPr marL="285750" indent="-285750">
              <a:buFont typeface="Wingdings" panose="05000000000000000000" pitchFamily="2" charset="2"/>
              <a:buChar char="§"/>
            </a:pPr>
            <a:r>
              <a:rPr lang="en-US" sz="2000" b="1" dirty="0">
                <a:hlinkClick r:id="rId4"/>
              </a:rPr>
              <a:t>Prevention through Design </a:t>
            </a:r>
            <a:r>
              <a:rPr lang="en-US" sz="2000" b="1" dirty="0"/>
              <a:t>– build rooms with adequate ventilation, drainage, and irrigation to limit excess moisture and standing water . </a:t>
            </a:r>
          </a:p>
          <a:p>
            <a:pPr marL="285750" indent="-285750">
              <a:buFont typeface="Wingdings" panose="05000000000000000000" pitchFamily="2" charset="2"/>
              <a:buChar char="§"/>
            </a:pPr>
            <a:r>
              <a:rPr lang="en-US" sz="2000" b="1" dirty="0"/>
              <a:t>Look beyond regulatory limits – this doesn’t guarantee the hazard is not present.  </a:t>
            </a:r>
          </a:p>
          <a:p>
            <a:pPr marL="285750" indent="-285750">
              <a:buFont typeface="Wingdings" panose="05000000000000000000" pitchFamily="2" charset="2"/>
              <a:buChar char="§"/>
            </a:pPr>
            <a:r>
              <a:rPr lang="en-US" sz="2000" b="1" dirty="0"/>
              <a:t>Use non-porous, cleanable, wipeable materials that can be properly sanitized</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3385849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EF0F7-5B9B-CC84-3D62-7E1B1C29ED5B}"/>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12954A31-A8DD-9E5A-B79D-001CA4E93129}"/>
              </a:ext>
            </a:extLst>
          </p:cNvPr>
          <p:cNvSpPr>
            <a:spLocks noGrp="1"/>
          </p:cNvSpPr>
          <p:nvPr>
            <p:ph type="title"/>
          </p:nvPr>
        </p:nvSpPr>
        <p:spPr>
          <a:xfrm>
            <a:off x="771698" y="309808"/>
            <a:ext cx="10378443" cy="1325563"/>
          </a:xfrm>
        </p:spPr>
        <p:txBody>
          <a:bodyPr/>
          <a:lstStyle/>
          <a:p>
            <a:r>
              <a:rPr lang="en-US" altLang="en-US" dirty="0">
                <a:solidFill>
                  <a:srgbClr val="9E0000"/>
                </a:solidFill>
              </a:rPr>
              <a:t>Hazard Control: How  </a:t>
            </a:r>
            <a:endParaRPr lang="en-US" dirty="0"/>
          </a:p>
        </p:txBody>
      </p:sp>
      <p:sp>
        <p:nvSpPr>
          <p:cNvPr id="52" name="Content Placeholder 51">
            <a:extLst>
              <a:ext uri="{FF2B5EF4-FFF2-40B4-BE49-F238E27FC236}">
                <a16:creationId xmlns:a16="http://schemas.microsoft.com/office/drawing/2014/main" id="{4BFB53F7-1EDE-B328-54F6-B6A110019F40}"/>
              </a:ext>
            </a:extLst>
          </p:cNvPr>
          <p:cNvSpPr>
            <a:spLocks noGrp="1"/>
          </p:cNvSpPr>
          <p:nvPr>
            <p:ph idx="1"/>
          </p:nvPr>
        </p:nvSpPr>
        <p:spPr>
          <a:xfrm>
            <a:off x="1546743" y="3984782"/>
            <a:ext cx="9118115" cy="2592344"/>
          </a:xfrm>
        </p:spPr>
        <p:txBody>
          <a:bodyPr>
            <a:normAutofit fontScale="85000" lnSpcReduction="20000"/>
          </a:bodyPr>
          <a:lstStyle/>
          <a:p>
            <a:r>
              <a:rPr lang="en-US" sz="3200" b="1" dirty="0"/>
              <a:t>Vegetation</a:t>
            </a:r>
          </a:p>
          <a:p>
            <a:pPr lvl="1"/>
            <a:r>
              <a:rPr lang="en-US" sz="2800" b="1" dirty="0"/>
              <a:t>Pesticides – WPS Pesticide Act </a:t>
            </a:r>
          </a:p>
          <a:p>
            <a:pPr lvl="1"/>
            <a:r>
              <a:rPr lang="en-US" sz="2800" b="1" dirty="0"/>
              <a:t>Substrates – repotting</a:t>
            </a:r>
          </a:p>
          <a:p>
            <a:pPr lvl="1"/>
            <a:r>
              <a:rPr lang="en-US" sz="2800" b="1" dirty="0"/>
              <a:t>Mold / Mildew </a:t>
            </a:r>
          </a:p>
          <a:p>
            <a:pPr lvl="1"/>
            <a:r>
              <a:rPr lang="en-US" sz="2800" b="1" dirty="0"/>
              <a:t>Nutrients </a:t>
            </a:r>
          </a:p>
          <a:p>
            <a:pPr lvl="1"/>
            <a:r>
              <a:rPr lang="en-US" sz="2800" b="1" dirty="0"/>
              <a:t>CO2</a:t>
            </a:r>
          </a:p>
        </p:txBody>
      </p:sp>
      <p:sp>
        <p:nvSpPr>
          <p:cNvPr id="4" name="TextBox 4">
            <a:extLst>
              <a:ext uri="{FF2B5EF4-FFF2-40B4-BE49-F238E27FC236}">
                <a16:creationId xmlns:a16="http://schemas.microsoft.com/office/drawing/2014/main" id="{6920A9CD-D915-389A-B84A-3E7EFBBBD6D0}"/>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1026" name="Picture 2" descr="Hierarchy of Controls inverted pyramid graphic representing the page's list of general effectiveness, from greatest to least.">
            <a:extLst>
              <a:ext uri="{FF2B5EF4-FFF2-40B4-BE49-F238E27FC236}">
                <a16:creationId xmlns:a16="http://schemas.microsoft.com/office/drawing/2014/main" id="{3E181987-0C83-6FBF-5C21-29CD5D5EC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716" y="1215912"/>
            <a:ext cx="8161305" cy="54755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9F0F5BA-6E2D-570D-4308-65C31089E99C}"/>
              </a:ext>
            </a:extLst>
          </p:cNvPr>
          <p:cNvSpPr txBox="1"/>
          <p:nvPr/>
        </p:nvSpPr>
        <p:spPr>
          <a:xfrm>
            <a:off x="1527142" y="3711294"/>
            <a:ext cx="7833674" cy="2800767"/>
          </a:xfrm>
          <a:prstGeom prst="rect">
            <a:avLst/>
          </a:prstGeom>
          <a:solidFill>
            <a:schemeClr val="bg1"/>
          </a:solidFill>
        </p:spPr>
        <p:txBody>
          <a:bodyPr wrap="square" rtlCol="0">
            <a:spAutoFit/>
          </a:bodyPr>
          <a:lstStyle/>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sz="2000" b="1" dirty="0"/>
              <a:t>Can the chemical be replaced? </a:t>
            </a:r>
          </a:p>
          <a:p>
            <a:pPr marL="285750" indent="-285750">
              <a:buFont typeface="Wingdings" panose="05000000000000000000" pitchFamily="2" charset="2"/>
              <a:buChar char="§"/>
            </a:pPr>
            <a:r>
              <a:rPr lang="en-US" sz="2000" b="1" dirty="0"/>
              <a:t>Can the process be changed to replace the hazard  </a:t>
            </a:r>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285639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9C422-727F-9E61-08F0-C7ABCD778301}"/>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1B08934A-E0B5-F7A4-5F25-36A3F76A4D69}"/>
              </a:ext>
            </a:extLst>
          </p:cNvPr>
          <p:cNvSpPr>
            <a:spLocks noGrp="1"/>
          </p:cNvSpPr>
          <p:nvPr>
            <p:ph type="title"/>
          </p:nvPr>
        </p:nvSpPr>
        <p:spPr>
          <a:xfrm>
            <a:off x="771698" y="309808"/>
            <a:ext cx="10378443" cy="1325563"/>
          </a:xfrm>
        </p:spPr>
        <p:txBody>
          <a:bodyPr/>
          <a:lstStyle/>
          <a:p>
            <a:r>
              <a:rPr lang="en-US" altLang="en-US" dirty="0">
                <a:solidFill>
                  <a:srgbClr val="9E0000"/>
                </a:solidFill>
              </a:rPr>
              <a:t>Objectives </a:t>
            </a:r>
            <a:endParaRPr lang="en-US" dirty="0"/>
          </a:p>
        </p:txBody>
      </p:sp>
      <p:graphicFrame>
        <p:nvGraphicFramePr>
          <p:cNvPr id="2" name="Content Placeholder 1">
            <a:extLst>
              <a:ext uri="{FF2B5EF4-FFF2-40B4-BE49-F238E27FC236}">
                <a16:creationId xmlns:a16="http://schemas.microsoft.com/office/drawing/2014/main" id="{A3366D1A-AC98-679F-7BB3-E9C06C8EBEA4}"/>
              </a:ext>
            </a:extLst>
          </p:cNvPr>
          <p:cNvGraphicFramePr>
            <a:graphicFrameLocks noGrp="1"/>
          </p:cNvGraphicFramePr>
          <p:nvPr>
            <p:ph idx="1"/>
            <p:extLst>
              <p:ext uri="{D42A27DB-BD31-4B8C-83A1-F6EECF244321}">
                <p14:modId xmlns:p14="http://schemas.microsoft.com/office/powerpoint/2010/main" val="3501467882"/>
              </p:ext>
            </p:extLst>
          </p:nvPr>
        </p:nvGraphicFramePr>
        <p:xfrm>
          <a:off x="2162694" y="1635371"/>
          <a:ext cx="9685713" cy="43447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4">
            <a:extLst>
              <a:ext uri="{FF2B5EF4-FFF2-40B4-BE49-F238E27FC236}">
                <a16:creationId xmlns:a16="http://schemas.microsoft.com/office/drawing/2014/main" id="{CFF5DFED-0A74-8236-837C-E476CACF77BD}"/>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
        <p:nvSpPr>
          <p:cNvPr id="3" name="TextBox 2">
            <a:extLst>
              <a:ext uri="{FF2B5EF4-FFF2-40B4-BE49-F238E27FC236}">
                <a16:creationId xmlns:a16="http://schemas.microsoft.com/office/drawing/2014/main" id="{0989909E-925A-7735-1A6C-C8E004BC4F48}"/>
              </a:ext>
            </a:extLst>
          </p:cNvPr>
          <p:cNvSpPr txBox="1"/>
          <p:nvPr/>
        </p:nvSpPr>
        <p:spPr>
          <a:xfrm>
            <a:off x="4071734" y="5610824"/>
            <a:ext cx="3778370" cy="369332"/>
          </a:xfrm>
          <a:prstGeom prst="rect">
            <a:avLst/>
          </a:prstGeom>
          <a:noFill/>
        </p:spPr>
        <p:txBody>
          <a:bodyPr wrap="square" rtlCol="0">
            <a:spAutoFit/>
          </a:bodyPr>
          <a:lstStyle/>
          <a:p>
            <a:pPr algn="ctr"/>
            <a:r>
              <a:rPr lang="en-US" b="1" dirty="0">
                <a:solidFill>
                  <a:schemeClr val="bg1"/>
                </a:solidFill>
              </a:rPr>
              <a:t>POSITIVE SAFETY CULTURE </a:t>
            </a:r>
          </a:p>
        </p:txBody>
      </p:sp>
    </p:spTree>
    <p:custDataLst>
      <p:tags r:id="rId1"/>
    </p:custDataLst>
    <p:extLst>
      <p:ext uri="{BB962C8B-B14F-4D97-AF65-F5344CB8AC3E}">
        <p14:creationId xmlns:p14="http://schemas.microsoft.com/office/powerpoint/2010/main" val="384516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250" autoRev="1" fill="remove"/>
                                        <p:tgtEl>
                                          <p:spTgt spid="2">
                                            <p:graphicEl>
                                              <a:dgm id="{AC85EE6A-40F7-41FA-B08E-5D2460313A0E}"/>
                                            </p:graphicEl>
                                          </p:spTgt>
                                        </p:tgtEl>
                                        <p:attrNameLst>
                                          <p:attrName>style.color</p:attrName>
                                        </p:attrNameLst>
                                      </p:cBhvr>
                                      <p:to>
                                        <a:schemeClr val="bg1"/>
                                      </p:to>
                                    </p:animClr>
                                    <p:animClr clrSpc="rgb" dir="cw">
                                      <p:cBhvr>
                                        <p:cTn id="7" dur="250" autoRev="1" fill="remove"/>
                                        <p:tgtEl>
                                          <p:spTgt spid="2">
                                            <p:graphicEl>
                                              <a:dgm id="{AC85EE6A-40F7-41FA-B08E-5D2460313A0E}"/>
                                            </p:graphicEl>
                                          </p:spTgt>
                                        </p:tgtEl>
                                        <p:attrNameLst>
                                          <p:attrName>fillcolor</p:attrName>
                                        </p:attrNameLst>
                                      </p:cBhvr>
                                      <p:to>
                                        <a:schemeClr val="bg1"/>
                                      </p:to>
                                    </p:animClr>
                                    <p:set>
                                      <p:cBhvr>
                                        <p:cTn id="8" dur="250" autoRev="1" fill="remove"/>
                                        <p:tgtEl>
                                          <p:spTgt spid="2">
                                            <p:graphicEl>
                                              <a:dgm id="{AC85EE6A-40F7-41FA-B08E-5D2460313A0E}"/>
                                            </p:graphicEl>
                                          </p:spTgt>
                                        </p:tgtEl>
                                        <p:attrNameLst>
                                          <p:attrName>fill.type</p:attrName>
                                        </p:attrNameLst>
                                      </p:cBhvr>
                                      <p:to>
                                        <p:strVal val="solid"/>
                                      </p:to>
                                    </p:set>
                                    <p:set>
                                      <p:cBhvr>
                                        <p:cTn id="9" dur="250" autoRev="1" fill="remove"/>
                                        <p:tgtEl>
                                          <p:spTgt spid="2">
                                            <p:graphicEl>
                                              <a:dgm id="{AC85EE6A-40F7-41FA-B08E-5D2460313A0E}"/>
                                            </p:graphicEl>
                                          </p:spTgt>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2">
                                            <p:graphicEl>
                                              <a:dgm id="{BA09B0E7-F1DF-45EF-8402-17C1E1A249A3}"/>
                                            </p:graphicEl>
                                          </p:spTgt>
                                        </p:tgtEl>
                                        <p:attrNameLst>
                                          <p:attrName>style.color</p:attrName>
                                        </p:attrNameLst>
                                      </p:cBhvr>
                                      <p:to>
                                        <a:schemeClr val="bg1"/>
                                      </p:to>
                                    </p:animClr>
                                    <p:animClr clrSpc="rgb" dir="cw">
                                      <p:cBhvr>
                                        <p:cTn id="12" dur="250" autoRev="1" fill="remove"/>
                                        <p:tgtEl>
                                          <p:spTgt spid="2">
                                            <p:graphicEl>
                                              <a:dgm id="{BA09B0E7-F1DF-45EF-8402-17C1E1A249A3}"/>
                                            </p:graphicEl>
                                          </p:spTgt>
                                        </p:tgtEl>
                                        <p:attrNameLst>
                                          <p:attrName>fillcolor</p:attrName>
                                        </p:attrNameLst>
                                      </p:cBhvr>
                                      <p:to>
                                        <a:schemeClr val="bg1"/>
                                      </p:to>
                                    </p:animClr>
                                    <p:set>
                                      <p:cBhvr>
                                        <p:cTn id="13" dur="250" autoRev="1" fill="remove"/>
                                        <p:tgtEl>
                                          <p:spTgt spid="2">
                                            <p:graphicEl>
                                              <a:dgm id="{BA09B0E7-F1DF-45EF-8402-17C1E1A249A3}"/>
                                            </p:graphicEl>
                                          </p:spTgt>
                                        </p:tgtEl>
                                        <p:attrNameLst>
                                          <p:attrName>fill.type</p:attrName>
                                        </p:attrNameLst>
                                      </p:cBhvr>
                                      <p:to>
                                        <p:strVal val="solid"/>
                                      </p:to>
                                    </p:set>
                                    <p:set>
                                      <p:cBhvr>
                                        <p:cTn id="14" dur="250" autoRev="1" fill="remove"/>
                                        <p:tgtEl>
                                          <p:spTgt spid="2">
                                            <p:graphicEl>
                                              <a:dgm id="{BA09B0E7-F1DF-45EF-8402-17C1E1A249A3}"/>
                                            </p:graphicEl>
                                          </p:spTgt>
                                        </p:tgtEl>
                                        <p:attrNameLst>
                                          <p:attrName>fill.on</p:attrName>
                                        </p:attrNameLst>
                                      </p:cBhvr>
                                      <p:to>
                                        <p:strVal val="true"/>
                                      </p:to>
                                    </p:set>
                                  </p:childTnLst>
                                </p:cTn>
                              </p:par>
                              <p:par>
                                <p:cTn id="15" presetID="27" presetClass="emph" presetSubtype="0" fill="remove" grpId="0" nodeType="withEffect">
                                  <p:stCondLst>
                                    <p:cond delay="0"/>
                                  </p:stCondLst>
                                  <p:childTnLst>
                                    <p:animClr clrSpc="rgb" dir="cw">
                                      <p:cBhvr override="childStyle">
                                        <p:cTn id="16" dur="250" autoRev="1" fill="remove"/>
                                        <p:tgtEl>
                                          <p:spTgt spid="2">
                                            <p:graphicEl>
                                              <a:dgm id="{5202AC6C-1589-44DE-B71F-E7387C734536}"/>
                                            </p:graphicEl>
                                          </p:spTgt>
                                        </p:tgtEl>
                                        <p:attrNameLst>
                                          <p:attrName>style.color</p:attrName>
                                        </p:attrNameLst>
                                      </p:cBhvr>
                                      <p:to>
                                        <a:schemeClr val="bg1"/>
                                      </p:to>
                                    </p:animClr>
                                    <p:animClr clrSpc="rgb" dir="cw">
                                      <p:cBhvr>
                                        <p:cTn id="17" dur="250" autoRev="1" fill="remove"/>
                                        <p:tgtEl>
                                          <p:spTgt spid="2">
                                            <p:graphicEl>
                                              <a:dgm id="{5202AC6C-1589-44DE-B71F-E7387C734536}"/>
                                            </p:graphicEl>
                                          </p:spTgt>
                                        </p:tgtEl>
                                        <p:attrNameLst>
                                          <p:attrName>fillcolor</p:attrName>
                                        </p:attrNameLst>
                                      </p:cBhvr>
                                      <p:to>
                                        <a:schemeClr val="bg1"/>
                                      </p:to>
                                    </p:animClr>
                                    <p:set>
                                      <p:cBhvr>
                                        <p:cTn id="18" dur="250" autoRev="1" fill="remove"/>
                                        <p:tgtEl>
                                          <p:spTgt spid="2">
                                            <p:graphicEl>
                                              <a:dgm id="{5202AC6C-1589-44DE-B71F-E7387C734536}"/>
                                            </p:graphicEl>
                                          </p:spTgt>
                                        </p:tgtEl>
                                        <p:attrNameLst>
                                          <p:attrName>fill.type</p:attrName>
                                        </p:attrNameLst>
                                      </p:cBhvr>
                                      <p:to>
                                        <p:strVal val="solid"/>
                                      </p:to>
                                    </p:set>
                                    <p:set>
                                      <p:cBhvr>
                                        <p:cTn id="19" dur="250" autoRev="1" fill="remove"/>
                                        <p:tgtEl>
                                          <p:spTgt spid="2">
                                            <p:graphicEl>
                                              <a:dgm id="{5202AC6C-1589-44DE-B71F-E7387C734536}"/>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1325F-98D1-1D72-8C17-5F7970253A97}"/>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2041022D-05B2-EFFD-6B48-3D2D81648D28}"/>
              </a:ext>
            </a:extLst>
          </p:cNvPr>
          <p:cNvSpPr>
            <a:spLocks noGrp="1"/>
          </p:cNvSpPr>
          <p:nvPr>
            <p:ph type="title"/>
          </p:nvPr>
        </p:nvSpPr>
        <p:spPr>
          <a:xfrm>
            <a:off x="771698" y="309808"/>
            <a:ext cx="10378443" cy="1325563"/>
          </a:xfrm>
        </p:spPr>
        <p:txBody>
          <a:bodyPr/>
          <a:lstStyle/>
          <a:p>
            <a:r>
              <a:rPr lang="en-US" altLang="en-US" dirty="0">
                <a:solidFill>
                  <a:srgbClr val="9E0000"/>
                </a:solidFill>
              </a:rPr>
              <a:t>Hazard Control: How  </a:t>
            </a:r>
            <a:endParaRPr lang="en-US" dirty="0"/>
          </a:p>
        </p:txBody>
      </p:sp>
      <p:sp>
        <p:nvSpPr>
          <p:cNvPr id="52" name="Content Placeholder 51">
            <a:extLst>
              <a:ext uri="{FF2B5EF4-FFF2-40B4-BE49-F238E27FC236}">
                <a16:creationId xmlns:a16="http://schemas.microsoft.com/office/drawing/2014/main" id="{262B4480-9F6E-0FBA-0CFF-A2B3EE1E1690}"/>
              </a:ext>
            </a:extLst>
          </p:cNvPr>
          <p:cNvSpPr>
            <a:spLocks noGrp="1"/>
          </p:cNvSpPr>
          <p:nvPr>
            <p:ph idx="1"/>
          </p:nvPr>
        </p:nvSpPr>
        <p:spPr>
          <a:xfrm>
            <a:off x="1546743" y="3984782"/>
            <a:ext cx="9118115" cy="2592344"/>
          </a:xfrm>
        </p:spPr>
        <p:txBody>
          <a:bodyPr>
            <a:normAutofit fontScale="85000" lnSpcReduction="20000"/>
          </a:bodyPr>
          <a:lstStyle/>
          <a:p>
            <a:r>
              <a:rPr lang="en-US" sz="3200" b="1" dirty="0"/>
              <a:t>Vegetation</a:t>
            </a:r>
          </a:p>
          <a:p>
            <a:pPr lvl="1"/>
            <a:r>
              <a:rPr lang="en-US" sz="2800" b="1" dirty="0"/>
              <a:t>Pesticides – WPS Pesticide Act </a:t>
            </a:r>
          </a:p>
          <a:p>
            <a:pPr lvl="1"/>
            <a:r>
              <a:rPr lang="en-US" sz="2800" b="1" dirty="0"/>
              <a:t>Substrates – repotting</a:t>
            </a:r>
          </a:p>
          <a:p>
            <a:pPr lvl="1"/>
            <a:r>
              <a:rPr lang="en-US" sz="2800" b="1" dirty="0"/>
              <a:t>Mold / Mildew </a:t>
            </a:r>
          </a:p>
          <a:p>
            <a:pPr lvl="1"/>
            <a:r>
              <a:rPr lang="en-US" sz="2800" b="1" dirty="0"/>
              <a:t>Nutrients </a:t>
            </a:r>
          </a:p>
          <a:p>
            <a:pPr lvl="1"/>
            <a:r>
              <a:rPr lang="en-US" sz="2800" b="1" dirty="0"/>
              <a:t>CO2</a:t>
            </a:r>
          </a:p>
        </p:txBody>
      </p:sp>
      <p:sp>
        <p:nvSpPr>
          <p:cNvPr id="4" name="TextBox 4">
            <a:extLst>
              <a:ext uri="{FF2B5EF4-FFF2-40B4-BE49-F238E27FC236}">
                <a16:creationId xmlns:a16="http://schemas.microsoft.com/office/drawing/2014/main" id="{CBF7070D-31A8-3FF4-9769-4F9D0EC9BF3E}"/>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1026" name="Picture 2" descr="Hierarchy of Controls inverted pyramid graphic representing the page's list of general effectiveness, from greatest to least.">
            <a:extLst>
              <a:ext uri="{FF2B5EF4-FFF2-40B4-BE49-F238E27FC236}">
                <a16:creationId xmlns:a16="http://schemas.microsoft.com/office/drawing/2014/main" id="{2EC822EC-D1E2-8AA8-9ABF-D53F98437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716" y="1215912"/>
            <a:ext cx="8161305" cy="54755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97D270F-4B18-F4F8-18E8-E9C3469489B2}"/>
              </a:ext>
            </a:extLst>
          </p:cNvPr>
          <p:cNvSpPr txBox="1"/>
          <p:nvPr/>
        </p:nvSpPr>
        <p:spPr>
          <a:xfrm>
            <a:off x="1517715" y="4588007"/>
            <a:ext cx="9632426" cy="2215991"/>
          </a:xfrm>
          <a:prstGeom prst="rect">
            <a:avLst/>
          </a:prstGeom>
          <a:solidFill>
            <a:schemeClr val="bg1"/>
          </a:solidFill>
        </p:spPr>
        <p:txBody>
          <a:bodyPr wrap="square" rtlCol="0">
            <a:spAutoFit/>
          </a:bodyPr>
          <a:lstStyle/>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sz="2000" b="1" dirty="0"/>
              <a:t>Facility HVAC – for temperature &amp; humidity controls</a:t>
            </a:r>
          </a:p>
          <a:p>
            <a:pPr marL="285750" indent="-285750">
              <a:buFont typeface="Wingdings" panose="05000000000000000000" pitchFamily="2" charset="2"/>
              <a:buChar char="§"/>
            </a:pPr>
            <a:r>
              <a:rPr lang="en-US" sz="2000" b="1" dirty="0"/>
              <a:t>HEPA filters &amp; job specific ventilation placement, exhaust hoods</a:t>
            </a:r>
          </a:p>
          <a:p>
            <a:pPr marL="285750" indent="-285750">
              <a:buFont typeface="Wingdings" panose="05000000000000000000" pitchFamily="2" charset="2"/>
              <a:buChar char="§"/>
            </a:pPr>
            <a:r>
              <a:rPr lang="en-US" sz="2000" b="1" dirty="0"/>
              <a:t>Audio and Visual alarms for Permissible Exposure Limits, CO2  </a:t>
            </a:r>
          </a:p>
          <a:p>
            <a:pPr marL="285750" indent="-285750">
              <a:buFont typeface="Wingdings" panose="05000000000000000000" pitchFamily="2" charset="2"/>
              <a:buChar char="§"/>
            </a:pPr>
            <a:r>
              <a:rPr lang="en-US" sz="2000" b="1" dirty="0"/>
              <a:t>Installation and routine maintenance of fire system, plumbing, HVAC </a:t>
            </a:r>
          </a:p>
          <a:p>
            <a:pPr marL="285750" indent="-285750">
              <a:buFont typeface="Wingdings" panose="05000000000000000000" pitchFamily="2" charset="2"/>
              <a:buChar char="§"/>
            </a:pPr>
            <a:r>
              <a:rPr lang="en-US" sz="2000" b="1" dirty="0"/>
              <a:t>Mechanization and containment – trim, grind, packaging, shredding</a:t>
            </a:r>
          </a:p>
          <a:p>
            <a:pPr marL="285750" indent="-285750">
              <a:buFont typeface="Wingdings" panose="05000000000000000000" pitchFamily="2" charset="2"/>
              <a:buChar char="§"/>
            </a:pPr>
            <a:r>
              <a:rPr lang="en-US" sz="2000" b="1" dirty="0"/>
              <a:t>When Purpose of a room changes, re-engineer it to the new process</a:t>
            </a:r>
            <a:endParaRPr lang="en-US" dirty="0"/>
          </a:p>
        </p:txBody>
      </p:sp>
    </p:spTree>
    <p:extLst>
      <p:ext uri="{BB962C8B-B14F-4D97-AF65-F5344CB8AC3E}">
        <p14:creationId xmlns:p14="http://schemas.microsoft.com/office/powerpoint/2010/main" val="1790958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7FC16-760C-8B1F-B20D-05ACD5B0EDB7}"/>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E9998BE8-BC76-17C9-0D23-FF59C46949AA}"/>
              </a:ext>
            </a:extLst>
          </p:cNvPr>
          <p:cNvSpPr>
            <a:spLocks noGrp="1"/>
          </p:cNvSpPr>
          <p:nvPr>
            <p:ph type="title"/>
          </p:nvPr>
        </p:nvSpPr>
        <p:spPr>
          <a:xfrm>
            <a:off x="771698" y="309808"/>
            <a:ext cx="10378443" cy="1325563"/>
          </a:xfrm>
        </p:spPr>
        <p:txBody>
          <a:bodyPr/>
          <a:lstStyle/>
          <a:p>
            <a:r>
              <a:rPr lang="en-US" altLang="en-US" dirty="0">
                <a:solidFill>
                  <a:srgbClr val="9E0000"/>
                </a:solidFill>
              </a:rPr>
              <a:t>Hazard Control: How  </a:t>
            </a:r>
            <a:endParaRPr lang="en-US" dirty="0"/>
          </a:p>
        </p:txBody>
      </p:sp>
      <p:sp>
        <p:nvSpPr>
          <p:cNvPr id="52" name="Content Placeholder 51">
            <a:extLst>
              <a:ext uri="{FF2B5EF4-FFF2-40B4-BE49-F238E27FC236}">
                <a16:creationId xmlns:a16="http://schemas.microsoft.com/office/drawing/2014/main" id="{AF291A4F-F58E-89C7-5BAE-D77AB562E5B1}"/>
              </a:ext>
            </a:extLst>
          </p:cNvPr>
          <p:cNvSpPr>
            <a:spLocks noGrp="1"/>
          </p:cNvSpPr>
          <p:nvPr>
            <p:ph idx="1"/>
          </p:nvPr>
        </p:nvSpPr>
        <p:spPr>
          <a:xfrm>
            <a:off x="1546743" y="3984782"/>
            <a:ext cx="9118115" cy="2592344"/>
          </a:xfrm>
        </p:spPr>
        <p:txBody>
          <a:bodyPr>
            <a:normAutofit fontScale="85000" lnSpcReduction="20000"/>
          </a:bodyPr>
          <a:lstStyle/>
          <a:p>
            <a:r>
              <a:rPr lang="en-US" sz="3200" b="1" dirty="0"/>
              <a:t>Vegetation</a:t>
            </a:r>
          </a:p>
          <a:p>
            <a:pPr lvl="1"/>
            <a:r>
              <a:rPr lang="en-US" sz="2800" b="1" dirty="0"/>
              <a:t>Pesticides – WPS Pesticide Act </a:t>
            </a:r>
          </a:p>
          <a:p>
            <a:pPr lvl="1"/>
            <a:r>
              <a:rPr lang="en-US" sz="2800" b="1" dirty="0"/>
              <a:t>Substrates – repotting</a:t>
            </a:r>
          </a:p>
          <a:p>
            <a:pPr lvl="1"/>
            <a:r>
              <a:rPr lang="en-US" sz="2800" b="1" dirty="0"/>
              <a:t>Mold / Mildew </a:t>
            </a:r>
          </a:p>
          <a:p>
            <a:pPr lvl="1"/>
            <a:r>
              <a:rPr lang="en-US" sz="2800" b="1" dirty="0"/>
              <a:t>Nutrients </a:t>
            </a:r>
          </a:p>
          <a:p>
            <a:pPr lvl="1"/>
            <a:r>
              <a:rPr lang="en-US" sz="2800" b="1" dirty="0"/>
              <a:t>CO2</a:t>
            </a:r>
          </a:p>
        </p:txBody>
      </p:sp>
      <p:sp>
        <p:nvSpPr>
          <p:cNvPr id="4" name="TextBox 4">
            <a:extLst>
              <a:ext uri="{FF2B5EF4-FFF2-40B4-BE49-F238E27FC236}">
                <a16:creationId xmlns:a16="http://schemas.microsoft.com/office/drawing/2014/main" id="{84733BAA-7944-0BC2-852A-8ECB5D95CB52}"/>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1026" name="Picture 2" descr="Hierarchy of Controls inverted pyramid graphic representing the page's list of general effectiveness, from greatest to least.">
            <a:extLst>
              <a:ext uri="{FF2B5EF4-FFF2-40B4-BE49-F238E27FC236}">
                <a16:creationId xmlns:a16="http://schemas.microsoft.com/office/drawing/2014/main" id="{D2345B20-D54C-2366-26F6-1A3922701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716" y="1215912"/>
            <a:ext cx="8161305" cy="54755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894778F-2DF4-94C4-9C91-E40DF5B5CE06}"/>
              </a:ext>
            </a:extLst>
          </p:cNvPr>
          <p:cNvSpPr txBox="1"/>
          <p:nvPr/>
        </p:nvSpPr>
        <p:spPr>
          <a:xfrm>
            <a:off x="1527142" y="5332947"/>
            <a:ext cx="4204355" cy="1323439"/>
          </a:xfrm>
          <a:prstGeom prst="rect">
            <a:avLst/>
          </a:prstGeom>
          <a:solidFill>
            <a:schemeClr val="bg1"/>
          </a:solidFill>
        </p:spPr>
        <p:txBody>
          <a:bodyPr wrap="square" rtlCol="0">
            <a:spAutoFit/>
          </a:bodyPr>
          <a:lstStyle/>
          <a:p>
            <a:pPr marL="285750" indent="-285750">
              <a:buFont typeface="Wingdings" panose="05000000000000000000" pitchFamily="2" charset="2"/>
              <a:buChar char="§"/>
            </a:pPr>
            <a:r>
              <a:rPr lang="en-US" sz="2000" b="1" dirty="0"/>
              <a:t>Train Workers</a:t>
            </a:r>
          </a:p>
          <a:p>
            <a:pPr marL="285750" indent="-285750">
              <a:buFont typeface="Wingdings" panose="05000000000000000000" pitchFamily="2" charset="2"/>
              <a:buChar char="§"/>
            </a:pPr>
            <a:r>
              <a:rPr lang="en-US" sz="2000" b="1" dirty="0"/>
              <a:t>Reduce Access </a:t>
            </a:r>
          </a:p>
          <a:p>
            <a:pPr marL="285750" indent="-285750">
              <a:buFont typeface="Wingdings" panose="05000000000000000000" pitchFamily="2" charset="2"/>
              <a:buChar char="§"/>
            </a:pPr>
            <a:r>
              <a:rPr lang="en-US" sz="2000" b="1" dirty="0"/>
              <a:t>Conduct Exposure Monitoring</a:t>
            </a:r>
          </a:p>
          <a:p>
            <a:pPr marL="285750" indent="-285750">
              <a:buFont typeface="Wingdings" panose="05000000000000000000" pitchFamily="2" charset="2"/>
              <a:buChar char="§"/>
            </a:pPr>
            <a:r>
              <a:rPr lang="en-US" sz="2000" b="1" dirty="0"/>
              <a:t>Good Housekeeping </a:t>
            </a:r>
          </a:p>
        </p:txBody>
      </p:sp>
      <p:sp>
        <p:nvSpPr>
          <p:cNvPr id="5" name="TextBox 4">
            <a:extLst>
              <a:ext uri="{FF2B5EF4-FFF2-40B4-BE49-F238E27FC236}">
                <a16:creationId xmlns:a16="http://schemas.microsoft.com/office/drawing/2014/main" id="{E6223C94-B0F4-363A-EB4C-7545DA46F583}"/>
              </a:ext>
            </a:extLst>
          </p:cNvPr>
          <p:cNvSpPr txBox="1"/>
          <p:nvPr/>
        </p:nvSpPr>
        <p:spPr>
          <a:xfrm>
            <a:off x="5542961" y="5365863"/>
            <a:ext cx="6513921" cy="1323439"/>
          </a:xfrm>
          <a:prstGeom prst="rect">
            <a:avLst/>
          </a:prstGeom>
          <a:solidFill>
            <a:schemeClr val="bg1"/>
          </a:solidFill>
        </p:spPr>
        <p:txBody>
          <a:bodyPr wrap="square" rtlCol="0">
            <a:spAutoFit/>
          </a:bodyPr>
          <a:lstStyle/>
          <a:p>
            <a:pPr marL="285750" indent="-285750">
              <a:buFont typeface="Wingdings" panose="05000000000000000000" pitchFamily="2" charset="2"/>
              <a:buChar char="§"/>
            </a:pPr>
            <a:r>
              <a:rPr lang="en-US" sz="2000" b="1" dirty="0"/>
              <a:t>Accidents Happen – use an Emergency Action Plan </a:t>
            </a:r>
          </a:p>
          <a:p>
            <a:pPr marL="285750" indent="-285750">
              <a:buFont typeface="Wingdings" panose="05000000000000000000" pitchFamily="2" charset="2"/>
              <a:buChar char="§"/>
            </a:pPr>
            <a:r>
              <a:rPr lang="en-US" sz="2000" b="1" dirty="0"/>
              <a:t>Signage for exposure areas </a:t>
            </a:r>
          </a:p>
          <a:p>
            <a:pPr marL="285750" indent="-285750">
              <a:buFont typeface="Wingdings" panose="05000000000000000000" pitchFamily="2" charset="2"/>
              <a:buChar char="§"/>
            </a:pPr>
            <a:r>
              <a:rPr lang="en-US" sz="2000" b="1" dirty="0"/>
              <a:t>Health Policies for at-risk employees</a:t>
            </a:r>
          </a:p>
          <a:p>
            <a:pPr marL="285750" indent="-285750">
              <a:buFont typeface="Wingdings" panose="05000000000000000000" pitchFamily="2" charset="2"/>
              <a:buChar char="§"/>
            </a:pPr>
            <a:r>
              <a:rPr lang="en-US" sz="2000" b="1" dirty="0"/>
              <a:t>Communicate </a:t>
            </a:r>
            <a:endParaRPr lang="en-US" b="1" dirty="0"/>
          </a:p>
        </p:txBody>
      </p:sp>
    </p:spTree>
    <p:extLst>
      <p:ext uri="{BB962C8B-B14F-4D97-AF65-F5344CB8AC3E}">
        <p14:creationId xmlns:p14="http://schemas.microsoft.com/office/powerpoint/2010/main" val="3617625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209F0-8E88-F736-3BDF-0B6568B6827F}"/>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B4DCE00A-CDDE-7479-C04A-0F1C74B4F053}"/>
              </a:ext>
            </a:extLst>
          </p:cNvPr>
          <p:cNvSpPr>
            <a:spLocks noGrp="1"/>
          </p:cNvSpPr>
          <p:nvPr>
            <p:ph type="title"/>
          </p:nvPr>
        </p:nvSpPr>
        <p:spPr>
          <a:xfrm>
            <a:off x="771698" y="309808"/>
            <a:ext cx="10378443" cy="1325563"/>
          </a:xfrm>
        </p:spPr>
        <p:txBody>
          <a:bodyPr/>
          <a:lstStyle/>
          <a:p>
            <a:r>
              <a:rPr lang="en-US" altLang="en-US" dirty="0">
                <a:solidFill>
                  <a:srgbClr val="9E0000"/>
                </a:solidFill>
              </a:rPr>
              <a:t>Hazard Control: How  </a:t>
            </a:r>
            <a:endParaRPr lang="en-US" dirty="0"/>
          </a:p>
        </p:txBody>
      </p:sp>
      <p:sp>
        <p:nvSpPr>
          <p:cNvPr id="52" name="Content Placeholder 51">
            <a:extLst>
              <a:ext uri="{FF2B5EF4-FFF2-40B4-BE49-F238E27FC236}">
                <a16:creationId xmlns:a16="http://schemas.microsoft.com/office/drawing/2014/main" id="{A33A1FC9-1AE3-02D0-0532-FDEA8A4EB705}"/>
              </a:ext>
            </a:extLst>
          </p:cNvPr>
          <p:cNvSpPr>
            <a:spLocks noGrp="1"/>
          </p:cNvSpPr>
          <p:nvPr>
            <p:ph idx="1"/>
          </p:nvPr>
        </p:nvSpPr>
        <p:spPr>
          <a:xfrm>
            <a:off x="1546743" y="3984782"/>
            <a:ext cx="9118115" cy="2592344"/>
          </a:xfrm>
        </p:spPr>
        <p:txBody>
          <a:bodyPr>
            <a:normAutofit fontScale="85000" lnSpcReduction="20000"/>
          </a:bodyPr>
          <a:lstStyle/>
          <a:p>
            <a:r>
              <a:rPr lang="en-US" sz="3200" b="1" dirty="0"/>
              <a:t>Vegetation</a:t>
            </a:r>
          </a:p>
          <a:p>
            <a:pPr lvl="1"/>
            <a:r>
              <a:rPr lang="en-US" sz="2800" b="1" dirty="0"/>
              <a:t>Pesticides – WPS Pesticide Act </a:t>
            </a:r>
          </a:p>
          <a:p>
            <a:pPr lvl="1"/>
            <a:r>
              <a:rPr lang="en-US" sz="2800" b="1" dirty="0"/>
              <a:t>Substrates – repotting</a:t>
            </a:r>
          </a:p>
          <a:p>
            <a:pPr lvl="1"/>
            <a:r>
              <a:rPr lang="en-US" sz="2800" b="1" dirty="0"/>
              <a:t>Mold / Mildew </a:t>
            </a:r>
          </a:p>
          <a:p>
            <a:pPr lvl="1"/>
            <a:r>
              <a:rPr lang="en-US" sz="2800" b="1" dirty="0"/>
              <a:t>Nutrients </a:t>
            </a:r>
          </a:p>
          <a:p>
            <a:pPr lvl="1"/>
            <a:r>
              <a:rPr lang="en-US" sz="2800" b="1" dirty="0"/>
              <a:t>CO2</a:t>
            </a:r>
          </a:p>
        </p:txBody>
      </p:sp>
      <p:sp>
        <p:nvSpPr>
          <p:cNvPr id="4" name="TextBox 4">
            <a:extLst>
              <a:ext uri="{FF2B5EF4-FFF2-40B4-BE49-F238E27FC236}">
                <a16:creationId xmlns:a16="http://schemas.microsoft.com/office/drawing/2014/main" id="{FA0FB844-E3A1-89DA-D545-593380D7B5DD}"/>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1026" name="Picture 2" descr="Hierarchy of Controls inverted pyramid graphic representing the page's list of general effectiveness, from greatest to least.">
            <a:extLst>
              <a:ext uri="{FF2B5EF4-FFF2-40B4-BE49-F238E27FC236}">
                <a16:creationId xmlns:a16="http://schemas.microsoft.com/office/drawing/2014/main" id="{BD434B62-9556-E009-FDB6-69FD0DC68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716" y="1215912"/>
            <a:ext cx="8161305" cy="547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647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08287-1603-12B1-FB75-3D5A736F371E}"/>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BBE6DDC0-F35B-5951-A042-C1DFBAF9B8D2}"/>
              </a:ext>
            </a:extLst>
          </p:cNvPr>
          <p:cNvSpPr>
            <a:spLocks noGrp="1"/>
          </p:cNvSpPr>
          <p:nvPr>
            <p:ph type="title"/>
          </p:nvPr>
        </p:nvSpPr>
        <p:spPr>
          <a:xfrm>
            <a:off x="771698" y="309808"/>
            <a:ext cx="10378443" cy="1325563"/>
          </a:xfrm>
        </p:spPr>
        <p:txBody>
          <a:bodyPr>
            <a:normAutofit fontScale="90000"/>
          </a:bodyPr>
          <a:lstStyle/>
          <a:p>
            <a:r>
              <a:rPr lang="en-US" altLang="en-US" dirty="0">
                <a:solidFill>
                  <a:srgbClr val="9E0000"/>
                </a:solidFill>
              </a:rPr>
              <a:t>When is PPE is required?</a:t>
            </a:r>
            <a:br>
              <a:rPr lang="en-US" altLang="en-US" dirty="0">
                <a:solidFill>
                  <a:srgbClr val="9E0000"/>
                </a:solidFill>
              </a:rPr>
            </a:br>
            <a:r>
              <a:rPr lang="en-US" altLang="en-US" dirty="0">
                <a:solidFill>
                  <a:srgbClr val="9E0000"/>
                </a:solidFill>
              </a:rPr>
              <a:t>Pesticide Applications that fall under WPS </a:t>
            </a:r>
            <a:endParaRPr lang="en-US" dirty="0"/>
          </a:p>
        </p:txBody>
      </p:sp>
      <p:sp>
        <p:nvSpPr>
          <p:cNvPr id="52" name="Content Placeholder 51">
            <a:extLst>
              <a:ext uri="{FF2B5EF4-FFF2-40B4-BE49-F238E27FC236}">
                <a16:creationId xmlns:a16="http://schemas.microsoft.com/office/drawing/2014/main" id="{BEC69F0D-534D-A42F-4A30-A76D533F1E54}"/>
              </a:ext>
            </a:extLst>
          </p:cNvPr>
          <p:cNvSpPr>
            <a:spLocks noGrp="1"/>
          </p:cNvSpPr>
          <p:nvPr>
            <p:ph idx="1"/>
          </p:nvPr>
        </p:nvSpPr>
        <p:spPr>
          <a:xfrm>
            <a:off x="771697" y="1734589"/>
            <a:ext cx="11420303" cy="5009111"/>
          </a:xfrm>
        </p:spPr>
        <p:txBody>
          <a:bodyPr>
            <a:normAutofit/>
          </a:bodyPr>
          <a:lstStyle/>
          <a:p>
            <a:r>
              <a:rPr lang="en-US" sz="3200" b="1" dirty="0"/>
              <a:t>Federal </a:t>
            </a:r>
            <a:r>
              <a:rPr lang="en-US" sz="3200" b="1" dirty="0">
                <a:hlinkClick r:id="rId3"/>
              </a:rPr>
              <a:t>Worker Protection Standards</a:t>
            </a:r>
            <a:endParaRPr lang="en-US" sz="3200" b="1" dirty="0"/>
          </a:p>
          <a:p>
            <a:r>
              <a:rPr lang="en-US" sz="3200" b="1" dirty="0"/>
              <a:t>Pesticide Applicators – training &amp; certification </a:t>
            </a:r>
          </a:p>
          <a:p>
            <a:r>
              <a:rPr lang="en-US" sz="3200" b="1" dirty="0"/>
              <a:t>Train other workers on Re-entry Interval requirements</a:t>
            </a:r>
          </a:p>
          <a:p>
            <a:r>
              <a:rPr lang="en-US" sz="3200" b="1" dirty="0"/>
              <a:t>Labels - “Agricultural Use Requirement”</a:t>
            </a:r>
          </a:p>
          <a:p>
            <a:pPr lvl="1"/>
            <a:r>
              <a:rPr lang="en-US" sz="2800" b="1" dirty="0"/>
              <a:t>Pesticide use and protections vary by product</a:t>
            </a:r>
          </a:p>
          <a:p>
            <a:pPr lvl="1"/>
            <a:r>
              <a:rPr lang="en-US" sz="2800" b="1" dirty="0"/>
              <a:t>Directions for mandatory PPE and use</a:t>
            </a:r>
          </a:p>
        </p:txBody>
      </p:sp>
      <p:sp>
        <p:nvSpPr>
          <p:cNvPr id="4" name="TextBox 4">
            <a:extLst>
              <a:ext uri="{FF2B5EF4-FFF2-40B4-BE49-F238E27FC236}">
                <a16:creationId xmlns:a16="http://schemas.microsoft.com/office/drawing/2014/main" id="{E26E29BF-65A1-45A3-42DD-D000B58335B2}"/>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398060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5D762-100D-AFC3-3BB3-916356BBECE4}"/>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74C5B538-8FFC-38E9-6184-13F1A4016A40}"/>
              </a:ext>
            </a:extLst>
          </p:cNvPr>
          <p:cNvSpPr>
            <a:spLocks noGrp="1"/>
          </p:cNvSpPr>
          <p:nvPr>
            <p:ph type="title"/>
          </p:nvPr>
        </p:nvSpPr>
        <p:spPr>
          <a:xfrm>
            <a:off x="771698" y="309808"/>
            <a:ext cx="10378443" cy="1325563"/>
          </a:xfrm>
        </p:spPr>
        <p:txBody>
          <a:bodyPr>
            <a:normAutofit/>
          </a:bodyPr>
          <a:lstStyle/>
          <a:p>
            <a:r>
              <a:rPr lang="en-US" altLang="en-US" dirty="0">
                <a:solidFill>
                  <a:srgbClr val="9E0000"/>
                </a:solidFill>
              </a:rPr>
              <a:t>When is PPE Required by OSHA?</a:t>
            </a:r>
            <a:endParaRPr lang="en-US" dirty="0"/>
          </a:p>
        </p:txBody>
      </p:sp>
      <p:sp>
        <p:nvSpPr>
          <p:cNvPr id="52" name="Content Placeholder 51">
            <a:extLst>
              <a:ext uri="{FF2B5EF4-FFF2-40B4-BE49-F238E27FC236}">
                <a16:creationId xmlns:a16="http://schemas.microsoft.com/office/drawing/2014/main" id="{A043DA31-D93E-7D54-839F-98A536F8D840}"/>
              </a:ext>
            </a:extLst>
          </p:cNvPr>
          <p:cNvSpPr>
            <a:spLocks noGrp="1"/>
          </p:cNvSpPr>
          <p:nvPr>
            <p:ph idx="1"/>
          </p:nvPr>
        </p:nvSpPr>
        <p:spPr>
          <a:xfrm>
            <a:off x="771697" y="1635371"/>
            <a:ext cx="11420303" cy="5108330"/>
          </a:xfrm>
        </p:spPr>
        <p:txBody>
          <a:bodyPr>
            <a:normAutofit/>
          </a:bodyPr>
          <a:lstStyle/>
          <a:p>
            <a:pPr marL="0" indent="0">
              <a:buNone/>
            </a:pPr>
            <a:r>
              <a:rPr lang="en-US" sz="3200" b="1" dirty="0"/>
              <a:t>OSHA Respiratory Protection Standard </a:t>
            </a:r>
            <a:r>
              <a:rPr lang="en-US" sz="3200" b="1" dirty="0">
                <a:hlinkClick r:id="rId4"/>
              </a:rPr>
              <a:t>29 CFR 1910.134</a:t>
            </a:r>
            <a:endParaRPr lang="en-US" sz="3200" b="1" dirty="0"/>
          </a:p>
          <a:p>
            <a:pPr marL="0" indent="0">
              <a:buNone/>
            </a:pPr>
            <a:endParaRPr lang="en-US" sz="3200" b="1" dirty="0"/>
          </a:p>
          <a:p>
            <a:pPr marL="0" indent="0">
              <a:buNone/>
            </a:pPr>
            <a:r>
              <a:rPr lang="en-US" b="1" dirty="0"/>
              <a:t>“When effective engineering controls are not feasible, or while they are being instituted, appropriate respirators shall be used...”</a:t>
            </a:r>
          </a:p>
          <a:p>
            <a:pPr marL="0" indent="0">
              <a:buNone/>
            </a:pPr>
            <a:endParaRPr lang="en-US" b="1" dirty="0"/>
          </a:p>
          <a:p>
            <a:pPr marL="0" indent="0">
              <a:buNone/>
            </a:pPr>
            <a:r>
              <a:rPr lang="en-US" b="1" dirty="0"/>
              <a:t>“A respirator shall be provided to each employee when such equipment is necessary to protect the health of such employee.”</a:t>
            </a:r>
          </a:p>
        </p:txBody>
      </p:sp>
      <p:sp>
        <p:nvSpPr>
          <p:cNvPr id="4" name="TextBox 4">
            <a:extLst>
              <a:ext uri="{FF2B5EF4-FFF2-40B4-BE49-F238E27FC236}">
                <a16:creationId xmlns:a16="http://schemas.microsoft.com/office/drawing/2014/main" id="{F78A63A9-3A14-5803-46EC-0CA26F0AD9AE}"/>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custDataLst>
      <p:tags r:id="rId1"/>
    </p:custDataLst>
    <p:extLst>
      <p:ext uri="{BB962C8B-B14F-4D97-AF65-F5344CB8AC3E}">
        <p14:creationId xmlns:p14="http://schemas.microsoft.com/office/powerpoint/2010/main" val="2142061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3A9B8-9C11-84EE-0227-23B31D6DBCC7}"/>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0B175C1F-E805-2825-B56D-E3F56AE75034}"/>
              </a:ext>
            </a:extLst>
          </p:cNvPr>
          <p:cNvSpPr>
            <a:spLocks noGrp="1"/>
          </p:cNvSpPr>
          <p:nvPr>
            <p:ph type="title"/>
          </p:nvPr>
        </p:nvSpPr>
        <p:spPr>
          <a:xfrm>
            <a:off x="771698" y="309808"/>
            <a:ext cx="10378443" cy="1325563"/>
          </a:xfrm>
        </p:spPr>
        <p:txBody>
          <a:bodyPr>
            <a:normAutofit/>
          </a:bodyPr>
          <a:lstStyle/>
          <a:p>
            <a:r>
              <a:rPr lang="en-US" altLang="en-US" dirty="0">
                <a:solidFill>
                  <a:srgbClr val="9E0000"/>
                </a:solidFill>
              </a:rPr>
              <a:t>What hazard exposures trigger PPE?</a:t>
            </a:r>
            <a:endParaRPr lang="en-US" dirty="0"/>
          </a:p>
        </p:txBody>
      </p:sp>
      <p:sp>
        <p:nvSpPr>
          <p:cNvPr id="52" name="Content Placeholder 51">
            <a:extLst>
              <a:ext uri="{FF2B5EF4-FFF2-40B4-BE49-F238E27FC236}">
                <a16:creationId xmlns:a16="http://schemas.microsoft.com/office/drawing/2014/main" id="{505503C5-7507-E25A-89DB-F3D7FA333E58}"/>
              </a:ext>
            </a:extLst>
          </p:cNvPr>
          <p:cNvSpPr>
            <a:spLocks noGrp="1"/>
          </p:cNvSpPr>
          <p:nvPr>
            <p:ph idx="1"/>
          </p:nvPr>
        </p:nvSpPr>
        <p:spPr>
          <a:xfrm>
            <a:off x="771697" y="1635371"/>
            <a:ext cx="11420303" cy="5108330"/>
          </a:xfrm>
        </p:spPr>
        <p:txBody>
          <a:bodyPr>
            <a:normAutofit/>
          </a:bodyPr>
          <a:lstStyle/>
          <a:p>
            <a:r>
              <a:rPr lang="en-US" sz="3200" b="1" dirty="0"/>
              <a:t>PEL - </a:t>
            </a:r>
            <a:r>
              <a:rPr lang="en-US" sz="3200" b="1" dirty="0">
                <a:hlinkClick r:id="rId4"/>
              </a:rPr>
              <a:t>Permissible Exposure Limits  </a:t>
            </a:r>
            <a:r>
              <a:rPr lang="en-US" sz="3200" b="1" dirty="0"/>
              <a:t> </a:t>
            </a:r>
          </a:p>
          <a:p>
            <a:pPr lvl="1"/>
            <a:r>
              <a:rPr lang="en-US" sz="2800" b="1" dirty="0"/>
              <a:t>OSHA Regulated legal limit</a:t>
            </a:r>
          </a:p>
          <a:p>
            <a:pPr lvl="1"/>
            <a:r>
              <a:rPr lang="en-US" sz="2800" b="1" dirty="0"/>
              <a:t>Based on continuous exposure over 8 hours</a:t>
            </a:r>
          </a:p>
          <a:p>
            <a:r>
              <a:rPr lang="en-US" sz="3600" b="1" dirty="0"/>
              <a:t>REL – Recommended Exposure Limits</a:t>
            </a:r>
          </a:p>
          <a:p>
            <a:pPr lvl="1"/>
            <a:r>
              <a:rPr lang="en-US" sz="2400" b="1" dirty="0"/>
              <a:t>Not mandatory, but best practice</a:t>
            </a:r>
          </a:p>
          <a:p>
            <a:pPr lvl="1"/>
            <a:r>
              <a:rPr lang="en-US" sz="2400" b="1" dirty="0"/>
              <a:t>Recommended limits set by </a:t>
            </a:r>
          </a:p>
          <a:p>
            <a:pPr lvl="2"/>
            <a:r>
              <a:rPr lang="en-US" sz="2400" b="1" dirty="0">
                <a:hlinkClick r:id="rId5"/>
              </a:rPr>
              <a:t>NIOSH</a:t>
            </a:r>
            <a:r>
              <a:rPr lang="en-US" sz="2400" b="1" dirty="0"/>
              <a:t> – National Institute for Occupational Safety &amp; Health (CDC)</a:t>
            </a:r>
          </a:p>
          <a:p>
            <a:pPr lvl="2"/>
            <a:r>
              <a:rPr lang="en-US" sz="2400" b="1" dirty="0">
                <a:hlinkClick r:id="rId6"/>
              </a:rPr>
              <a:t>ACGIH</a:t>
            </a:r>
            <a:r>
              <a:rPr lang="en-US" sz="2400" b="1" dirty="0"/>
              <a:t> – American Conference of Governmental Industrial Hygienists</a:t>
            </a:r>
          </a:p>
          <a:p>
            <a:pPr marL="0" indent="0">
              <a:buNone/>
            </a:pPr>
            <a:endParaRPr lang="en-US" sz="3200" b="1" dirty="0"/>
          </a:p>
          <a:p>
            <a:endParaRPr lang="en-US" b="1" dirty="0"/>
          </a:p>
        </p:txBody>
      </p:sp>
      <p:sp>
        <p:nvSpPr>
          <p:cNvPr id="4" name="TextBox 4">
            <a:extLst>
              <a:ext uri="{FF2B5EF4-FFF2-40B4-BE49-F238E27FC236}">
                <a16:creationId xmlns:a16="http://schemas.microsoft.com/office/drawing/2014/main" id="{43E8A735-AD04-9F53-9522-C046064C9EDD}"/>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custDataLst>
      <p:tags r:id="rId1"/>
    </p:custDataLst>
    <p:extLst>
      <p:ext uri="{BB962C8B-B14F-4D97-AF65-F5344CB8AC3E}">
        <p14:creationId xmlns:p14="http://schemas.microsoft.com/office/powerpoint/2010/main" val="3853553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0C0A0-C331-7A84-6A2D-E25881C4EA79}"/>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CDCCDD88-CBFE-88C3-DAA4-02A19B667379}"/>
              </a:ext>
            </a:extLst>
          </p:cNvPr>
          <p:cNvSpPr>
            <a:spLocks noGrp="1"/>
          </p:cNvSpPr>
          <p:nvPr>
            <p:ph type="title"/>
          </p:nvPr>
        </p:nvSpPr>
        <p:spPr>
          <a:xfrm>
            <a:off x="277403" y="82296"/>
            <a:ext cx="10317933" cy="1243267"/>
          </a:xfrm>
        </p:spPr>
        <p:txBody>
          <a:bodyPr>
            <a:normAutofit/>
          </a:bodyPr>
          <a:lstStyle/>
          <a:p>
            <a:r>
              <a:rPr lang="en-US" altLang="en-US" dirty="0">
                <a:solidFill>
                  <a:srgbClr val="9E0000"/>
                </a:solidFill>
              </a:rPr>
              <a:t>OSHA Permissible E </a:t>
            </a:r>
            <a:r>
              <a:rPr lang="en-US" altLang="en-US" dirty="0" err="1">
                <a:solidFill>
                  <a:srgbClr val="9E0000"/>
                </a:solidFill>
              </a:rPr>
              <a:t>xposure</a:t>
            </a:r>
            <a:r>
              <a:rPr lang="en-US" altLang="en-US" dirty="0">
                <a:solidFill>
                  <a:srgbClr val="9E0000"/>
                </a:solidFill>
              </a:rPr>
              <a:t> Limits</a:t>
            </a:r>
            <a:endParaRPr lang="en-US" dirty="0"/>
          </a:p>
        </p:txBody>
      </p:sp>
      <p:sp>
        <p:nvSpPr>
          <p:cNvPr id="52" name="Content Placeholder 51">
            <a:extLst>
              <a:ext uri="{FF2B5EF4-FFF2-40B4-BE49-F238E27FC236}">
                <a16:creationId xmlns:a16="http://schemas.microsoft.com/office/drawing/2014/main" id="{C9D3B6E0-F594-515B-8B98-195C27A59BF8}"/>
              </a:ext>
            </a:extLst>
          </p:cNvPr>
          <p:cNvSpPr>
            <a:spLocks noGrp="1"/>
          </p:cNvSpPr>
          <p:nvPr>
            <p:ph idx="1"/>
          </p:nvPr>
        </p:nvSpPr>
        <p:spPr>
          <a:xfrm>
            <a:off x="771697" y="1635371"/>
            <a:ext cx="11420303" cy="5108330"/>
          </a:xfrm>
        </p:spPr>
        <p:txBody>
          <a:bodyPr>
            <a:normAutofit/>
          </a:bodyPr>
          <a:lstStyle/>
          <a:p>
            <a:pPr marL="0" indent="0">
              <a:buNone/>
            </a:pPr>
            <a:endParaRPr lang="en-US" sz="3200" b="1" dirty="0"/>
          </a:p>
          <a:p>
            <a:endParaRPr lang="en-US" b="1" dirty="0"/>
          </a:p>
        </p:txBody>
      </p:sp>
      <p:sp>
        <p:nvSpPr>
          <p:cNvPr id="4" name="TextBox 4">
            <a:extLst>
              <a:ext uri="{FF2B5EF4-FFF2-40B4-BE49-F238E27FC236}">
                <a16:creationId xmlns:a16="http://schemas.microsoft.com/office/drawing/2014/main" id="{50CD85E7-2637-E81A-BF82-C1BD30FF24AA}"/>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graphicFrame>
        <p:nvGraphicFramePr>
          <p:cNvPr id="2" name="Table 1">
            <a:extLst>
              <a:ext uri="{FF2B5EF4-FFF2-40B4-BE49-F238E27FC236}">
                <a16:creationId xmlns:a16="http://schemas.microsoft.com/office/drawing/2014/main" id="{4FB28605-FF39-1351-292E-2A2F4F1829B4}"/>
              </a:ext>
            </a:extLst>
          </p:cNvPr>
          <p:cNvGraphicFramePr>
            <a:graphicFrameLocks noGrp="1"/>
          </p:cNvGraphicFramePr>
          <p:nvPr/>
        </p:nvGraphicFramePr>
        <p:xfrm>
          <a:off x="265416" y="939212"/>
          <a:ext cx="11661168" cy="5146753"/>
        </p:xfrm>
        <a:graphic>
          <a:graphicData uri="http://schemas.openxmlformats.org/drawingml/2006/table">
            <a:tbl>
              <a:tblPr firstRow="1" firstCol="1" bandRow="1">
                <a:tableStyleId>{5C22544A-7EE6-4342-B048-85BDC9FD1C3A}</a:tableStyleId>
              </a:tblPr>
              <a:tblGrid>
                <a:gridCol w="1449033">
                  <a:extLst>
                    <a:ext uri="{9D8B030D-6E8A-4147-A177-3AD203B41FA5}">
                      <a16:colId xmlns:a16="http://schemas.microsoft.com/office/drawing/2014/main" val="366697420"/>
                    </a:ext>
                  </a:extLst>
                </a:gridCol>
                <a:gridCol w="1140054">
                  <a:extLst>
                    <a:ext uri="{9D8B030D-6E8A-4147-A177-3AD203B41FA5}">
                      <a16:colId xmlns:a16="http://schemas.microsoft.com/office/drawing/2014/main" val="2101126453"/>
                    </a:ext>
                  </a:extLst>
                </a:gridCol>
                <a:gridCol w="1304818">
                  <a:extLst>
                    <a:ext uri="{9D8B030D-6E8A-4147-A177-3AD203B41FA5}">
                      <a16:colId xmlns:a16="http://schemas.microsoft.com/office/drawing/2014/main" val="3432220777"/>
                    </a:ext>
                  </a:extLst>
                </a:gridCol>
                <a:gridCol w="3698969">
                  <a:extLst>
                    <a:ext uri="{9D8B030D-6E8A-4147-A177-3AD203B41FA5}">
                      <a16:colId xmlns:a16="http://schemas.microsoft.com/office/drawing/2014/main" val="1156881704"/>
                    </a:ext>
                  </a:extLst>
                </a:gridCol>
                <a:gridCol w="4068294">
                  <a:extLst>
                    <a:ext uri="{9D8B030D-6E8A-4147-A177-3AD203B41FA5}">
                      <a16:colId xmlns:a16="http://schemas.microsoft.com/office/drawing/2014/main" val="3869835508"/>
                    </a:ext>
                  </a:extLst>
                </a:gridCol>
              </a:tblGrid>
              <a:tr h="1100294">
                <a:tc>
                  <a:txBody>
                    <a:bodyPr/>
                    <a:lstStyle/>
                    <a:p>
                      <a:pPr marL="0" marR="0">
                        <a:lnSpc>
                          <a:spcPct val="107000"/>
                        </a:lnSpc>
                        <a:spcBef>
                          <a:spcPts val="0"/>
                        </a:spcBef>
                        <a:spcAft>
                          <a:spcPts val="0"/>
                        </a:spcAft>
                      </a:pPr>
                      <a:r>
                        <a:rPr lang="en-US" sz="1100" kern="100" dirty="0">
                          <a:effectLst/>
                          <a:latin typeface="Franklin Gothic Medium" panose="020B0603020102020204" pitchFamily="34" charset="0"/>
                        </a:rPr>
                        <a:t> From PEL </a:t>
                      </a:r>
                      <a:r>
                        <a:rPr lang="en-US" sz="1100" u="sng" kern="100" dirty="0">
                          <a:solidFill>
                            <a:srgbClr val="00B0F0"/>
                          </a:solidFill>
                          <a:effectLst/>
                          <a:latin typeface="Franklin Gothic Medium" panose="020B0603020102020204" pitchFamily="34" charset="0"/>
                        </a:rPr>
                        <a:t>Annotated </a:t>
                      </a:r>
                      <a:r>
                        <a:rPr lang="en-US" sz="1100" u="sng" kern="100" dirty="0">
                          <a:solidFill>
                            <a:srgbClr val="00B0F0"/>
                          </a:solidFill>
                          <a:effectLst/>
                          <a:latin typeface="Franklin Gothic Medium" panose="020B0603020102020204" pitchFamily="34" charset="0"/>
                          <a:hlinkClick r:id="rId4">
                            <a:extLst>
                              <a:ext uri="{A12FA001-AC4F-418D-AE19-62706E023703}">
                                <ahyp:hlinkClr xmlns:ahyp="http://schemas.microsoft.com/office/drawing/2018/hyperlinkcolor" val="tx"/>
                              </a:ext>
                            </a:extLst>
                          </a:hlinkClick>
                        </a:rPr>
                        <a:t>Tables</a:t>
                      </a:r>
                      <a:endParaRPr lang="en-US" sz="1100" u="sng" kern="100" dirty="0">
                        <a:solidFill>
                          <a:srgbClr val="00B0F0"/>
                        </a:solidFill>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dirty="0">
                          <a:effectLst/>
                          <a:latin typeface="Franklin Gothic Medium" panose="020B0603020102020204" pitchFamily="34" charset="0"/>
                        </a:rPr>
                        <a:t>OSHA PEL</a:t>
                      </a:r>
                    </a:p>
                    <a:p>
                      <a:pPr marL="0" marR="0">
                        <a:lnSpc>
                          <a:spcPct val="107000"/>
                        </a:lnSpc>
                        <a:spcBef>
                          <a:spcPts val="0"/>
                        </a:spcBef>
                        <a:spcAft>
                          <a:spcPts val="0"/>
                        </a:spcAft>
                      </a:pPr>
                      <a:endParaRPr lang="en-US" sz="1400"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400" kern="100" dirty="0">
                          <a:effectLst/>
                          <a:latin typeface="Franklin Gothic Medium" panose="020B0603020102020204" pitchFamily="34" charset="0"/>
                          <a:ea typeface="Aptos" panose="020B0004020202020204" pitchFamily="34" charset="0"/>
                          <a:cs typeface="Times New Roman" panose="02020603050405020304" pitchFamily="18" charset="0"/>
                        </a:rPr>
                        <a:t>Ppm - approximate</a:t>
                      </a:r>
                    </a:p>
                  </a:txBody>
                  <a:tcPr marL="68580" marR="68580" marT="0" marB="0"/>
                </a:tc>
                <a:tc>
                  <a:txBody>
                    <a:bodyPr/>
                    <a:lstStyle/>
                    <a:p>
                      <a:pPr marL="0" marR="0">
                        <a:lnSpc>
                          <a:spcPct val="107000"/>
                        </a:lnSpc>
                        <a:spcBef>
                          <a:spcPts val="0"/>
                        </a:spcBef>
                        <a:spcAft>
                          <a:spcPts val="0"/>
                        </a:spcAft>
                      </a:pPr>
                      <a:r>
                        <a:rPr lang="en-US" sz="1400" kern="100" dirty="0">
                          <a:effectLst/>
                          <a:latin typeface="Franklin Gothic Medium" panose="020B0603020102020204" pitchFamily="34" charset="0"/>
                        </a:rPr>
                        <a:t>OSHA PEL</a:t>
                      </a:r>
                    </a:p>
                    <a:p>
                      <a:pPr marL="0" marR="0">
                        <a:lnSpc>
                          <a:spcPct val="107000"/>
                        </a:lnSpc>
                        <a:spcBef>
                          <a:spcPts val="0"/>
                        </a:spcBef>
                        <a:spcAft>
                          <a:spcPts val="0"/>
                        </a:spcAft>
                      </a:pPr>
                      <a:endParaRPr lang="en-US" sz="1400"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400" kern="100" dirty="0">
                          <a:effectLst/>
                          <a:latin typeface="Franklin Gothic Medium" panose="020B0603020102020204" pitchFamily="34" charset="0"/>
                          <a:ea typeface="Aptos" panose="020B0004020202020204" pitchFamily="34" charset="0"/>
                          <a:cs typeface="Times New Roman" panose="02020603050405020304" pitchFamily="18" charset="0"/>
                        </a:rPr>
                        <a:t>Mg/m3 –</a:t>
                      </a:r>
                    </a:p>
                    <a:p>
                      <a:pPr marL="0" marR="0">
                        <a:lnSpc>
                          <a:spcPct val="107000"/>
                        </a:lnSpc>
                        <a:spcBef>
                          <a:spcPts val="0"/>
                        </a:spcBef>
                        <a:spcAft>
                          <a:spcPts val="0"/>
                        </a:spcAft>
                      </a:pPr>
                      <a:r>
                        <a:rPr lang="en-US" sz="1400" kern="100" dirty="0">
                          <a:effectLst/>
                          <a:latin typeface="Franklin Gothic Medium" panose="020B0603020102020204" pitchFamily="34" charset="0"/>
                          <a:ea typeface="Aptos" panose="020B0004020202020204" pitchFamily="34" charset="0"/>
                          <a:cs typeface="Times New Roman" panose="02020603050405020304" pitchFamily="18" charset="0"/>
                        </a:rPr>
                        <a:t>Exact </a:t>
                      </a:r>
                    </a:p>
                  </a:txBody>
                  <a:tcPr marL="68580" marR="68580" marT="0" marB="0"/>
                </a:tc>
                <a:tc>
                  <a:txBody>
                    <a:bodyPr/>
                    <a:lstStyle/>
                    <a:p>
                      <a:pPr marL="0" marR="0">
                        <a:lnSpc>
                          <a:spcPct val="107000"/>
                        </a:lnSpc>
                        <a:spcBef>
                          <a:spcPts val="0"/>
                        </a:spcBef>
                        <a:spcAft>
                          <a:spcPts val="0"/>
                        </a:spcAft>
                      </a:pPr>
                      <a:r>
                        <a:rPr lang="en-US" sz="1400" kern="100" dirty="0">
                          <a:effectLst/>
                          <a:latin typeface="Franklin Gothic Medium" panose="020B0603020102020204" pitchFamily="34" charset="0"/>
                        </a:rPr>
                        <a:t>NIOSH </a:t>
                      </a:r>
                    </a:p>
                    <a:p>
                      <a:pPr marL="0" marR="0">
                        <a:lnSpc>
                          <a:spcPct val="107000"/>
                        </a:lnSpc>
                        <a:spcBef>
                          <a:spcPts val="0"/>
                        </a:spcBef>
                        <a:spcAft>
                          <a:spcPts val="0"/>
                        </a:spcAft>
                      </a:pPr>
                      <a:endParaRPr lang="en-US" sz="1400" kern="100" dirty="0">
                        <a:effectLst/>
                        <a:latin typeface="Franklin Gothic Medium" panose="020B0603020102020204" pitchFamily="34" charset="0"/>
                      </a:endParaRPr>
                    </a:p>
                    <a:p>
                      <a:pPr marL="0" marR="0">
                        <a:lnSpc>
                          <a:spcPct val="107000"/>
                        </a:lnSpc>
                        <a:spcBef>
                          <a:spcPts val="0"/>
                        </a:spcBef>
                        <a:spcAft>
                          <a:spcPts val="0"/>
                        </a:spcAft>
                      </a:pPr>
                      <a:r>
                        <a:rPr lang="en-US" sz="1400" kern="100" dirty="0">
                          <a:effectLst/>
                          <a:latin typeface="Franklin Gothic Medium" panose="020B0603020102020204" pitchFamily="34" charset="0"/>
                        </a:rPr>
                        <a:t>REL       –  Recommended Exposure Limit</a:t>
                      </a:r>
                    </a:p>
                    <a:p>
                      <a:pPr marL="0" marR="0">
                        <a:lnSpc>
                          <a:spcPct val="107000"/>
                        </a:lnSpc>
                        <a:spcBef>
                          <a:spcPts val="0"/>
                        </a:spcBef>
                        <a:spcAft>
                          <a:spcPts val="0"/>
                        </a:spcAft>
                      </a:pPr>
                      <a:r>
                        <a:rPr lang="en-US" sz="1400" kern="100" dirty="0">
                          <a:effectLst/>
                          <a:latin typeface="Franklin Gothic Medium" panose="020B0603020102020204" pitchFamily="34" charset="0"/>
                        </a:rPr>
                        <a:t>STEL      – Short Term Exposure Limit / 15 min        C            -  Ceiling – should never be exceeded</a:t>
                      </a:r>
                      <a:endParaRPr lang="en-US" sz="14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dirty="0">
                          <a:effectLst/>
                          <a:latin typeface="Franklin Gothic Medium" panose="020B0603020102020204" pitchFamily="34" charset="0"/>
                          <a:ea typeface="Aptos" panose="020B0004020202020204" pitchFamily="34" charset="0"/>
                          <a:cs typeface="Times New Roman" panose="02020603050405020304" pitchFamily="18" charset="0"/>
                        </a:rPr>
                        <a:t>NIOSH </a:t>
                      </a:r>
                    </a:p>
                    <a:p>
                      <a:pPr marL="0" marR="0">
                        <a:lnSpc>
                          <a:spcPct val="107000"/>
                        </a:lnSpc>
                        <a:spcBef>
                          <a:spcPts val="0"/>
                        </a:spcBef>
                        <a:spcAft>
                          <a:spcPts val="0"/>
                        </a:spcAft>
                      </a:pPr>
                      <a:endParaRPr lang="en-US" sz="1400" kern="100" dirty="0">
                        <a:effectLst/>
                        <a:latin typeface="Franklin Gothic Medium" panose="020B06030201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400" kern="100" dirty="0">
                          <a:effectLst/>
                          <a:latin typeface="Franklin Gothic Medium" panose="020B0603020102020204" pitchFamily="34" charset="0"/>
                          <a:ea typeface="Aptos" panose="020B0004020202020204" pitchFamily="34" charset="0"/>
                          <a:cs typeface="Times New Roman" panose="02020603050405020304" pitchFamily="18" charset="0"/>
                        </a:rPr>
                        <a:t>IDLH      - Immediately Dangerous to Life or Health</a:t>
                      </a:r>
                    </a:p>
                    <a:p>
                      <a:pPr marL="0" marR="0">
                        <a:lnSpc>
                          <a:spcPct val="107000"/>
                        </a:lnSpc>
                        <a:spcBef>
                          <a:spcPts val="0"/>
                        </a:spcBef>
                        <a:spcAft>
                          <a:spcPts val="0"/>
                        </a:spcAft>
                      </a:pPr>
                      <a:r>
                        <a:rPr lang="en-US" sz="1400" kern="100" dirty="0">
                          <a:effectLst/>
                          <a:latin typeface="Franklin Gothic Medium" panose="020B0603020102020204" pitchFamily="34" charset="0"/>
                          <a:ea typeface="Aptos" panose="020B0004020202020204" pitchFamily="34" charset="0"/>
                          <a:cs typeface="Times New Roman" panose="02020603050405020304" pitchFamily="18" charset="0"/>
                        </a:rPr>
                        <a:t>LEL        - Lower Explosive Limit </a:t>
                      </a:r>
                    </a:p>
                    <a:p>
                      <a:pPr marL="0" marR="0">
                        <a:lnSpc>
                          <a:spcPct val="107000"/>
                        </a:lnSpc>
                        <a:spcBef>
                          <a:spcPts val="0"/>
                        </a:spcBef>
                        <a:spcAft>
                          <a:spcPts val="0"/>
                        </a:spcAft>
                      </a:pPr>
                      <a:r>
                        <a:rPr lang="en-US" sz="1400" kern="100" dirty="0">
                          <a:solidFill>
                            <a:srgbClr val="00B0F0"/>
                          </a:solidFill>
                          <a:effectLst/>
                          <a:latin typeface="Franklin Gothic Medium" panose="020B0603020102020204" pitchFamily="3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From Table of NIOSH Table of IDLH values</a:t>
                      </a:r>
                      <a:endParaRPr lang="en-US" sz="1400" kern="100" dirty="0">
                        <a:solidFill>
                          <a:srgbClr val="00B0F0"/>
                        </a:solidFill>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3888044"/>
                  </a:ext>
                </a:extLst>
              </a:tr>
              <a:tr h="366395">
                <a:tc>
                  <a:txBody>
                    <a:bodyPr/>
                    <a:lstStyle/>
                    <a:p>
                      <a:pPr marL="0" marR="0">
                        <a:lnSpc>
                          <a:spcPct val="107000"/>
                        </a:lnSpc>
                        <a:spcBef>
                          <a:spcPts val="0"/>
                        </a:spcBef>
                        <a:spcAft>
                          <a:spcPts val="0"/>
                        </a:spcAft>
                      </a:pPr>
                      <a:r>
                        <a:rPr lang="en-US" sz="1400" kern="100" dirty="0">
                          <a:effectLst/>
                          <a:latin typeface="Franklin Gothic Medium" panose="020B0603020102020204" pitchFamily="34" charset="0"/>
                          <a:ea typeface="Aptos" panose="020B0004020202020204" pitchFamily="34" charset="0"/>
                          <a:cs typeface="Times New Roman" panose="02020603050405020304" pitchFamily="18" charset="0"/>
                        </a:rPr>
                        <a:t>Butane</a:t>
                      </a:r>
                    </a:p>
                  </a:txBody>
                  <a:tcPr marL="68580" marR="68580" marT="0" marB="0"/>
                </a:tc>
                <a:tc>
                  <a:txBody>
                    <a:bodyPr/>
                    <a:lstStyle/>
                    <a:p>
                      <a:pPr marL="0" marR="0">
                        <a:lnSpc>
                          <a:spcPct val="107000"/>
                        </a:lnSpc>
                        <a:spcBef>
                          <a:spcPts val="0"/>
                        </a:spcBef>
                        <a:spcAft>
                          <a:spcPts val="0"/>
                        </a:spcAft>
                      </a:pP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rPr>
                        <a:t>IDLH   1,600  ppm</a:t>
                      </a:r>
                    </a:p>
                    <a:p>
                      <a:pPr marL="0" marR="0">
                        <a:lnSpc>
                          <a:spcPct val="107000"/>
                        </a:lnSpc>
                        <a:spcBef>
                          <a:spcPts val="0"/>
                        </a:spcBef>
                        <a:spcAft>
                          <a:spcPts val="0"/>
                        </a:spcAft>
                      </a:pPr>
                      <a:r>
                        <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rPr>
                        <a:t>LEL    16,000 ppm </a:t>
                      </a:r>
                    </a:p>
                  </a:txBody>
                  <a:tcPr marL="68580" marR="68580" marT="0" marB="0"/>
                </a:tc>
                <a:extLst>
                  <a:ext uri="{0D108BD9-81ED-4DB2-BD59-A6C34878D82A}">
                    <a16:rowId xmlns:a16="http://schemas.microsoft.com/office/drawing/2014/main" val="3193503862"/>
                  </a:ext>
                </a:extLst>
              </a:tr>
              <a:tr h="366395">
                <a:tc>
                  <a:txBody>
                    <a:bodyPr/>
                    <a:lstStyle/>
                    <a:p>
                      <a:pPr marL="0" marR="0">
                        <a:lnSpc>
                          <a:spcPct val="107000"/>
                        </a:lnSpc>
                        <a:spcBef>
                          <a:spcPts val="0"/>
                        </a:spcBef>
                        <a:spcAft>
                          <a:spcPts val="0"/>
                        </a:spcAft>
                      </a:pPr>
                      <a:r>
                        <a:rPr lang="en-US" sz="1400" kern="100" dirty="0">
                          <a:effectLst/>
                          <a:latin typeface="Franklin Gothic Medium" panose="020B0603020102020204" pitchFamily="34" charset="0"/>
                        </a:rPr>
                        <a:t>CO2 </a:t>
                      </a:r>
                      <a:endParaRPr lang="en-US" sz="14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5,000        ppm</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9,000      mg/m3</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REL      5,000     ppm</a:t>
                      </a:r>
                    </a:p>
                    <a:p>
                      <a:pPr marL="0" marR="0">
                        <a:lnSpc>
                          <a:spcPct val="107000"/>
                        </a:lnSpc>
                        <a:spcBef>
                          <a:spcPts val="0"/>
                        </a:spcBef>
                        <a:spcAft>
                          <a:spcPts val="0"/>
                        </a:spcAft>
                      </a:pPr>
                      <a:r>
                        <a:rPr lang="en-US" sz="1200" kern="100" dirty="0">
                          <a:effectLst/>
                          <a:latin typeface="Franklin Gothic Medium" panose="020B0603020102020204" pitchFamily="34" charset="0"/>
                        </a:rPr>
                        <a:t>STEL    30,000   ppm</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rPr>
                        <a:t>IDLH  40,000  ppm</a:t>
                      </a:r>
                    </a:p>
                  </a:txBody>
                  <a:tcPr marL="68580" marR="68580" marT="0" marB="0"/>
                </a:tc>
                <a:extLst>
                  <a:ext uri="{0D108BD9-81ED-4DB2-BD59-A6C34878D82A}">
                    <a16:rowId xmlns:a16="http://schemas.microsoft.com/office/drawing/2014/main" val="580390626"/>
                  </a:ext>
                </a:extLst>
              </a:tr>
              <a:tr h="435113">
                <a:tc>
                  <a:txBody>
                    <a:bodyPr/>
                    <a:lstStyle/>
                    <a:p>
                      <a:pPr marL="0" marR="0">
                        <a:lnSpc>
                          <a:spcPct val="107000"/>
                        </a:lnSpc>
                        <a:spcBef>
                          <a:spcPts val="0"/>
                        </a:spcBef>
                        <a:spcAft>
                          <a:spcPts val="0"/>
                        </a:spcAft>
                      </a:pPr>
                      <a:r>
                        <a:rPr lang="en-US" sz="1400" kern="100" dirty="0">
                          <a:effectLst/>
                          <a:latin typeface="Franklin Gothic Medium" panose="020B0603020102020204" pitchFamily="34" charset="0"/>
                        </a:rPr>
                        <a:t>Cotton Dust </a:t>
                      </a:r>
                      <a:r>
                        <a:rPr lang="en-US" sz="1400" kern="100" dirty="0">
                          <a:solidFill>
                            <a:srgbClr val="00B0F0"/>
                          </a:solidFill>
                          <a:effectLst/>
                          <a:latin typeface="Franklin Gothic Medium" panose="020B0603020102020204" pitchFamily="34" charset="0"/>
                          <a:hlinkClick r:id="rId6">
                            <a:extLst>
                              <a:ext uri="{A12FA001-AC4F-418D-AE19-62706E023703}">
                                <ahyp:hlinkClr xmlns:ahyp="http://schemas.microsoft.com/office/drawing/2018/hyperlinkcolor" val="tx"/>
                              </a:ext>
                            </a:extLst>
                          </a:hlinkClick>
                        </a:rPr>
                        <a:t>1910.1043</a:t>
                      </a:r>
                      <a:endParaRPr lang="en-US" sz="1400" kern="100" dirty="0">
                        <a:solidFill>
                          <a:srgbClr val="00B0F0"/>
                        </a:solidFill>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 </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1              mg/m3</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REL      &lt;.2          mg/m3</a:t>
                      </a:r>
                    </a:p>
                    <a:p>
                      <a:pPr marL="0" marR="0">
                        <a:lnSpc>
                          <a:spcPct val="107000"/>
                        </a:lnSpc>
                        <a:spcBef>
                          <a:spcPts val="0"/>
                        </a:spcBef>
                        <a:spcAft>
                          <a:spcPts val="0"/>
                        </a:spcAft>
                      </a:pPr>
                      <a:r>
                        <a:rPr lang="en-US" sz="1200" kern="100" dirty="0">
                          <a:effectLst/>
                          <a:latin typeface="Franklin Gothic Medium" panose="020B0603020102020204" pitchFamily="34" charset="0"/>
                        </a:rPr>
                        <a:t> </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1597912"/>
                  </a:ext>
                </a:extLst>
              </a:tr>
              <a:tr h="435113">
                <a:tc>
                  <a:txBody>
                    <a:bodyPr/>
                    <a:lstStyle/>
                    <a:p>
                      <a:pPr marL="0" marR="0">
                        <a:lnSpc>
                          <a:spcPct val="107000"/>
                        </a:lnSpc>
                        <a:spcBef>
                          <a:spcPts val="0"/>
                        </a:spcBef>
                        <a:spcAft>
                          <a:spcPts val="0"/>
                        </a:spcAft>
                      </a:pPr>
                      <a:r>
                        <a:rPr lang="en-US" sz="1400" kern="100" dirty="0">
                          <a:solidFill>
                            <a:schemeClr val="bg1"/>
                          </a:solidFill>
                          <a:effectLst/>
                          <a:latin typeface="Franklin Gothic Medium" panose="020B0603020102020204" pitchFamily="34" charset="0"/>
                          <a:ea typeface="Aptos" panose="020B0004020202020204" pitchFamily="34" charset="0"/>
                          <a:cs typeface="Times New Roman" panose="02020603050405020304" pitchFamily="18" charset="0"/>
                        </a:rPr>
                        <a:t>Hydrogen Cyanide </a:t>
                      </a:r>
                    </a:p>
                  </a:txBody>
                  <a:tcPr marL="68580" marR="68580" marT="0" marB="0"/>
                </a:tc>
                <a:tc>
                  <a:txBody>
                    <a:bodyPr/>
                    <a:lstStyle/>
                    <a:p>
                      <a:pPr marL="0" marR="0">
                        <a:lnSpc>
                          <a:spcPct val="107000"/>
                        </a:lnSpc>
                        <a:spcBef>
                          <a:spcPts val="0"/>
                        </a:spcBef>
                        <a:spcAft>
                          <a:spcPts val="0"/>
                        </a:spcAft>
                      </a:pP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rPr>
                        <a:t>IDLH         50   ppm</a:t>
                      </a:r>
                    </a:p>
                  </a:txBody>
                  <a:tcPr marL="68580" marR="68580" marT="0" marB="0"/>
                </a:tc>
                <a:extLst>
                  <a:ext uri="{0D108BD9-81ED-4DB2-BD59-A6C34878D82A}">
                    <a16:rowId xmlns:a16="http://schemas.microsoft.com/office/drawing/2014/main" val="4095266802"/>
                  </a:ext>
                </a:extLst>
              </a:tr>
              <a:tr h="366395">
                <a:tc>
                  <a:txBody>
                    <a:bodyPr/>
                    <a:lstStyle/>
                    <a:p>
                      <a:pPr marL="0" marR="0">
                        <a:lnSpc>
                          <a:spcPct val="107000"/>
                        </a:lnSpc>
                        <a:spcBef>
                          <a:spcPts val="0"/>
                        </a:spcBef>
                        <a:spcAft>
                          <a:spcPts val="0"/>
                        </a:spcAft>
                      </a:pPr>
                      <a:r>
                        <a:rPr lang="en-US" sz="1400" kern="100">
                          <a:effectLst/>
                          <a:latin typeface="Franklin Gothic Medium" panose="020B0603020102020204" pitchFamily="34" charset="0"/>
                        </a:rPr>
                        <a:t>Ethanol</a:t>
                      </a:r>
                      <a:endParaRPr lang="en-US" sz="1400" kern="10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1000         ppm</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1900       mg/m3</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REL      1000      ppm</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rPr>
                        <a:t>IDLH  3,300    ppm</a:t>
                      </a:r>
                    </a:p>
                    <a:p>
                      <a:pPr marL="0" marR="0">
                        <a:lnSpc>
                          <a:spcPct val="107000"/>
                        </a:lnSpc>
                        <a:spcBef>
                          <a:spcPts val="0"/>
                        </a:spcBef>
                        <a:spcAft>
                          <a:spcPts val="0"/>
                        </a:spcAft>
                      </a:pPr>
                      <a:r>
                        <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rPr>
                        <a:t>LEL  33,000    ppm </a:t>
                      </a:r>
                    </a:p>
                  </a:txBody>
                  <a:tcPr marL="68580" marR="68580" marT="0" marB="0"/>
                </a:tc>
                <a:extLst>
                  <a:ext uri="{0D108BD9-81ED-4DB2-BD59-A6C34878D82A}">
                    <a16:rowId xmlns:a16="http://schemas.microsoft.com/office/drawing/2014/main" val="1702838144"/>
                  </a:ext>
                </a:extLst>
              </a:tr>
              <a:tr h="435113">
                <a:tc>
                  <a:txBody>
                    <a:bodyPr/>
                    <a:lstStyle/>
                    <a:p>
                      <a:pPr marL="0" marR="0">
                        <a:lnSpc>
                          <a:spcPct val="107000"/>
                        </a:lnSpc>
                        <a:spcBef>
                          <a:spcPts val="0"/>
                        </a:spcBef>
                        <a:spcAft>
                          <a:spcPts val="0"/>
                        </a:spcAft>
                      </a:pPr>
                      <a:r>
                        <a:rPr lang="en-US" sz="1400" kern="100" dirty="0">
                          <a:effectLst/>
                          <a:latin typeface="Franklin Gothic Medium" panose="020B0603020102020204" pitchFamily="34" charset="0"/>
                        </a:rPr>
                        <a:t>Isopropyl Alcohol</a:t>
                      </a:r>
                      <a:endParaRPr lang="en-US" sz="14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400           ppm</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980         mg/m3</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REL      400        ppm </a:t>
                      </a:r>
                    </a:p>
                    <a:p>
                      <a:pPr marL="0" marR="0">
                        <a:lnSpc>
                          <a:spcPct val="107000"/>
                        </a:lnSpc>
                        <a:spcBef>
                          <a:spcPts val="0"/>
                        </a:spcBef>
                        <a:spcAft>
                          <a:spcPts val="0"/>
                        </a:spcAft>
                      </a:pPr>
                      <a:r>
                        <a:rPr lang="en-US" sz="1200" kern="100" dirty="0">
                          <a:effectLst/>
                          <a:latin typeface="Franklin Gothic Medium" panose="020B0603020102020204" pitchFamily="34" charset="0"/>
                        </a:rPr>
                        <a:t>STEL     500        ppm</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rPr>
                        <a:t>IDLH  2,000    ppm</a:t>
                      </a:r>
                    </a:p>
                    <a:p>
                      <a:pPr marL="0" marR="0">
                        <a:lnSpc>
                          <a:spcPct val="107000"/>
                        </a:lnSpc>
                        <a:spcBef>
                          <a:spcPts val="0"/>
                        </a:spcBef>
                        <a:spcAft>
                          <a:spcPts val="0"/>
                        </a:spcAft>
                      </a:pPr>
                      <a:r>
                        <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rPr>
                        <a:t>LEL   20,000   ppm</a:t>
                      </a:r>
                    </a:p>
                  </a:txBody>
                  <a:tcPr marL="68580" marR="68580" marT="0" marB="0"/>
                </a:tc>
                <a:extLst>
                  <a:ext uri="{0D108BD9-81ED-4DB2-BD59-A6C34878D82A}">
                    <a16:rowId xmlns:a16="http://schemas.microsoft.com/office/drawing/2014/main" val="2970920458"/>
                  </a:ext>
                </a:extLst>
              </a:tr>
              <a:tr h="366395">
                <a:tc>
                  <a:txBody>
                    <a:bodyPr/>
                    <a:lstStyle/>
                    <a:p>
                      <a:pPr marL="0" marR="0">
                        <a:lnSpc>
                          <a:spcPct val="107000"/>
                        </a:lnSpc>
                        <a:spcBef>
                          <a:spcPts val="0"/>
                        </a:spcBef>
                        <a:spcAft>
                          <a:spcPts val="0"/>
                        </a:spcAft>
                      </a:pPr>
                      <a:r>
                        <a:rPr lang="en-US" sz="1400" kern="100" dirty="0">
                          <a:effectLst/>
                          <a:latin typeface="Franklin Gothic Medium" panose="020B0603020102020204" pitchFamily="34" charset="0"/>
                        </a:rPr>
                        <a:t>Ozone</a:t>
                      </a:r>
                      <a:endParaRPr lang="en-US" sz="14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.1               ppm</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.2             mg/m3</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C           .1           ppm</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rPr>
                        <a:t>IDLH         5     ppm</a:t>
                      </a:r>
                    </a:p>
                    <a:p>
                      <a:pPr marL="0" marR="0">
                        <a:lnSpc>
                          <a:spcPct val="107000"/>
                        </a:lnSpc>
                        <a:spcBef>
                          <a:spcPts val="0"/>
                        </a:spcBef>
                        <a:spcAft>
                          <a:spcPts val="0"/>
                        </a:spcAft>
                      </a:pP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5665734"/>
                  </a:ext>
                </a:extLst>
              </a:tr>
              <a:tr h="435606">
                <a:tc>
                  <a:txBody>
                    <a:bodyPr/>
                    <a:lstStyle/>
                    <a:p>
                      <a:pPr marL="0" marR="0">
                        <a:lnSpc>
                          <a:spcPct val="107000"/>
                        </a:lnSpc>
                        <a:spcBef>
                          <a:spcPts val="0"/>
                        </a:spcBef>
                        <a:spcAft>
                          <a:spcPts val="0"/>
                        </a:spcAft>
                      </a:pPr>
                      <a:r>
                        <a:rPr lang="en-US" sz="1400" kern="100" dirty="0">
                          <a:solidFill>
                            <a:srgbClr val="00B0F0"/>
                          </a:solidFill>
                          <a:effectLst/>
                          <a:latin typeface="Franklin Gothic Medium" panose="020B0603020102020204" pitchFamily="34" charset="0"/>
                          <a:hlinkClick r:id="rId7">
                            <a:extLst>
                              <a:ext uri="{A12FA001-AC4F-418D-AE19-62706E023703}">
                                <ahyp:hlinkClr xmlns:ahyp="http://schemas.microsoft.com/office/drawing/2018/hyperlinkcolor" val="tx"/>
                              </a:ext>
                            </a:extLst>
                          </a:hlinkClick>
                        </a:rPr>
                        <a:t>PNOR dust </a:t>
                      </a:r>
                      <a:endParaRPr lang="en-US" sz="1400" kern="100" dirty="0">
                        <a:solidFill>
                          <a:srgbClr val="00B0F0"/>
                        </a:solidFill>
                        <a:effectLst/>
                        <a:latin typeface="Franklin Gothic Medium" panose="020B0603020102020204" pitchFamily="34" charset="0"/>
                      </a:endParaRPr>
                    </a:p>
                    <a:p>
                      <a:pPr marL="0" marR="0">
                        <a:lnSpc>
                          <a:spcPct val="107000"/>
                        </a:lnSpc>
                        <a:spcBef>
                          <a:spcPts val="0"/>
                        </a:spcBef>
                        <a:spcAft>
                          <a:spcPts val="0"/>
                        </a:spcAft>
                      </a:pPr>
                      <a:endParaRPr lang="en-US" sz="1400" kern="100" dirty="0">
                        <a:solidFill>
                          <a:schemeClr val="bg1"/>
                        </a:solidFill>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 </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228600" marR="0" indent="-228600">
                        <a:lnSpc>
                          <a:spcPct val="107000"/>
                        </a:lnSpc>
                        <a:spcBef>
                          <a:spcPts val="0"/>
                        </a:spcBef>
                        <a:spcAft>
                          <a:spcPts val="0"/>
                        </a:spcAft>
                        <a:buAutoNum type="arabicPlain" startAt="15"/>
                      </a:pPr>
                      <a:r>
                        <a:rPr lang="en-US" sz="1200" kern="100" dirty="0">
                          <a:effectLst/>
                          <a:latin typeface="Franklin Gothic Medium" panose="020B0603020102020204" pitchFamily="34" charset="0"/>
                        </a:rPr>
                        <a:t>          mg/m3</a:t>
                      </a:r>
                    </a:p>
                    <a:p>
                      <a:pPr marL="0" marR="0" lvl="0" indent="0" algn="l" defTabSz="914377" rtl="0" eaLnBrk="1" fontAlgn="auto" latinLnBrk="0" hangingPunct="1">
                        <a:lnSpc>
                          <a:spcPct val="107000"/>
                        </a:lnSpc>
                        <a:spcBef>
                          <a:spcPts val="0"/>
                        </a:spcBef>
                        <a:spcAft>
                          <a:spcPts val="0"/>
                        </a:spcAft>
                        <a:buClrTx/>
                        <a:buSzTx/>
                        <a:buFontTx/>
                        <a:buNone/>
                        <a:tabLst/>
                        <a:defRPr/>
                      </a:pPr>
                      <a:r>
                        <a:rPr lang="en-US" sz="1200" kern="100" dirty="0">
                          <a:effectLst/>
                          <a:latin typeface="Franklin Gothic Medium" panose="020B0603020102020204" pitchFamily="34" charset="0"/>
                        </a:rPr>
                        <a:t>5              mg/m3</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 * respirable fraction </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2802211"/>
                  </a:ext>
                </a:extLst>
              </a:tr>
              <a:tr h="366395">
                <a:tc>
                  <a:txBody>
                    <a:bodyPr/>
                    <a:lstStyle/>
                    <a:p>
                      <a:pPr marL="0" marR="0">
                        <a:lnSpc>
                          <a:spcPct val="107000"/>
                        </a:lnSpc>
                        <a:spcBef>
                          <a:spcPts val="0"/>
                        </a:spcBef>
                        <a:spcAft>
                          <a:spcPts val="0"/>
                        </a:spcAft>
                      </a:pPr>
                      <a:r>
                        <a:rPr lang="en-US" sz="1400" kern="100" dirty="0">
                          <a:effectLst/>
                          <a:latin typeface="Franklin Gothic Medium" panose="020B0603020102020204" pitchFamily="34" charset="0"/>
                        </a:rPr>
                        <a:t>Propane</a:t>
                      </a:r>
                      <a:endParaRPr lang="en-US" sz="14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1000         ppm</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1800       mg/m3</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1000                 ppm</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rPr>
                        <a:t>IDLH   2,100  ppm </a:t>
                      </a:r>
                    </a:p>
                    <a:p>
                      <a:pPr marL="0" marR="0">
                        <a:lnSpc>
                          <a:spcPct val="107000"/>
                        </a:lnSpc>
                        <a:spcBef>
                          <a:spcPts val="0"/>
                        </a:spcBef>
                        <a:spcAft>
                          <a:spcPts val="0"/>
                        </a:spcAft>
                      </a:pPr>
                      <a:r>
                        <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rPr>
                        <a:t>LEL    21,000 ppm</a:t>
                      </a:r>
                    </a:p>
                  </a:txBody>
                  <a:tcPr marL="68580" marR="68580" marT="0" marB="0"/>
                </a:tc>
                <a:extLst>
                  <a:ext uri="{0D108BD9-81ED-4DB2-BD59-A6C34878D82A}">
                    <a16:rowId xmlns:a16="http://schemas.microsoft.com/office/drawing/2014/main" val="1644555171"/>
                  </a:ext>
                </a:extLst>
              </a:tr>
              <a:tr h="366395">
                <a:tc>
                  <a:txBody>
                    <a:bodyPr/>
                    <a:lstStyle/>
                    <a:p>
                      <a:pPr marL="0" marR="0">
                        <a:lnSpc>
                          <a:spcPct val="107000"/>
                        </a:lnSpc>
                        <a:spcBef>
                          <a:spcPts val="0"/>
                        </a:spcBef>
                        <a:spcAft>
                          <a:spcPts val="0"/>
                        </a:spcAft>
                      </a:pPr>
                      <a:r>
                        <a:rPr lang="en-US" sz="1400" kern="100" dirty="0">
                          <a:effectLst/>
                          <a:latin typeface="Franklin Gothic Medium" panose="020B0603020102020204" pitchFamily="34" charset="0"/>
                        </a:rPr>
                        <a:t>Sulfur Dioxide</a:t>
                      </a:r>
                      <a:endParaRPr lang="en-US" sz="14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5                ppm</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13            mg/m3</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rPr>
                        <a:t>REL        2         ppm </a:t>
                      </a:r>
                    </a:p>
                    <a:p>
                      <a:pPr marL="0" marR="0">
                        <a:lnSpc>
                          <a:spcPct val="107000"/>
                        </a:lnSpc>
                        <a:spcBef>
                          <a:spcPts val="0"/>
                        </a:spcBef>
                        <a:spcAft>
                          <a:spcPts val="0"/>
                        </a:spcAft>
                      </a:pPr>
                      <a:r>
                        <a:rPr lang="en-US" sz="1200" kern="100" dirty="0">
                          <a:effectLst/>
                          <a:latin typeface="Franklin Gothic Medium" panose="020B0603020102020204" pitchFamily="34" charset="0"/>
                        </a:rPr>
                        <a:t>STEL      5         ppm</a:t>
                      </a:r>
                      <a:endPar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Franklin Gothic Medium" panose="020B0603020102020204" pitchFamily="34" charset="0"/>
                          <a:ea typeface="Aptos" panose="020B0004020202020204" pitchFamily="34" charset="0"/>
                          <a:cs typeface="Times New Roman" panose="02020603050405020304" pitchFamily="18" charset="0"/>
                        </a:rPr>
                        <a:t>IDLH    100    ppm </a:t>
                      </a:r>
                    </a:p>
                  </a:txBody>
                  <a:tcPr marL="68580" marR="68580" marT="0" marB="0"/>
                </a:tc>
                <a:extLst>
                  <a:ext uri="{0D108BD9-81ED-4DB2-BD59-A6C34878D82A}">
                    <a16:rowId xmlns:a16="http://schemas.microsoft.com/office/drawing/2014/main" val="205615184"/>
                  </a:ext>
                </a:extLst>
              </a:tr>
            </a:tbl>
          </a:graphicData>
        </a:graphic>
      </p:graphicFrame>
    </p:spTree>
    <p:custDataLst>
      <p:tags r:id="rId1"/>
    </p:custDataLst>
    <p:extLst>
      <p:ext uri="{BB962C8B-B14F-4D97-AF65-F5344CB8AC3E}">
        <p14:creationId xmlns:p14="http://schemas.microsoft.com/office/powerpoint/2010/main" val="38164260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0C0A0-C331-7A84-6A2D-E25881C4EA79}"/>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CDCCDD88-CBFE-88C3-DAA4-02A19B667379}"/>
              </a:ext>
            </a:extLst>
          </p:cNvPr>
          <p:cNvSpPr>
            <a:spLocks noGrp="1"/>
          </p:cNvSpPr>
          <p:nvPr>
            <p:ph type="title"/>
          </p:nvPr>
        </p:nvSpPr>
        <p:spPr>
          <a:xfrm>
            <a:off x="235074" y="417511"/>
            <a:ext cx="10317933" cy="1243267"/>
          </a:xfrm>
        </p:spPr>
        <p:txBody>
          <a:bodyPr>
            <a:normAutofit fontScale="90000"/>
          </a:bodyPr>
          <a:lstStyle/>
          <a:p>
            <a:r>
              <a:rPr lang="en-US" altLang="en-US" dirty="0">
                <a:solidFill>
                  <a:srgbClr val="9E0000"/>
                </a:solidFill>
              </a:rPr>
              <a:t>OSHA Permissible Exposure Limits: </a:t>
            </a:r>
            <a:br>
              <a:rPr lang="en-US" altLang="en-US" dirty="0">
                <a:solidFill>
                  <a:srgbClr val="9E0000"/>
                </a:solidFill>
              </a:rPr>
            </a:br>
            <a:r>
              <a:rPr lang="en-US" altLang="en-US" dirty="0">
                <a:solidFill>
                  <a:srgbClr val="9E0000"/>
                </a:solidFill>
              </a:rPr>
              <a:t>Cotton Dust versus </a:t>
            </a:r>
            <a:br>
              <a:rPr lang="en-US" altLang="en-US" dirty="0">
                <a:solidFill>
                  <a:srgbClr val="9E0000"/>
                </a:solidFill>
              </a:rPr>
            </a:br>
            <a:r>
              <a:rPr lang="en-US" altLang="en-US" dirty="0">
                <a:solidFill>
                  <a:srgbClr val="9E0000"/>
                </a:solidFill>
              </a:rPr>
              <a:t>Particulates Not Otherwise Regulated</a:t>
            </a:r>
            <a:endParaRPr lang="en-US" dirty="0"/>
          </a:p>
        </p:txBody>
      </p:sp>
      <p:sp>
        <p:nvSpPr>
          <p:cNvPr id="52" name="Content Placeholder 51">
            <a:extLst>
              <a:ext uri="{FF2B5EF4-FFF2-40B4-BE49-F238E27FC236}">
                <a16:creationId xmlns:a16="http://schemas.microsoft.com/office/drawing/2014/main" id="{C9D3B6E0-F594-515B-8B98-195C27A59BF8}"/>
              </a:ext>
            </a:extLst>
          </p:cNvPr>
          <p:cNvSpPr>
            <a:spLocks noGrp="1"/>
          </p:cNvSpPr>
          <p:nvPr>
            <p:ph idx="1"/>
          </p:nvPr>
        </p:nvSpPr>
        <p:spPr>
          <a:xfrm>
            <a:off x="366941" y="4718303"/>
            <a:ext cx="11825059" cy="2025397"/>
          </a:xfrm>
        </p:spPr>
        <p:txBody>
          <a:bodyPr>
            <a:normAutofit/>
          </a:bodyPr>
          <a:lstStyle/>
          <a:p>
            <a:pPr marL="0" indent="0">
              <a:buNone/>
            </a:pPr>
            <a:endParaRPr lang="en-US" sz="3200" b="1" dirty="0"/>
          </a:p>
          <a:p>
            <a:endParaRPr lang="en-US" b="1" dirty="0"/>
          </a:p>
        </p:txBody>
      </p:sp>
      <p:sp>
        <p:nvSpPr>
          <p:cNvPr id="4" name="TextBox 4">
            <a:extLst>
              <a:ext uri="{FF2B5EF4-FFF2-40B4-BE49-F238E27FC236}">
                <a16:creationId xmlns:a16="http://schemas.microsoft.com/office/drawing/2014/main" id="{50CD85E7-2637-E81A-BF82-C1BD30FF24AA}"/>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graphicFrame>
        <p:nvGraphicFramePr>
          <p:cNvPr id="2" name="Table 1">
            <a:extLst>
              <a:ext uri="{FF2B5EF4-FFF2-40B4-BE49-F238E27FC236}">
                <a16:creationId xmlns:a16="http://schemas.microsoft.com/office/drawing/2014/main" id="{4FB28605-FF39-1351-292E-2A2F4F1829B4}"/>
              </a:ext>
            </a:extLst>
          </p:cNvPr>
          <p:cNvGraphicFramePr>
            <a:graphicFrameLocks noGrp="1"/>
          </p:cNvGraphicFramePr>
          <p:nvPr>
            <p:extLst>
              <p:ext uri="{D42A27DB-BD31-4B8C-83A1-F6EECF244321}">
                <p14:modId xmlns:p14="http://schemas.microsoft.com/office/powerpoint/2010/main" val="609671292"/>
              </p:ext>
            </p:extLst>
          </p:nvPr>
        </p:nvGraphicFramePr>
        <p:xfrm>
          <a:off x="366941" y="2282412"/>
          <a:ext cx="11481465" cy="2324618"/>
        </p:xfrm>
        <a:graphic>
          <a:graphicData uri="http://schemas.openxmlformats.org/drawingml/2006/table">
            <a:tbl>
              <a:tblPr firstRow="1" firstCol="1" bandRow="1">
                <a:tableStyleId>{5C22544A-7EE6-4342-B048-85BDC9FD1C3A}</a:tableStyleId>
              </a:tblPr>
              <a:tblGrid>
                <a:gridCol w="2578256">
                  <a:extLst>
                    <a:ext uri="{9D8B030D-6E8A-4147-A177-3AD203B41FA5}">
                      <a16:colId xmlns:a16="http://schemas.microsoft.com/office/drawing/2014/main" val="366697420"/>
                    </a:ext>
                  </a:extLst>
                </a:gridCol>
                <a:gridCol w="3413073">
                  <a:extLst>
                    <a:ext uri="{9D8B030D-6E8A-4147-A177-3AD203B41FA5}">
                      <a16:colId xmlns:a16="http://schemas.microsoft.com/office/drawing/2014/main" val="3432220777"/>
                    </a:ext>
                  </a:extLst>
                </a:gridCol>
                <a:gridCol w="5490136">
                  <a:extLst>
                    <a:ext uri="{9D8B030D-6E8A-4147-A177-3AD203B41FA5}">
                      <a16:colId xmlns:a16="http://schemas.microsoft.com/office/drawing/2014/main" val="1156881704"/>
                    </a:ext>
                  </a:extLst>
                </a:gridCol>
              </a:tblGrid>
              <a:tr h="1162309">
                <a:tc>
                  <a:txBody>
                    <a:bodyPr/>
                    <a:lstStyle/>
                    <a:p>
                      <a:pPr marL="0" marR="0">
                        <a:lnSpc>
                          <a:spcPct val="107000"/>
                        </a:lnSpc>
                        <a:spcBef>
                          <a:spcPts val="0"/>
                        </a:spcBef>
                        <a:spcAft>
                          <a:spcPts val="0"/>
                        </a:spcAft>
                      </a:pPr>
                      <a:r>
                        <a:rPr lang="en-US" sz="3200" kern="100" dirty="0">
                          <a:effectLst/>
                          <a:latin typeface="Franklin Gothic Medium" panose="020B0603020102020204" pitchFamily="34" charset="0"/>
                        </a:rPr>
                        <a:t>Cotton Dust </a:t>
                      </a:r>
                      <a:r>
                        <a:rPr lang="en-US" sz="3200" kern="100" dirty="0">
                          <a:solidFill>
                            <a:srgbClr val="00B0F0"/>
                          </a:solidFill>
                          <a:effectLst/>
                          <a:latin typeface="Franklin Gothic Medium" panose="020B0603020102020204" pitchFamily="34" charset="0"/>
                          <a:hlinkClick r:id="rId4">
                            <a:extLst>
                              <a:ext uri="{A12FA001-AC4F-418D-AE19-62706E023703}">
                                <ahyp:hlinkClr xmlns:ahyp="http://schemas.microsoft.com/office/drawing/2018/hyperlinkcolor" val="tx"/>
                              </a:ext>
                            </a:extLst>
                          </a:hlinkClick>
                        </a:rPr>
                        <a:t>1910.1043</a:t>
                      </a:r>
                      <a:endParaRPr lang="en-US" sz="3200" kern="100" dirty="0">
                        <a:solidFill>
                          <a:srgbClr val="00B0F0"/>
                        </a:solidFill>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kern="100" dirty="0">
                          <a:effectLst/>
                          <a:latin typeface="Franklin Gothic Medium" panose="020B0603020102020204" pitchFamily="34" charset="0"/>
                        </a:rPr>
                        <a:t>1          mg/m3</a:t>
                      </a:r>
                      <a:endParaRPr lang="en-US" sz="3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kern="100" dirty="0">
                          <a:effectLst/>
                          <a:latin typeface="Franklin Gothic Medium" panose="020B0603020102020204" pitchFamily="34" charset="0"/>
                        </a:rPr>
                        <a:t>REL      &lt;.2          mg/m3</a:t>
                      </a:r>
                    </a:p>
                    <a:p>
                      <a:pPr marL="0" marR="0">
                        <a:lnSpc>
                          <a:spcPct val="107000"/>
                        </a:lnSpc>
                        <a:spcBef>
                          <a:spcPts val="0"/>
                        </a:spcBef>
                        <a:spcAft>
                          <a:spcPts val="0"/>
                        </a:spcAft>
                      </a:pPr>
                      <a:r>
                        <a:rPr lang="en-US" sz="3200" kern="100" dirty="0">
                          <a:effectLst/>
                          <a:latin typeface="Franklin Gothic Medium" panose="020B0603020102020204" pitchFamily="34" charset="0"/>
                        </a:rPr>
                        <a:t> </a:t>
                      </a:r>
                      <a:endParaRPr lang="en-US" sz="3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1597912"/>
                  </a:ext>
                </a:extLst>
              </a:tr>
              <a:tr h="1162309">
                <a:tc>
                  <a:txBody>
                    <a:bodyPr/>
                    <a:lstStyle/>
                    <a:p>
                      <a:pPr marL="0" marR="0">
                        <a:lnSpc>
                          <a:spcPct val="107000"/>
                        </a:lnSpc>
                        <a:spcBef>
                          <a:spcPts val="0"/>
                        </a:spcBef>
                        <a:spcAft>
                          <a:spcPts val="0"/>
                        </a:spcAft>
                      </a:pPr>
                      <a:r>
                        <a:rPr lang="en-US" sz="3200" kern="100" dirty="0">
                          <a:solidFill>
                            <a:srgbClr val="00B0F0"/>
                          </a:solidFill>
                          <a:effectLst/>
                          <a:latin typeface="Franklin Gothic Medium" panose="020B0603020102020204" pitchFamily="34" charset="0"/>
                          <a:hlinkClick r:id="rId5">
                            <a:extLst>
                              <a:ext uri="{A12FA001-AC4F-418D-AE19-62706E023703}">
                                <ahyp:hlinkClr xmlns:ahyp="http://schemas.microsoft.com/office/drawing/2018/hyperlinkcolor" val="tx"/>
                              </a:ext>
                            </a:extLst>
                          </a:hlinkClick>
                        </a:rPr>
                        <a:t>PNOR dust </a:t>
                      </a:r>
                      <a:endParaRPr lang="en-US" sz="3200" kern="100" dirty="0">
                        <a:solidFill>
                          <a:srgbClr val="00B0F0"/>
                        </a:solidFill>
                        <a:effectLst/>
                        <a:latin typeface="Franklin Gothic Medium" panose="020B0603020102020204" pitchFamily="34" charset="0"/>
                      </a:endParaRPr>
                    </a:p>
                    <a:p>
                      <a:pPr marL="0" marR="0">
                        <a:lnSpc>
                          <a:spcPct val="107000"/>
                        </a:lnSpc>
                        <a:spcBef>
                          <a:spcPts val="0"/>
                        </a:spcBef>
                        <a:spcAft>
                          <a:spcPts val="0"/>
                        </a:spcAft>
                      </a:pPr>
                      <a:endParaRPr lang="en-US" sz="3200" kern="100" dirty="0">
                        <a:solidFill>
                          <a:schemeClr val="bg1"/>
                        </a:solidFill>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228600" marR="0" indent="-228600">
                        <a:lnSpc>
                          <a:spcPct val="107000"/>
                        </a:lnSpc>
                        <a:spcBef>
                          <a:spcPts val="0"/>
                        </a:spcBef>
                        <a:spcAft>
                          <a:spcPts val="0"/>
                        </a:spcAft>
                        <a:buAutoNum type="arabicPlain" startAt="15"/>
                      </a:pPr>
                      <a:r>
                        <a:rPr lang="en-US" sz="3200" kern="100" dirty="0">
                          <a:effectLst/>
                          <a:latin typeface="Franklin Gothic Medium" panose="020B0603020102020204" pitchFamily="34" charset="0"/>
                        </a:rPr>
                        <a:t>       mg/m3</a:t>
                      </a:r>
                    </a:p>
                    <a:p>
                      <a:pPr marL="0" marR="0" lvl="0" indent="0" algn="l" defTabSz="914377" rtl="0" eaLnBrk="1" fontAlgn="auto" latinLnBrk="0" hangingPunct="1">
                        <a:lnSpc>
                          <a:spcPct val="107000"/>
                        </a:lnSpc>
                        <a:spcBef>
                          <a:spcPts val="0"/>
                        </a:spcBef>
                        <a:spcAft>
                          <a:spcPts val="0"/>
                        </a:spcAft>
                        <a:buClrTx/>
                        <a:buSzTx/>
                        <a:buFontTx/>
                        <a:buNone/>
                        <a:tabLst/>
                        <a:defRPr/>
                      </a:pPr>
                      <a:r>
                        <a:rPr lang="en-US" sz="3200" kern="100" dirty="0">
                          <a:effectLst/>
                          <a:latin typeface="Franklin Gothic Medium" panose="020B0603020102020204" pitchFamily="34" charset="0"/>
                        </a:rPr>
                        <a:t>5         mg/m3</a:t>
                      </a:r>
                      <a:endParaRPr lang="en-US" sz="3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kern="100" dirty="0">
                          <a:effectLst/>
                          <a:latin typeface="Franklin Gothic Medium" panose="020B0603020102020204" pitchFamily="34" charset="0"/>
                        </a:rPr>
                        <a:t> </a:t>
                      </a:r>
                      <a:endParaRPr lang="en-US" sz="3200" kern="100" dirty="0">
                        <a:effectLst/>
                        <a:latin typeface="Franklin Gothic Medium" panose="020B06030201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2802211"/>
                  </a:ext>
                </a:extLst>
              </a:tr>
            </a:tbl>
          </a:graphicData>
        </a:graphic>
      </p:graphicFrame>
      <p:sp>
        <p:nvSpPr>
          <p:cNvPr id="3" name="TextBox 2">
            <a:extLst>
              <a:ext uri="{FF2B5EF4-FFF2-40B4-BE49-F238E27FC236}">
                <a16:creationId xmlns:a16="http://schemas.microsoft.com/office/drawing/2014/main" id="{D22B1E61-4C11-15AF-01F6-F97BDB5E3573}"/>
              </a:ext>
            </a:extLst>
          </p:cNvPr>
          <p:cNvSpPr txBox="1"/>
          <p:nvPr/>
        </p:nvSpPr>
        <p:spPr>
          <a:xfrm>
            <a:off x="366940" y="4954772"/>
            <a:ext cx="11742763" cy="2554545"/>
          </a:xfrm>
          <a:prstGeom prst="rect">
            <a:avLst/>
          </a:prstGeom>
          <a:noFill/>
        </p:spPr>
        <p:txBody>
          <a:bodyPr wrap="square" rtlCol="0">
            <a:spAutoFit/>
          </a:bodyPr>
          <a:lstStyle/>
          <a:p>
            <a:r>
              <a:rPr lang="en-US" sz="3200" b="1" dirty="0"/>
              <a:t>1971 Cotton PEL reduced to 1 mg / 1978 Cotton Dust Standard</a:t>
            </a:r>
          </a:p>
          <a:p>
            <a:r>
              <a:rPr lang="en-US" sz="3200" b="1" dirty="0"/>
              <a:t>Byssinosis in cotton workers reduced from 20% to 1%</a:t>
            </a:r>
          </a:p>
          <a:p>
            <a:r>
              <a:rPr lang="en-US" sz="3200" b="1" dirty="0"/>
              <a:t>Endotoxin primary factor in cotton dust exposure </a:t>
            </a:r>
          </a:p>
          <a:p>
            <a:endParaRPr lang="en-US" sz="3200" b="1" dirty="0"/>
          </a:p>
          <a:p>
            <a:r>
              <a:rPr lang="en-US" sz="3200" b="1" dirty="0"/>
              <a:t> </a:t>
            </a:r>
          </a:p>
        </p:txBody>
      </p:sp>
    </p:spTree>
    <p:custDataLst>
      <p:tags r:id="rId1"/>
    </p:custDataLst>
    <p:extLst>
      <p:ext uri="{BB962C8B-B14F-4D97-AF65-F5344CB8AC3E}">
        <p14:creationId xmlns:p14="http://schemas.microsoft.com/office/powerpoint/2010/main" val="1306269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3A9B8-9C11-84EE-0227-23B31D6DBCC7}"/>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0B175C1F-E805-2825-B56D-E3F56AE75034}"/>
              </a:ext>
            </a:extLst>
          </p:cNvPr>
          <p:cNvSpPr>
            <a:spLocks noGrp="1"/>
          </p:cNvSpPr>
          <p:nvPr>
            <p:ph type="title"/>
          </p:nvPr>
        </p:nvSpPr>
        <p:spPr>
          <a:xfrm>
            <a:off x="771698" y="309808"/>
            <a:ext cx="10378443" cy="1325563"/>
          </a:xfrm>
        </p:spPr>
        <p:txBody>
          <a:bodyPr>
            <a:normAutofit/>
          </a:bodyPr>
          <a:lstStyle/>
          <a:p>
            <a:r>
              <a:rPr lang="en-US" dirty="0">
                <a:solidFill>
                  <a:srgbClr val="9E0000"/>
                </a:solidFill>
              </a:rPr>
              <a:t>1971 – 2024 </a:t>
            </a:r>
            <a:endParaRPr lang="en-US" dirty="0"/>
          </a:p>
        </p:txBody>
      </p:sp>
      <p:sp>
        <p:nvSpPr>
          <p:cNvPr id="52" name="Content Placeholder 51">
            <a:extLst>
              <a:ext uri="{FF2B5EF4-FFF2-40B4-BE49-F238E27FC236}">
                <a16:creationId xmlns:a16="http://schemas.microsoft.com/office/drawing/2014/main" id="{505503C5-7507-E25A-89DB-F3D7FA333E58}"/>
              </a:ext>
            </a:extLst>
          </p:cNvPr>
          <p:cNvSpPr>
            <a:spLocks noGrp="1"/>
          </p:cNvSpPr>
          <p:nvPr>
            <p:ph idx="1"/>
          </p:nvPr>
        </p:nvSpPr>
        <p:spPr>
          <a:xfrm>
            <a:off x="771698" y="1635371"/>
            <a:ext cx="11288924" cy="4912821"/>
          </a:xfrm>
        </p:spPr>
        <p:txBody>
          <a:bodyPr>
            <a:normAutofit lnSpcReduction="10000"/>
          </a:bodyPr>
          <a:lstStyle/>
          <a:p>
            <a:r>
              <a:rPr lang="en-US" sz="3200" b="1" dirty="0"/>
              <a:t>Technology, Science, Medical advances</a:t>
            </a:r>
          </a:p>
          <a:p>
            <a:r>
              <a:rPr lang="en-US" sz="3200" b="1" dirty="0"/>
              <a:t>Is the 1971 Regulatory PEL the only way to determine a hazard exists in the workplace?</a:t>
            </a:r>
          </a:p>
          <a:p>
            <a:r>
              <a:rPr lang="en-US" sz="3200" b="1" dirty="0"/>
              <a:t>Should a hazard only be controlled if it exceeds the PEL?</a:t>
            </a:r>
          </a:p>
          <a:p>
            <a:r>
              <a:rPr lang="en-US" sz="3200" b="1" dirty="0">
                <a:hlinkClick r:id="rId4"/>
              </a:rPr>
              <a:t>OSHA General Duty Clause</a:t>
            </a:r>
            <a:r>
              <a:rPr lang="en-US" sz="3200" b="1" dirty="0"/>
              <a:t>: </a:t>
            </a:r>
          </a:p>
          <a:p>
            <a:pPr marL="0" indent="0">
              <a:buNone/>
            </a:pPr>
            <a:r>
              <a:rPr lang="en-US" sz="3200" dirty="0">
                <a:highlight>
                  <a:srgbClr val="FFFF00"/>
                </a:highlight>
              </a:rPr>
              <a:t>Each employer shall furnish to each of his employees employment and a place of employment which are free from recognized hazards</a:t>
            </a:r>
            <a:endParaRPr lang="en-US" sz="3200" b="1" dirty="0"/>
          </a:p>
          <a:p>
            <a:endParaRPr lang="en-US" sz="2400" b="1" dirty="0"/>
          </a:p>
          <a:p>
            <a:pPr marL="0" indent="0">
              <a:buNone/>
            </a:pPr>
            <a:endParaRPr lang="en-US" sz="3200" b="1" dirty="0"/>
          </a:p>
          <a:p>
            <a:endParaRPr lang="en-US" b="1" dirty="0"/>
          </a:p>
        </p:txBody>
      </p:sp>
      <p:sp>
        <p:nvSpPr>
          <p:cNvPr id="4" name="TextBox 4">
            <a:extLst>
              <a:ext uri="{FF2B5EF4-FFF2-40B4-BE49-F238E27FC236}">
                <a16:creationId xmlns:a16="http://schemas.microsoft.com/office/drawing/2014/main" id="{43E8A735-AD04-9F53-9522-C046064C9EDD}"/>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custDataLst>
      <p:tags r:id="rId1"/>
    </p:custDataLst>
    <p:extLst>
      <p:ext uri="{BB962C8B-B14F-4D97-AF65-F5344CB8AC3E}">
        <p14:creationId xmlns:p14="http://schemas.microsoft.com/office/powerpoint/2010/main" val="3119161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162C5-8C34-46A0-E10B-72B8B97AA7DD}"/>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655BFD4A-646B-539A-3464-AD591D0AA9FF}"/>
              </a:ext>
            </a:extLst>
          </p:cNvPr>
          <p:cNvSpPr>
            <a:spLocks noGrp="1"/>
          </p:cNvSpPr>
          <p:nvPr>
            <p:ph type="title"/>
          </p:nvPr>
        </p:nvSpPr>
        <p:spPr>
          <a:xfrm>
            <a:off x="771698" y="309808"/>
            <a:ext cx="10378443" cy="1325563"/>
          </a:xfrm>
        </p:spPr>
        <p:txBody>
          <a:bodyPr>
            <a:normAutofit/>
          </a:bodyPr>
          <a:lstStyle/>
          <a:p>
            <a:r>
              <a:rPr lang="en-US" altLang="en-US" dirty="0">
                <a:solidFill>
                  <a:srgbClr val="9E0000"/>
                </a:solidFill>
              </a:rPr>
              <a:t>PPE – What is required</a:t>
            </a:r>
            <a:endParaRPr lang="en-US" dirty="0"/>
          </a:p>
        </p:txBody>
      </p:sp>
      <p:sp>
        <p:nvSpPr>
          <p:cNvPr id="52" name="Content Placeholder 51">
            <a:extLst>
              <a:ext uri="{FF2B5EF4-FFF2-40B4-BE49-F238E27FC236}">
                <a16:creationId xmlns:a16="http://schemas.microsoft.com/office/drawing/2014/main" id="{BCEAADBD-A422-F0F2-1AD0-2186004D4464}"/>
              </a:ext>
            </a:extLst>
          </p:cNvPr>
          <p:cNvSpPr>
            <a:spLocks noGrp="1"/>
          </p:cNvSpPr>
          <p:nvPr>
            <p:ph idx="1"/>
          </p:nvPr>
        </p:nvSpPr>
        <p:spPr>
          <a:xfrm>
            <a:off x="771697" y="1304819"/>
            <a:ext cx="11420303" cy="5438882"/>
          </a:xfrm>
        </p:spPr>
        <p:txBody>
          <a:bodyPr>
            <a:normAutofit lnSpcReduction="10000"/>
          </a:bodyPr>
          <a:lstStyle/>
          <a:p>
            <a:pPr marL="514350" indent="-514350">
              <a:buFont typeface="+mj-lt"/>
              <a:buAutoNum type="arabicPeriod"/>
            </a:pPr>
            <a:r>
              <a:rPr lang="en-US" sz="3200" b="1" dirty="0"/>
              <a:t>Written Respiratory Protection Program </a:t>
            </a:r>
          </a:p>
          <a:p>
            <a:pPr marL="514350" indent="-514350">
              <a:buFont typeface="+mj-lt"/>
              <a:buAutoNum type="arabicPeriod"/>
            </a:pPr>
            <a:r>
              <a:rPr lang="en-US" sz="3200" b="1" dirty="0"/>
              <a:t>Qualified program administrator to oversee RPP</a:t>
            </a:r>
          </a:p>
          <a:p>
            <a:pPr marL="514350" indent="-514350">
              <a:buFont typeface="+mj-lt"/>
              <a:buAutoNum type="arabicPeriod"/>
            </a:pPr>
            <a:r>
              <a:rPr lang="en-US" sz="3200" b="1" dirty="0"/>
              <a:t>Must provide at no cost to employee:</a:t>
            </a:r>
          </a:p>
          <a:p>
            <a:pPr marL="971539" lvl="1" indent="-514350">
              <a:buFont typeface="+mj-lt"/>
              <a:buAutoNum type="alphaLcPeriod"/>
            </a:pPr>
            <a:r>
              <a:rPr lang="en-US" sz="2800" b="1" dirty="0">
                <a:hlinkClick r:id="rId4"/>
              </a:rPr>
              <a:t>Medical Evaluation</a:t>
            </a:r>
            <a:r>
              <a:rPr lang="en-US" sz="2800" b="1" dirty="0"/>
              <a:t> &amp; Fit Testing  </a:t>
            </a:r>
          </a:p>
          <a:p>
            <a:pPr marL="971539" lvl="1" indent="-514350">
              <a:buFont typeface="+mj-lt"/>
              <a:buAutoNum type="alphaLcPeriod"/>
            </a:pPr>
            <a:r>
              <a:rPr lang="en-US" sz="2800" b="1" dirty="0"/>
              <a:t>Respirators</a:t>
            </a:r>
          </a:p>
          <a:p>
            <a:pPr marL="971539" lvl="1" indent="-514350">
              <a:buFont typeface="+mj-lt"/>
              <a:buAutoNum type="alphaLcPeriod"/>
            </a:pPr>
            <a:r>
              <a:rPr lang="en-US" sz="2800" b="1" dirty="0"/>
              <a:t>Training &amp; Procedures on hazards, PPE use, cleaning, storing, maintenance  </a:t>
            </a:r>
          </a:p>
          <a:p>
            <a:pPr marL="514350" indent="-514350">
              <a:buFont typeface="+mj-lt"/>
              <a:buAutoNum type="arabicPeriod"/>
            </a:pPr>
            <a:r>
              <a:rPr lang="en-US" sz="3200" b="1" dirty="0"/>
              <a:t>Procedures to evaluate program effectiveness</a:t>
            </a:r>
          </a:p>
          <a:p>
            <a:pPr marL="514350" indent="-514350">
              <a:buFont typeface="+mj-lt"/>
              <a:buAutoNum type="arabicPeriod"/>
            </a:pPr>
            <a:r>
              <a:rPr lang="en-US" b="1" dirty="0"/>
              <a:t>Record Keeping</a:t>
            </a:r>
          </a:p>
        </p:txBody>
      </p:sp>
      <p:sp>
        <p:nvSpPr>
          <p:cNvPr id="4" name="TextBox 4">
            <a:extLst>
              <a:ext uri="{FF2B5EF4-FFF2-40B4-BE49-F238E27FC236}">
                <a16:creationId xmlns:a16="http://schemas.microsoft.com/office/drawing/2014/main" id="{357ED21B-23C1-F00B-4CD2-9832EF12B168}"/>
              </a:ext>
            </a:extLst>
          </p:cNvPr>
          <p:cNvSpPr txBox="1">
            <a:spLocks noChangeArrowheads="1"/>
          </p:cNvSpPr>
          <p:nvPr/>
        </p:nvSpPr>
        <p:spPr bwMode="auto">
          <a:xfrm>
            <a:off x="9257607" y="6271967"/>
            <a:ext cx="259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n-US" altLang="en-US" sz="1200" b="1" dirty="0">
              <a:solidFill>
                <a:srgbClr val="B40000"/>
              </a:solidFill>
            </a:endParaRPr>
          </a:p>
          <a:p>
            <a:pPr>
              <a:spcBef>
                <a:spcPct val="0"/>
              </a:spcBef>
              <a:buFontTx/>
              <a:buNone/>
            </a:pPr>
            <a:r>
              <a:rPr lang="en-US" altLang="en-US" sz="1200" b="1" dirty="0">
                <a:solidFill>
                  <a:srgbClr val="B40000"/>
                </a:solidFill>
              </a:rPr>
              <a:t>www.iup.edu/pa-oshaconsultation</a:t>
            </a:r>
          </a:p>
        </p:txBody>
      </p:sp>
    </p:spTree>
    <p:custDataLst>
      <p:tags r:id="rId1"/>
    </p:custDataLst>
    <p:extLst>
      <p:ext uri="{BB962C8B-B14F-4D97-AF65-F5344CB8AC3E}">
        <p14:creationId xmlns:p14="http://schemas.microsoft.com/office/powerpoint/2010/main" val="3631958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376EB-4644-940F-7244-9173418EA126}"/>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AD6B028B-84C1-19E5-B984-1E1358CE9284}"/>
              </a:ext>
            </a:extLst>
          </p:cNvPr>
          <p:cNvSpPr>
            <a:spLocks noGrp="1"/>
          </p:cNvSpPr>
          <p:nvPr>
            <p:ph type="title"/>
          </p:nvPr>
        </p:nvSpPr>
        <p:spPr>
          <a:xfrm>
            <a:off x="771698" y="309808"/>
            <a:ext cx="10378443" cy="1325563"/>
          </a:xfrm>
        </p:spPr>
        <p:txBody>
          <a:bodyPr/>
          <a:lstStyle/>
          <a:p>
            <a:r>
              <a:rPr lang="en-US" altLang="en-US" dirty="0">
                <a:solidFill>
                  <a:srgbClr val="9E0000"/>
                </a:solidFill>
              </a:rPr>
              <a:t>Why does Safety matter? </a:t>
            </a:r>
            <a:endParaRPr lang="en-US" dirty="0"/>
          </a:p>
        </p:txBody>
      </p:sp>
      <p:graphicFrame>
        <p:nvGraphicFramePr>
          <p:cNvPr id="2" name="Content Placeholder 1">
            <a:extLst>
              <a:ext uri="{FF2B5EF4-FFF2-40B4-BE49-F238E27FC236}">
                <a16:creationId xmlns:a16="http://schemas.microsoft.com/office/drawing/2014/main" id="{92EDDC9D-A24D-EE10-0B67-B70896FC4957}"/>
              </a:ext>
            </a:extLst>
          </p:cNvPr>
          <p:cNvGraphicFramePr>
            <a:graphicFrameLocks noGrp="1"/>
          </p:cNvGraphicFramePr>
          <p:nvPr>
            <p:ph idx="1"/>
            <p:extLst>
              <p:ext uri="{D42A27DB-BD31-4B8C-83A1-F6EECF244321}">
                <p14:modId xmlns:p14="http://schemas.microsoft.com/office/powerpoint/2010/main" val="3454839411"/>
              </p:ext>
            </p:extLst>
          </p:nvPr>
        </p:nvGraphicFramePr>
        <p:xfrm>
          <a:off x="771698" y="1734589"/>
          <a:ext cx="10886902" cy="43447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4">
            <a:extLst>
              <a:ext uri="{FF2B5EF4-FFF2-40B4-BE49-F238E27FC236}">
                <a16:creationId xmlns:a16="http://schemas.microsoft.com/office/drawing/2014/main" id="{183E6E90-6E0D-9EE9-962E-74C55E85A15B}"/>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custDataLst>
      <p:tags r:id="rId1"/>
    </p:custDataLst>
    <p:extLst>
      <p:ext uri="{BB962C8B-B14F-4D97-AF65-F5344CB8AC3E}">
        <p14:creationId xmlns:p14="http://schemas.microsoft.com/office/powerpoint/2010/main" val="38224980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8EDB3-B7FF-D83C-7FFE-0FE7A5772409}"/>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3B333852-A025-EB58-46E9-751F706387E3}"/>
              </a:ext>
            </a:extLst>
          </p:cNvPr>
          <p:cNvSpPr>
            <a:spLocks noGrp="1"/>
          </p:cNvSpPr>
          <p:nvPr>
            <p:ph type="title"/>
          </p:nvPr>
        </p:nvSpPr>
        <p:spPr>
          <a:xfrm>
            <a:off x="771698" y="309808"/>
            <a:ext cx="10378443" cy="1325563"/>
          </a:xfrm>
        </p:spPr>
        <p:txBody>
          <a:bodyPr>
            <a:normAutofit/>
          </a:bodyPr>
          <a:lstStyle/>
          <a:p>
            <a:r>
              <a:rPr lang="en-US" altLang="en-US" dirty="0">
                <a:solidFill>
                  <a:srgbClr val="9E0000"/>
                </a:solidFill>
              </a:rPr>
              <a:t>PPE – limit skin exposure</a:t>
            </a:r>
            <a:endParaRPr lang="en-US" dirty="0"/>
          </a:p>
        </p:txBody>
      </p:sp>
      <p:sp>
        <p:nvSpPr>
          <p:cNvPr id="52" name="Content Placeholder 51">
            <a:extLst>
              <a:ext uri="{FF2B5EF4-FFF2-40B4-BE49-F238E27FC236}">
                <a16:creationId xmlns:a16="http://schemas.microsoft.com/office/drawing/2014/main" id="{0DB09636-F6CE-17BB-F04A-AF0758CD53FA}"/>
              </a:ext>
            </a:extLst>
          </p:cNvPr>
          <p:cNvSpPr>
            <a:spLocks noGrp="1"/>
          </p:cNvSpPr>
          <p:nvPr>
            <p:ph idx="1"/>
          </p:nvPr>
        </p:nvSpPr>
        <p:spPr>
          <a:xfrm>
            <a:off x="771697" y="1734589"/>
            <a:ext cx="11420303" cy="5009111"/>
          </a:xfrm>
        </p:spPr>
        <p:txBody>
          <a:bodyPr>
            <a:normAutofit/>
          </a:bodyPr>
          <a:lstStyle/>
          <a:p>
            <a:pPr marL="0" indent="0">
              <a:buNone/>
            </a:pPr>
            <a:r>
              <a:rPr lang="en-US" sz="3200" b="1" dirty="0"/>
              <a:t>Not just face masks and N-95 </a:t>
            </a:r>
          </a:p>
          <a:p>
            <a:r>
              <a:rPr lang="en-US" sz="3200" b="1" dirty="0"/>
              <a:t>“Sensitizers” - Repetitive exposure can contribute to allergic reactions </a:t>
            </a:r>
          </a:p>
          <a:p>
            <a:r>
              <a:rPr lang="en-US" sz="3200" b="1" dirty="0"/>
              <a:t>Skin contact can contribute to allergic reactions &amp; anaphylaxis</a:t>
            </a:r>
          </a:p>
          <a:p>
            <a:r>
              <a:rPr lang="en-US" sz="3200" b="1" dirty="0"/>
              <a:t>Long sleeves, Long pants, gloves, head coverings, glasses, goggles</a:t>
            </a:r>
          </a:p>
        </p:txBody>
      </p:sp>
      <p:sp>
        <p:nvSpPr>
          <p:cNvPr id="4" name="TextBox 4">
            <a:extLst>
              <a:ext uri="{FF2B5EF4-FFF2-40B4-BE49-F238E27FC236}">
                <a16:creationId xmlns:a16="http://schemas.microsoft.com/office/drawing/2014/main" id="{807CC091-68BF-5225-A15A-AE003C132765}"/>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2782990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162C5-8C34-46A0-E10B-72B8B97AA7DD}"/>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655BFD4A-646B-539A-3464-AD591D0AA9FF}"/>
              </a:ext>
            </a:extLst>
          </p:cNvPr>
          <p:cNvSpPr>
            <a:spLocks noGrp="1"/>
          </p:cNvSpPr>
          <p:nvPr>
            <p:ph type="title"/>
          </p:nvPr>
        </p:nvSpPr>
        <p:spPr>
          <a:xfrm>
            <a:off x="771698" y="309808"/>
            <a:ext cx="10378443" cy="1325563"/>
          </a:xfrm>
        </p:spPr>
        <p:txBody>
          <a:bodyPr>
            <a:normAutofit/>
          </a:bodyPr>
          <a:lstStyle/>
          <a:p>
            <a:r>
              <a:rPr lang="en-US" altLang="en-US" dirty="0">
                <a:solidFill>
                  <a:srgbClr val="9E0000"/>
                </a:solidFill>
              </a:rPr>
              <a:t>Medical Evaluations &amp; Monitoring </a:t>
            </a:r>
            <a:endParaRPr lang="en-US" dirty="0"/>
          </a:p>
        </p:txBody>
      </p:sp>
      <p:sp>
        <p:nvSpPr>
          <p:cNvPr id="52" name="Content Placeholder 51">
            <a:extLst>
              <a:ext uri="{FF2B5EF4-FFF2-40B4-BE49-F238E27FC236}">
                <a16:creationId xmlns:a16="http://schemas.microsoft.com/office/drawing/2014/main" id="{BCEAADBD-A422-F0F2-1AD0-2186004D4464}"/>
              </a:ext>
            </a:extLst>
          </p:cNvPr>
          <p:cNvSpPr>
            <a:spLocks noGrp="1"/>
          </p:cNvSpPr>
          <p:nvPr>
            <p:ph idx="1"/>
          </p:nvPr>
        </p:nvSpPr>
        <p:spPr>
          <a:xfrm>
            <a:off x="771697" y="1403498"/>
            <a:ext cx="11420303" cy="5144694"/>
          </a:xfrm>
        </p:spPr>
        <p:txBody>
          <a:bodyPr>
            <a:normAutofit fontScale="92500" lnSpcReduction="10000"/>
          </a:bodyPr>
          <a:lstStyle/>
          <a:p>
            <a:r>
              <a:rPr lang="en-US" sz="3200" b="1" u="sng" dirty="0"/>
              <a:t>Baseline Medical Evaluations</a:t>
            </a:r>
          </a:p>
          <a:p>
            <a:pPr lvl="1"/>
            <a:r>
              <a:rPr lang="en-US" sz="3200" b="1" dirty="0"/>
              <a:t>Pulmonary Function Tests </a:t>
            </a:r>
          </a:p>
          <a:p>
            <a:pPr lvl="1"/>
            <a:r>
              <a:rPr lang="en-US" sz="3200" b="1" dirty="0">
                <a:hlinkClick r:id="rId4"/>
              </a:rPr>
              <a:t>Spirometry</a:t>
            </a:r>
            <a:endParaRPr lang="en-US" sz="3200" b="1" dirty="0"/>
          </a:p>
          <a:p>
            <a:pPr lvl="1"/>
            <a:r>
              <a:rPr lang="en-US" sz="3200" b="1" dirty="0"/>
              <a:t>Chest X-Ray</a:t>
            </a:r>
          </a:p>
          <a:p>
            <a:r>
              <a:rPr lang="en-US" sz="3200" b="1" dirty="0">
                <a:hlinkClick r:id="rId5"/>
              </a:rPr>
              <a:t>Ongoing Medical Screening &amp; Surveillance</a:t>
            </a:r>
            <a:r>
              <a:rPr lang="en-US" sz="3200" b="1" dirty="0"/>
              <a:t> </a:t>
            </a:r>
          </a:p>
          <a:p>
            <a:pPr lvl="1"/>
            <a:r>
              <a:rPr lang="en-US" sz="3200" b="1" dirty="0"/>
              <a:t>Identify new symptoms</a:t>
            </a:r>
          </a:p>
          <a:p>
            <a:pPr lvl="1"/>
            <a:r>
              <a:rPr lang="en-US" sz="3200" b="1" dirty="0"/>
              <a:t>Identify worsening symptoms</a:t>
            </a:r>
          </a:p>
          <a:p>
            <a:pPr lvl="1"/>
            <a:r>
              <a:rPr lang="en-US" sz="3200" b="1" dirty="0"/>
              <a:t>Identify high risk workers or jobs – rotate/reassign</a:t>
            </a:r>
          </a:p>
          <a:p>
            <a:pPr lvl="1"/>
            <a:r>
              <a:rPr lang="en-US" sz="3200" b="1" dirty="0"/>
              <a:t>Identify trends that indicate exposure  - analyze hazards</a:t>
            </a:r>
          </a:p>
          <a:p>
            <a:pPr lvl="1"/>
            <a:endParaRPr lang="en-US" sz="2800" b="1" dirty="0"/>
          </a:p>
          <a:p>
            <a:pPr lvl="1"/>
            <a:endParaRPr lang="en-US" sz="2800" b="1" dirty="0"/>
          </a:p>
        </p:txBody>
      </p:sp>
      <p:sp>
        <p:nvSpPr>
          <p:cNvPr id="4" name="TextBox 4">
            <a:extLst>
              <a:ext uri="{FF2B5EF4-FFF2-40B4-BE49-F238E27FC236}">
                <a16:creationId xmlns:a16="http://schemas.microsoft.com/office/drawing/2014/main" id="{357ED21B-23C1-F00B-4CD2-9832EF12B168}"/>
              </a:ext>
            </a:extLst>
          </p:cNvPr>
          <p:cNvSpPr txBox="1">
            <a:spLocks noChangeArrowheads="1"/>
          </p:cNvSpPr>
          <p:nvPr/>
        </p:nvSpPr>
        <p:spPr bwMode="auto">
          <a:xfrm>
            <a:off x="9257607" y="6271967"/>
            <a:ext cx="259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n-US" altLang="en-US" sz="1200" b="1" dirty="0">
              <a:solidFill>
                <a:srgbClr val="B40000"/>
              </a:solidFill>
            </a:endParaRPr>
          </a:p>
          <a:p>
            <a:pPr>
              <a:spcBef>
                <a:spcPct val="0"/>
              </a:spcBef>
              <a:buFontTx/>
              <a:buNone/>
            </a:pPr>
            <a:r>
              <a:rPr lang="en-US" altLang="en-US" sz="1200" b="1" dirty="0">
                <a:solidFill>
                  <a:srgbClr val="B40000"/>
                </a:solidFill>
              </a:rPr>
              <a:t>www.iup.edu/pa-oshaconsultation</a:t>
            </a:r>
          </a:p>
        </p:txBody>
      </p:sp>
    </p:spTree>
    <p:custDataLst>
      <p:tags r:id="rId1"/>
    </p:custDataLst>
    <p:extLst>
      <p:ext uri="{BB962C8B-B14F-4D97-AF65-F5344CB8AC3E}">
        <p14:creationId xmlns:p14="http://schemas.microsoft.com/office/powerpoint/2010/main" val="2935169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BBA17-21D9-386F-8BCA-151A961D1302}"/>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1891EA9B-0141-9AAE-72BA-1AB4694EE205}"/>
              </a:ext>
            </a:extLst>
          </p:cNvPr>
          <p:cNvSpPr>
            <a:spLocks noGrp="1"/>
          </p:cNvSpPr>
          <p:nvPr>
            <p:ph type="title"/>
          </p:nvPr>
        </p:nvSpPr>
        <p:spPr>
          <a:xfrm>
            <a:off x="771698" y="309808"/>
            <a:ext cx="10378443" cy="1325563"/>
          </a:xfrm>
        </p:spPr>
        <p:txBody>
          <a:bodyPr/>
          <a:lstStyle/>
          <a:p>
            <a:r>
              <a:rPr lang="en-US" altLang="en-US" dirty="0">
                <a:solidFill>
                  <a:srgbClr val="9E0000"/>
                </a:solidFill>
              </a:rPr>
              <a:t>Ongoing Respiratory Hazard Controls for Cannabis Production</a:t>
            </a:r>
            <a:endParaRPr lang="en-US" dirty="0"/>
          </a:p>
        </p:txBody>
      </p:sp>
      <p:graphicFrame>
        <p:nvGraphicFramePr>
          <p:cNvPr id="2" name="Content Placeholder 1">
            <a:extLst>
              <a:ext uri="{FF2B5EF4-FFF2-40B4-BE49-F238E27FC236}">
                <a16:creationId xmlns:a16="http://schemas.microsoft.com/office/drawing/2014/main" id="{21AA06D7-6C4B-BCD8-2132-B5DEB9217BD0}"/>
              </a:ext>
            </a:extLst>
          </p:cNvPr>
          <p:cNvGraphicFramePr>
            <a:graphicFrameLocks noGrp="1"/>
          </p:cNvGraphicFramePr>
          <p:nvPr>
            <p:ph idx="1"/>
            <p:extLst>
              <p:ext uri="{D42A27DB-BD31-4B8C-83A1-F6EECF244321}">
                <p14:modId xmlns:p14="http://schemas.microsoft.com/office/powerpoint/2010/main" val="866169856"/>
              </p:ext>
            </p:extLst>
          </p:nvPr>
        </p:nvGraphicFramePr>
        <p:xfrm>
          <a:off x="667820" y="1150707"/>
          <a:ext cx="11524180" cy="5397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4">
            <a:extLst>
              <a:ext uri="{FF2B5EF4-FFF2-40B4-BE49-F238E27FC236}">
                <a16:creationId xmlns:a16="http://schemas.microsoft.com/office/drawing/2014/main" id="{7012410C-21CB-B023-B0F2-5A0BB9F7A34A}"/>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
        <p:nvSpPr>
          <p:cNvPr id="3" name="TextBox 2">
            <a:extLst>
              <a:ext uri="{FF2B5EF4-FFF2-40B4-BE49-F238E27FC236}">
                <a16:creationId xmlns:a16="http://schemas.microsoft.com/office/drawing/2014/main" id="{37921A2F-D5BB-1CD6-1C1C-E2A765322BC6}"/>
              </a:ext>
            </a:extLst>
          </p:cNvPr>
          <p:cNvSpPr txBox="1"/>
          <p:nvPr/>
        </p:nvSpPr>
        <p:spPr>
          <a:xfrm>
            <a:off x="489737" y="2393879"/>
            <a:ext cx="3883631" cy="1477328"/>
          </a:xfrm>
          <a:prstGeom prst="rect">
            <a:avLst/>
          </a:prstGeom>
          <a:noFill/>
        </p:spPr>
        <p:txBody>
          <a:bodyPr wrap="square" rtlCol="0">
            <a:spAutoFit/>
          </a:bodyPr>
          <a:lstStyle/>
          <a:p>
            <a:r>
              <a:rPr lang="en-US" dirty="0"/>
              <a:t>Identify new or worsening symptoms </a:t>
            </a:r>
          </a:p>
          <a:p>
            <a:r>
              <a:rPr lang="en-US" dirty="0"/>
              <a:t>Identify at-risk employees</a:t>
            </a:r>
          </a:p>
          <a:p>
            <a:r>
              <a:rPr lang="en-US" dirty="0"/>
              <a:t>Track Injury and Illness Rates</a:t>
            </a:r>
          </a:p>
          <a:p>
            <a:r>
              <a:rPr lang="en-US" dirty="0">
                <a:ln w="0"/>
                <a:effectLst>
                  <a:outerShdw blurRad="38100" dist="19050" dir="2700000" algn="tl" rotWithShape="0">
                    <a:schemeClr val="dk1">
                      <a:alpha val="40000"/>
                    </a:schemeClr>
                  </a:outerShdw>
                </a:effectLst>
              </a:rPr>
              <a:t>Baseline Health Assessments</a:t>
            </a:r>
          </a:p>
          <a:p>
            <a:endParaRPr lang="en-US" dirty="0"/>
          </a:p>
        </p:txBody>
      </p:sp>
      <p:sp>
        <p:nvSpPr>
          <p:cNvPr id="5" name="TextBox 4">
            <a:extLst>
              <a:ext uri="{FF2B5EF4-FFF2-40B4-BE49-F238E27FC236}">
                <a16:creationId xmlns:a16="http://schemas.microsoft.com/office/drawing/2014/main" id="{D3C64218-1468-9901-8EEF-A5808D14D126}"/>
              </a:ext>
            </a:extLst>
          </p:cNvPr>
          <p:cNvSpPr txBox="1"/>
          <p:nvPr/>
        </p:nvSpPr>
        <p:spPr>
          <a:xfrm>
            <a:off x="8938516" y="2393879"/>
            <a:ext cx="3328827" cy="1477328"/>
          </a:xfrm>
          <a:prstGeom prst="rect">
            <a:avLst/>
          </a:prstGeom>
          <a:noFill/>
        </p:spPr>
        <p:txBody>
          <a:bodyPr wrap="square" rtlCol="0">
            <a:spAutoFit/>
          </a:bodyPr>
          <a:lstStyle/>
          <a:p>
            <a:r>
              <a:rPr lang="en-US" dirty="0"/>
              <a:t>Management </a:t>
            </a:r>
            <a:r>
              <a:rPr lang="en-US" dirty="0" err="1"/>
              <a:t>Committment</a:t>
            </a:r>
            <a:endParaRPr lang="en-US" dirty="0"/>
          </a:p>
          <a:p>
            <a:r>
              <a:rPr lang="en-US" dirty="0"/>
              <a:t>Employee participation </a:t>
            </a:r>
          </a:p>
          <a:p>
            <a:r>
              <a:rPr lang="en-US" dirty="0"/>
              <a:t>Training</a:t>
            </a:r>
          </a:p>
          <a:p>
            <a:r>
              <a:rPr lang="en-US" dirty="0"/>
              <a:t>Communication &amp; Trust</a:t>
            </a:r>
          </a:p>
          <a:p>
            <a:r>
              <a:rPr lang="en-US" dirty="0"/>
              <a:t>Healthy Workplace Culture</a:t>
            </a:r>
          </a:p>
        </p:txBody>
      </p:sp>
      <p:sp>
        <p:nvSpPr>
          <p:cNvPr id="6" name="TextBox 5">
            <a:extLst>
              <a:ext uri="{FF2B5EF4-FFF2-40B4-BE49-F238E27FC236}">
                <a16:creationId xmlns:a16="http://schemas.microsoft.com/office/drawing/2014/main" id="{A28B5D3A-70CB-ABD2-2870-E092498E6C9E}"/>
              </a:ext>
            </a:extLst>
          </p:cNvPr>
          <p:cNvSpPr txBox="1"/>
          <p:nvPr/>
        </p:nvSpPr>
        <p:spPr>
          <a:xfrm>
            <a:off x="1436670" y="5008340"/>
            <a:ext cx="3328827" cy="1754326"/>
          </a:xfrm>
          <a:prstGeom prst="rect">
            <a:avLst/>
          </a:prstGeom>
          <a:noFill/>
        </p:spPr>
        <p:txBody>
          <a:bodyPr wrap="square" rtlCol="0">
            <a:spAutoFit/>
          </a:bodyPr>
          <a:lstStyle/>
          <a:p>
            <a:r>
              <a:rPr lang="en-US" dirty="0"/>
              <a:t>Use Hierarchy of Controls</a:t>
            </a:r>
          </a:p>
          <a:p>
            <a:r>
              <a:rPr lang="en-US" dirty="0"/>
              <a:t>Revisit at least Annually &amp; when processes or products change</a:t>
            </a:r>
          </a:p>
          <a:p>
            <a:r>
              <a:rPr lang="en-US" dirty="0"/>
              <a:t>Keep up with changing technology and science </a:t>
            </a:r>
          </a:p>
          <a:p>
            <a:r>
              <a:rPr lang="en-US" dirty="0"/>
              <a:t>Environmental Assessments </a:t>
            </a:r>
          </a:p>
        </p:txBody>
      </p:sp>
    </p:spTree>
    <p:extLst>
      <p:ext uri="{BB962C8B-B14F-4D97-AF65-F5344CB8AC3E}">
        <p14:creationId xmlns:p14="http://schemas.microsoft.com/office/powerpoint/2010/main" val="15740394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B6CB8603-4A8E-4F0E-A36A-0D2E419A1C55}"/>
              </a:ext>
            </a:extLst>
          </p:cNvPr>
          <p:cNvSpPr txBox="1">
            <a:spLocks noChangeArrowheads="1"/>
          </p:cNvSpPr>
          <p:nvPr/>
        </p:nvSpPr>
        <p:spPr bwMode="auto">
          <a:xfrm>
            <a:off x="838200" y="365127"/>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defTabSz="914377">
              <a:lnSpc>
                <a:spcPct val="90000"/>
              </a:lnSpc>
              <a:spcBef>
                <a:spcPct val="0"/>
              </a:spcBef>
              <a:spcAft>
                <a:spcPts val="600"/>
              </a:spcAft>
              <a:buNone/>
            </a:pPr>
            <a:r>
              <a:rPr lang="en-US" altLang="en-US" sz="4400" b="1" i="0" kern="1200" dirty="0">
                <a:solidFill>
                  <a:schemeClr val="tx2"/>
                </a:solidFill>
                <a:ea typeface="+mj-ea"/>
                <a:cs typeface="Calibri" panose="020F0502020204030204" pitchFamily="34" charset="0"/>
              </a:rPr>
              <a:t>www.iup.edu/pa-oshaconsultation</a:t>
            </a:r>
          </a:p>
        </p:txBody>
      </p:sp>
      <p:sp>
        <p:nvSpPr>
          <p:cNvPr id="7" name="TextBox 6">
            <a:extLst>
              <a:ext uri="{FF2B5EF4-FFF2-40B4-BE49-F238E27FC236}">
                <a16:creationId xmlns:a16="http://schemas.microsoft.com/office/drawing/2014/main" id="{044AA566-36E9-4957-832F-47BC7AE54C6E}"/>
              </a:ext>
            </a:extLst>
          </p:cNvPr>
          <p:cNvSpPr txBox="1"/>
          <p:nvPr/>
        </p:nvSpPr>
        <p:spPr>
          <a:xfrm>
            <a:off x="9040632" y="6308207"/>
            <a:ext cx="2528515" cy="276999"/>
          </a:xfrm>
          <a:prstGeom prst="rect">
            <a:avLst/>
          </a:prstGeom>
          <a:noFill/>
        </p:spPr>
        <p:txBody>
          <a:bodyPr wrap="square">
            <a:spAutoFit/>
          </a:bodyPr>
          <a:lstStyle/>
          <a:p>
            <a:pPr>
              <a:spcBef>
                <a:spcPct val="0"/>
              </a:spcBef>
              <a:buFontTx/>
              <a:buNone/>
            </a:pPr>
            <a:r>
              <a:rPr lang="en-US" altLang="en-US" sz="1200" b="1" dirty="0">
                <a:solidFill>
                  <a:srgbClr val="B40000"/>
                </a:solidFill>
                <a:latin typeface="Calibri" panose="020F0502020204030204" pitchFamily="34" charset="0"/>
                <a:cs typeface="Calibri" panose="020F0502020204030204" pitchFamily="34" charset="0"/>
              </a:rPr>
              <a:t>www.iup.edu/pa-oshaconsultation</a:t>
            </a:r>
          </a:p>
        </p:txBody>
      </p:sp>
      <p:pic>
        <p:nvPicPr>
          <p:cNvPr id="5" name="Picture 4">
            <a:extLst>
              <a:ext uri="{FF2B5EF4-FFF2-40B4-BE49-F238E27FC236}">
                <a16:creationId xmlns:a16="http://schemas.microsoft.com/office/drawing/2014/main" id="{6CD83134-7208-C5D1-FE03-B72F29C63E19}"/>
              </a:ext>
            </a:extLst>
          </p:cNvPr>
          <p:cNvPicPr>
            <a:picLocks noChangeAspect="1"/>
          </p:cNvPicPr>
          <p:nvPr/>
        </p:nvPicPr>
        <p:blipFill>
          <a:blip r:embed="rId3"/>
          <a:stretch>
            <a:fillRect/>
          </a:stretch>
        </p:blipFill>
        <p:spPr>
          <a:xfrm>
            <a:off x="1908312" y="1454604"/>
            <a:ext cx="7594787" cy="4695730"/>
          </a:xfrm>
          <a:prstGeom prst="rect">
            <a:avLst/>
          </a:prstGeom>
        </p:spPr>
      </p:pic>
      <p:cxnSp>
        <p:nvCxnSpPr>
          <p:cNvPr id="8" name="Straight Arrow Connector 7">
            <a:extLst>
              <a:ext uri="{FF2B5EF4-FFF2-40B4-BE49-F238E27FC236}">
                <a16:creationId xmlns:a16="http://schemas.microsoft.com/office/drawing/2014/main" id="{CF8E7870-4F66-B2E8-306C-E0F174911915}"/>
              </a:ext>
            </a:extLst>
          </p:cNvPr>
          <p:cNvCxnSpPr/>
          <p:nvPr/>
        </p:nvCxnSpPr>
        <p:spPr>
          <a:xfrm flipH="1">
            <a:off x="8981362" y="2398741"/>
            <a:ext cx="1302326" cy="918202"/>
          </a:xfrm>
          <a:prstGeom prst="straightConnector1">
            <a:avLst/>
          </a:prstGeom>
          <a:ln w="95250">
            <a:solidFill>
              <a:srgbClr val="0070C0">
                <a:alpha val="99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866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4AA566-36E9-4957-832F-47BC7AE54C6E}"/>
              </a:ext>
            </a:extLst>
          </p:cNvPr>
          <p:cNvSpPr txBox="1"/>
          <p:nvPr/>
        </p:nvSpPr>
        <p:spPr>
          <a:xfrm>
            <a:off x="9040632" y="6308207"/>
            <a:ext cx="2528515" cy="276999"/>
          </a:xfrm>
          <a:prstGeom prst="rect">
            <a:avLst/>
          </a:prstGeom>
          <a:noFill/>
        </p:spPr>
        <p:txBody>
          <a:bodyPr wrap="square">
            <a:spAutoFit/>
          </a:bodyPr>
          <a:lstStyle/>
          <a:p>
            <a:pPr>
              <a:spcBef>
                <a:spcPct val="0"/>
              </a:spcBef>
              <a:buFontTx/>
              <a:buNone/>
            </a:pPr>
            <a:r>
              <a:rPr lang="en-US" altLang="en-US" sz="1200" b="1" dirty="0">
                <a:solidFill>
                  <a:srgbClr val="B40000"/>
                </a:solidFill>
                <a:latin typeface="Calibri" panose="020F0502020204030204" pitchFamily="34" charset="0"/>
                <a:cs typeface="Calibri" panose="020F0502020204030204" pitchFamily="34" charset="0"/>
              </a:rPr>
              <a:t>www.iup.edu/pa-oshaconsultation</a:t>
            </a:r>
          </a:p>
        </p:txBody>
      </p:sp>
      <p:sp>
        <p:nvSpPr>
          <p:cNvPr id="5" name="TextBox 4">
            <a:extLst>
              <a:ext uri="{FF2B5EF4-FFF2-40B4-BE49-F238E27FC236}">
                <a16:creationId xmlns:a16="http://schemas.microsoft.com/office/drawing/2014/main" id="{D8382731-B97E-AEEA-5CBE-3C4DC459A796}"/>
              </a:ext>
            </a:extLst>
          </p:cNvPr>
          <p:cNvSpPr txBox="1"/>
          <p:nvPr/>
        </p:nvSpPr>
        <p:spPr>
          <a:xfrm>
            <a:off x="1618201" y="491843"/>
            <a:ext cx="9953106" cy="646331"/>
          </a:xfrm>
          <a:prstGeom prst="rect">
            <a:avLst/>
          </a:prstGeom>
          <a:noFill/>
        </p:spPr>
        <p:txBody>
          <a:bodyPr wrap="square">
            <a:spAutoFit/>
          </a:bodyPr>
          <a:lstStyle/>
          <a:p>
            <a:r>
              <a:rPr lang="en-US" altLang="en-US" sz="1800" b="1" dirty="0">
                <a:latin typeface="Calibri" panose="020F0502020204030204" pitchFamily="34" charset="0"/>
                <a:cs typeface="Calibri" panose="020F0502020204030204" pitchFamily="34" charset="0"/>
              </a:rPr>
              <a:t>Please consider subscribing to our </a:t>
            </a:r>
            <a:r>
              <a:rPr lang="en-US" altLang="en-US" sz="1800" b="1" dirty="0" err="1">
                <a:latin typeface="Calibri" panose="020F0502020204030204" pitchFamily="34" charset="0"/>
                <a:cs typeface="Calibri" panose="020F0502020204030204" pitchFamily="34" charset="0"/>
              </a:rPr>
              <a:t>youtube</a:t>
            </a:r>
            <a:r>
              <a:rPr lang="en-US" altLang="en-US" sz="1800" b="1" dirty="0">
                <a:latin typeface="Calibri" panose="020F0502020204030204" pitchFamily="34" charset="0"/>
                <a:cs typeface="Calibri" panose="020F0502020204030204" pitchFamily="34" charset="0"/>
              </a:rPr>
              <a:t> channel to be notified of new webinars: </a:t>
            </a:r>
            <a:r>
              <a:rPr lang="en-US" altLang="en-US" sz="1800" b="1" dirty="0">
                <a:latin typeface="Calibri" panose="020F0502020204030204" pitchFamily="34" charset="0"/>
                <a:cs typeface="Calibri" panose="020F0502020204030204" pitchFamily="34" charset="0"/>
                <a:hlinkClick r:id="rId2"/>
              </a:rPr>
              <a:t>https://www.youtube.com/@paoshaconsultationpaosha2922</a:t>
            </a:r>
            <a:endParaRPr lang="en-US" altLang="en-US" sz="1800" b="1"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8D5B9781-6DB4-2513-8D11-BBB8FAC3B1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18201" y="1512446"/>
            <a:ext cx="7286296" cy="4530545"/>
          </a:xfrm>
          <a:prstGeom prst="rect">
            <a:avLst/>
          </a:prstGeom>
        </p:spPr>
      </p:pic>
      <p:sp>
        <p:nvSpPr>
          <p:cNvPr id="9" name="Oval 8">
            <a:extLst>
              <a:ext uri="{FF2B5EF4-FFF2-40B4-BE49-F238E27FC236}">
                <a16:creationId xmlns:a16="http://schemas.microsoft.com/office/drawing/2014/main" id="{4B6DC682-82D7-2B44-D9D1-73B0F28C2C61}"/>
              </a:ext>
            </a:extLst>
          </p:cNvPr>
          <p:cNvSpPr/>
          <p:nvPr/>
        </p:nvSpPr>
        <p:spPr>
          <a:xfrm>
            <a:off x="7794802" y="1837714"/>
            <a:ext cx="1095354" cy="659478"/>
          </a:xfrm>
          <a:prstGeom prst="ellipse">
            <a:avLst/>
          </a:prstGeom>
          <a:noFill/>
          <a:ln w="666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FF9543B-D725-CAA3-AFDB-B6E3FDF25A35}"/>
              </a:ext>
            </a:extLst>
          </p:cNvPr>
          <p:cNvCxnSpPr/>
          <p:nvPr/>
        </p:nvCxnSpPr>
        <p:spPr>
          <a:xfrm flipH="1">
            <a:off x="9040632" y="1249251"/>
            <a:ext cx="1302326" cy="918202"/>
          </a:xfrm>
          <a:prstGeom prst="straightConnector1">
            <a:avLst/>
          </a:prstGeom>
          <a:ln w="952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423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altLang="en-US" dirty="0">
                <a:solidFill>
                  <a:srgbClr val="9E0000"/>
                </a:solidFill>
              </a:rPr>
              <a:t>Contact us</a:t>
            </a:r>
            <a:endParaRPr lang="en-US" dirty="0">
              <a:solidFill>
                <a:srgbClr val="9E0000"/>
              </a:solidFill>
            </a:endParaRP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656999"/>
            <a:ext cx="10515600" cy="4344785"/>
          </a:xfrm>
        </p:spPr>
        <p:txBody>
          <a:bodyPr>
            <a:normAutofit fontScale="92500" lnSpcReduction="10000"/>
          </a:bodyPr>
          <a:lstStyle/>
          <a:p>
            <a:pPr marL="0" indent="0" algn="ctr">
              <a:lnSpc>
                <a:spcPct val="110000"/>
              </a:lnSpc>
              <a:spcBef>
                <a:spcPts val="600"/>
              </a:spcBef>
              <a:spcAft>
                <a:spcPts val="600"/>
              </a:spcAft>
              <a:buNone/>
            </a:pPr>
            <a:r>
              <a:rPr lang="en-US" altLang="en-US" sz="2400" dirty="0"/>
              <a:t>Danielle Dougherty </a:t>
            </a:r>
          </a:p>
          <a:p>
            <a:pPr marL="0" indent="0" algn="ctr">
              <a:lnSpc>
                <a:spcPct val="110000"/>
              </a:lnSpc>
              <a:spcBef>
                <a:spcPts val="600"/>
              </a:spcBef>
              <a:spcAft>
                <a:spcPts val="600"/>
              </a:spcAft>
              <a:buNone/>
            </a:pPr>
            <a:r>
              <a:rPr lang="en-US" altLang="en-US" sz="2400" dirty="0"/>
              <a:t>Graduate Student, M.S. Safety Sciences</a:t>
            </a:r>
          </a:p>
          <a:p>
            <a:pPr marL="0" indent="0" algn="ctr">
              <a:lnSpc>
                <a:spcPct val="110000"/>
              </a:lnSpc>
              <a:spcBef>
                <a:spcPts val="600"/>
              </a:spcBef>
              <a:spcAft>
                <a:spcPts val="600"/>
              </a:spcAft>
              <a:buNone/>
            </a:pPr>
            <a:r>
              <a:rPr lang="en-US" altLang="en-US" sz="2400" dirty="0">
                <a:hlinkClick r:id="rId2"/>
              </a:rPr>
              <a:t>znrdc@iup.edu</a:t>
            </a:r>
            <a:endParaRPr lang="en-US" altLang="en-US" sz="2400" dirty="0"/>
          </a:p>
          <a:p>
            <a:pPr marL="0" indent="0">
              <a:buNone/>
            </a:pPr>
            <a:endParaRPr lang="en-US" altLang="en-US" sz="2400" dirty="0"/>
          </a:p>
          <a:p>
            <a:r>
              <a:rPr lang="en-US" altLang="en-US" sz="1800" dirty="0"/>
              <a:t>Pennsylvania OSHA Consultation Office</a:t>
            </a:r>
          </a:p>
          <a:p>
            <a:r>
              <a:rPr lang="en-US" altLang="en-US" sz="1800" dirty="0"/>
              <a:t>Phone: 724-357-4095</a:t>
            </a:r>
          </a:p>
          <a:p>
            <a:r>
              <a:rPr lang="en-US" altLang="en-US" sz="1800" dirty="0"/>
              <a:t>Website: </a:t>
            </a:r>
            <a:r>
              <a:rPr lang="en-US" altLang="en-US" sz="1800" dirty="0">
                <a:solidFill>
                  <a:srgbClr val="0070C0"/>
                </a:solidFill>
                <a:hlinkClick r:id="rId3">
                  <a:extLst>
                    <a:ext uri="{A12FA001-AC4F-418D-AE19-62706E023703}">
                      <ahyp:hlinkClr xmlns:ahyp="http://schemas.microsoft.com/office/drawing/2018/hyperlinkcolor" val="tx"/>
                    </a:ext>
                  </a:extLst>
                </a:hlinkClick>
              </a:rPr>
              <a:t>www.iup.edu/pa-oshaconsultation/</a:t>
            </a:r>
            <a:endParaRPr lang="en-US" altLang="en-US" sz="1800" dirty="0">
              <a:solidFill>
                <a:srgbClr val="0070C0"/>
              </a:solidFill>
            </a:endParaRPr>
          </a:p>
          <a:p>
            <a:r>
              <a:rPr lang="en-US" altLang="en-US" sz="1800" dirty="0"/>
              <a:t>Facebook: </a:t>
            </a:r>
            <a:r>
              <a:rPr lang="en-US" altLang="en-US" sz="1800" dirty="0">
                <a:solidFill>
                  <a:srgbClr val="0070C0"/>
                </a:solidFill>
                <a:hlinkClick r:id="rId4">
                  <a:extLst>
                    <a:ext uri="{A12FA001-AC4F-418D-AE19-62706E023703}">
                      <ahyp:hlinkClr xmlns:ahyp="http://schemas.microsoft.com/office/drawing/2018/hyperlinkcolor" val="tx"/>
                    </a:ext>
                  </a:extLst>
                </a:hlinkClick>
              </a:rPr>
              <a:t>https://www.facebook.com/Pennsylvania-OSHA-Consultation-Program-548810235234647/</a:t>
            </a:r>
            <a:endParaRPr lang="en-US" altLang="en-US" sz="1800" dirty="0">
              <a:solidFill>
                <a:srgbClr val="0070C0"/>
              </a:solidFill>
            </a:endParaRPr>
          </a:p>
          <a:p>
            <a:r>
              <a:rPr lang="en-US" altLang="en-US" sz="1800" dirty="0"/>
              <a:t>Twitter: </a:t>
            </a:r>
            <a:r>
              <a:rPr lang="en-US" altLang="en-US" sz="1800" dirty="0">
                <a:solidFill>
                  <a:srgbClr val="0070C0"/>
                </a:solidFill>
                <a:hlinkClick r:id="rId5">
                  <a:extLst>
                    <a:ext uri="{A12FA001-AC4F-418D-AE19-62706E023703}">
                      <ahyp:hlinkClr xmlns:ahyp="http://schemas.microsoft.com/office/drawing/2018/hyperlinkcolor" val="tx"/>
                    </a:ext>
                  </a:extLst>
                </a:hlinkClick>
              </a:rPr>
              <a:t>https://twitter.com/search?q=PA%20OSHA%20Consultation&amp;src=savs</a:t>
            </a:r>
            <a:endParaRPr lang="en-US" altLang="en-US" sz="1800" dirty="0">
              <a:solidFill>
                <a:srgbClr val="0070C0"/>
              </a:solidFill>
            </a:endParaRPr>
          </a:p>
        </p:txBody>
      </p:sp>
      <p:sp>
        <p:nvSpPr>
          <p:cNvPr id="4" name="TextBox 4">
            <a:extLst>
              <a:ext uri="{FF2B5EF4-FFF2-40B4-BE49-F238E27FC236}">
                <a16:creationId xmlns:a16="http://schemas.microsoft.com/office/drawing/2014/main" id="{8BFF60B0-F131-4E55-96B9-297AB0577223}"/>
              </a:ext>
            </a:extLst>
          </p:cNvPr>
          <p:cNvSpPr txBox="1">
            <a:spLocks noChangeArrowheads="1"/>
          </p:cNvSpPr>
          <p:nvPr/>
        </p:nvSpPr>
        <p:spPr bwMode="auto">
          <a:xfrm>
            <a:off x="9080269" y="6333764"/>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3473836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altLang="en-US" dirty="0">
                <a:solidFill>
                  <a:srgbClr val="9E0000"/>
                </a:solidFill>
              </a:rPr>
              <a:t>Thank You</a:t>
            </a:r>
            <a:endParaRPr lang="en-US" dirty="0">
              <a:solidFill>
                <a:srgbClr val="9E0000"/>
              </a:solidFill>
            </a:endParaRP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812175"/>
            <a:ext cx="10515600" cy="4344785"/>
          </a:xfrm>
        </p:spPr>
        <p:txBody>
          <a:bodyPr>
            <a:normAutofit/>
          </a:bodyPr>
          <a:lstStyle/>
          <a:p>
            <a:pPr algn="ctr">
              <a:buFontTx/>
              <a:buNone/>
              <a:defRPr/>
            </a:pPr>
            <a:r>
              <a:rPr lang="en-US" altLang="en-US" sz="2400" b="1" dirty="0"/>
              <a:t>Please look for upcoming webinars on our </a:t>
            </a:r>
            <a:r>
              <a:rPr lang="en-US" altLang="en-US" sz="2400" b="1" dirty="0">
                <a:hlinkClick r:id="rId3"/>
              </a:rPr>
              <a:t>website</a:t>
            </a:r>
            <a:r>
              <a:rPr lang="en-US" altLang="en-US" sz="2400" b="1" dirty="0"/>
              <a:t>.</a:t>
            </a:r>
            <a:endParaRPr lang="en-US" altLang="en-US" sz="2400" dirty="0">
              <a:solidFill>
                <a:srgbClr val="9E0000"/>
              </a:solidFill>
            </a:endParaRPr>
          </a:p>
          <a:p>
            <a:pPr algn="ctr">
              <a:buFontTx/>
              <a:buNone/>
              <a:defRPr/>
            </a:pPr>
            <a:endParaRPr lang="en-US" altLang="en-US" sz="2400" dirty="0"/>
          </a:p>
          <a:p>
            <a:pPr algn="ctr">
              <a:buFontTx/>
              <a:buNone/>
              <a:defRPr/>
            </a:pPr>
            <a:r>
              <a:rPr lang="en-US" altLang="en-US" sz="2400" b="1" dirty="0"/>
              <a:t>Pennsylvania OSHA Consultation Office</a:t>
            </a:r>
          </a:p>
          <a:p>
            <a:pPr algn="ctr">
              <a:buFontTx/>
              <a:buNone/>
              <a:defRPr/>
            </a:pPr>
            <a:r>
              <a:rPr lang="en-US" altLang="en-US" sz="2400" dirty="0"/>
              <a:t>Phone: 724-357-4095</a:t>
            </a:r>
          </a:p>
          <a:p>
            <a:pPr algn="ctr">
              <a:buFontTx/>
              <a:buNone/>
              <a:defRPr/>
            </a:pPr>
            <a:r>
              <a:rPr lang="en-US" altLang="en-US" sz="2400" dirty="0"/>
              <a:t>Website</a:t>
            </a:r>
            <a:r>
              <a:rPr lang="en-US" altLang="en-US" sz="2400" b="1" dirty="0"/>
              <a:t>: </a:t>
            </a:r>
            <a:r>
              <a:rPr lang="en-US" altLang="en-US" sz="2400" dirty="0">
                <a:solidFill>
                  <a:srgbClr val="0070C0"/>
                </a:solidFill>
                <a:hlinkClick r:id="rId3">
                  <a:extLst>
                    <a:ext uri="{A12FA001-AC4F-418D-AE19-62706E023703}">
                      <ahyp:hlinkClr xmlns:ahyp="http://schemas.microsoft.com/office/drawing/2018/hyperlinkcolor" val="tx"/>
                    </a:ext>
                  </a:extLst>
                </a:hlinkClick>
              </a:rPr>
              <a:t>www.iup.edu/pa-oshaconsultation</a:t>
            </a:r>
            <a:endParaRPr lang="en-US" altLang="en-US" sz="2400" dirty="0">
              <a:solidFill>
                <a:srgbClr val="0070C0"/>
              </a:solidFill>
            </a:endParaRPr>
          </a:p>
        </p:txBody>
      </p:sp>
      <p:sp>
        <p:nvSpPr>
          <p:cNvPr id="4" name="TextBox 4">
            <a:extLst>
              <a:ext uri="{FF2B5EF4-FFF2-40B4-BE49-F238E27FC236}">
                <a16:creationId xmlns:a16="http://schemas.microsoft.com/office/drawing/2014/main" id="{8BFF60B0-F131-4E55-96B9-297AB0577223}"/>
              </a:ext>
            </a:extLst>
          </p:cNvPr>
          <p:cNvSpPr txBox="1">
            <a:spLocks noChangeArrowheads="1"/>
          </p:cNvSpPr>
          <p:nvPr/>
        </p:nvSpPr>
        <p:spPr bwMode="auto">
          <a:xfrm>
            <a:off x="9080269" y="6333764"/>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4100533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EBE85-983A-A393-8F35-A66A0D93609E}"/>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773FCEAE-3690-EB82-187E-3C1232477E0E}"/>
              </a:ext>
            </a:extLst>
          </p:cNvPr>
          <p:cNvSpPr>
            <a:spLocks noGrp="1"/>
          </p:cNvSpPr>
          <p:nvPr>
            <p:ph type="title"/>
          </p:nvPr>
        </p:nvSpPr>
        <p:spPr>
          <a:xfrm>
            <a:off x="792246" y="309808"/>
            <a:ext cx="10378443" cy="1325563"/>
          </a:xfrm>
        </p:spPr>
        <p:txBody>
          <a:bodyPr/>
          <a:lstStyle/>
          <a:p>
            <a:r>
              <a:rPr lang="en-US" dirty="0"/>
              <a:t>How can Safety impact a cannabis grow? </a:t>
            </a:r>
            <a:br>
              <a:rPr lang="en-US" dirty="0"/>
            </a:br>
            <a:r>
              <a:rPr lang="en-US" dirty="0"/>
              <a:t>Massachusetts 2022</a:t>
            </a:r>
          </a:p>
        </p:txBody>
      </p:sp>
      <p:sp>
        <p:nvSpPr>
          <p:cNvPr id="52" name="Content Placeholder 51">
            <a:extLst>
              <a:ext uri="{FF2B5EF4-FFF2-40B4-BE49-F238E27FC236}">
                <a16:creationId xmlns:a16="http://schemas.microsoft.com/office/drawing/2014/main" id="{FEE48C7A-DF95-F5A7-B553-E97D3E441356}"/>
              </a:ext>
            </a:extLst>
          </p:cNvPr>
          <p:cNvSpPr>
            <a:spLocks noGrp="1"/>
          </p:cNvSpPr>
          <p:nvPr>
            <p:ph idx="1"/>
          </p:nvPr>
        </p:nvSpPr>
        <p:spPr>
          <a:xfrm>
            <a:off x="2761651" y="1911597"/>
            <a:ext cx="8658651" cy="4360369"/>
          </a:xfrm>
        </p:spPr>
        <p:txBody>
          <a:bodyPr>
            <a:normAutofit fontScale="92500" lnSpcReduction="20000"/>
          </a:bodyPr>
          <a:lstStyle/>
          <a:p>
            <a:r>
              <a:rPr lang="en-US" altLang="en-US" sz="3800" b="1" dirty="0"/>
              <a:t>27-year-old cannabis worker died after 8 months on the job</a:t>
            </a:r>
          </a:p>
          <a:p>
            <a:r>
              <a:rPr lang="en-US" altLang="en-US" sz="3800" b="1" dirty="0"/>
              <a:t>New asthma symptoms after 4 months on the job.</a:t>
            </a:r>
          </a:p>
          <a:p>
            <a:r>
              <a:rPr lang="en-US" altLang="en-US" sz="3800" b="1" dirty="0"/>
              <a:t>Worsening symptoms </a:t>
            </a:r>
          </a:p>
          <a:p>
            <a:r>
              <a:rPr lang="en-US" altLang="en-US" sz="3800" b="1" dirty="0"/>
              <a:t>Fatal allergic reaction at work after 8 months working at the cannabis grow            </a:t>
            </a:r>
            <a:r>
              <a:rPr lang="en-US" altLang="en-US" sz="3800" b="1" dirty="0">
                <a:hlinkClick r:id="rId4"/>
              </a:rPr>
              <a:t>CDC Nov. 2023</a:t>
            </a:r>
            <a:r>
              <a:rPr lang="en-US" altLang="en-US" sz="3200" b="1" dirty="0"/>
              <a:t>. </a:t>
            </a:r>
          </a:p>
        </p:txBody>
      </p:sp>
      <p:sp>
        <p:nvSpPr>
          <p:cNvPr id="4" name="TextBox 4">
            <a:extLst>
              <a:ext uri="{FF2B5EF4-FFF2-40B4-BE49-F238E27FC236}">
                <a16:creationId xmlns:a16="http://schemas.microsoft.com/office/drawing/2014/main" id="{7BB0E1B3-991A-8BC3-859D-9E486058F320}"/>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grpSp>
        <p:nvGrpSpPr>
          <p:cNvPr id="24" name="Group 23">
            <a:extLst>
              <a:ext uri="{FF2B5EF4-FFF2-40B4-BE49-F238E27FC236}">
                <a16:creationId xmlns:a16="http://schemas.microsoft.com/office/drawing/2014/main" id="{737A1DA8-0568-0B48-CE3D-48549A40C951}"/>
              </a:ext>
            </a:extLst>
          </p:cNvPr>
          <p:cNvGrpSpPr/>
          <p:nvPr/>
        </p:nvGrpSpPr>
        <p:grpSpPr>
          <a:xfrm>
            <a:off x="1067185" y="2879718"/>
            <a:ext cx="1694466" cy="1694466"/>
            <a:chOff x="180317" y="83977"/>
            <a:chExt cx="1694466" cy="1694466"/>
          </a:xfrm>
        </p:grpSpPr>
        <p:sp>
          <p:nvSpPr>
            <p:cNvPr id="25" name="Rectangle: Rounded Corners 24">
              <a:extLst>
                <a:ext uri="{FF2B5EF4-FFF2-40B4-BE49-F238E27FC236}">
                  <a16:creationId xmlns:a16="http://schemas.microsoft.com/office/drawing/2014/main" id="{2F1D507E-7432-01C4-B6C7-B63BC1B33A58}"/>
                </a:ext>
              </a:extLst>
            </p:cNvPr>
            <p:cNvSpPr/>
            <p:nvPr/>
          </p:nvSpPr>
          <p:spPr>
            <a:xfrm>
              <a:off x="180317" y="83977"/>
              <a:ext cx="1694466" cy="16944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6" name="Rectangle: Rounded Corners 4">
              <a:extLst>
                <a:ext uri="{FF2B5EF4-FFF2-40B4-BE49-F238E27FC236}">
                  <a16:creationId xmlns:a16="http://schemas.microsoft.com/office/drawing/2014/main" id="{058B9AE9-0970-A84F-BE51-F00410C9E1F2}"/>
                </a:ext>
              </a:extLst>
            </p:cNvPr>
            <p:cNvSpPr txBox="1"/>
            <p:nvPr/>
          </p:nvSpPr>
          <p:spPr>
            <a:xfrm>
              <a:off x="263034" y="166694"/>
              <a:ext cx="1529032" cy="1529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Human Impact</a:t>
              </a:r>
              <a:endParaRPr lang="en-US" sz="2400" kern="1200" dirty="0"/>
            </a:p>
          </p:txBody>
        </p:sp>
      </p:grpSp>
    </p:spTree>
    <p:custDataLst>
      <p:tags r:id="rId1"/>
    </p:custDataLst>
    <p:extLst>
      <p:ext uri="{BB962C8B-B14F-4D97-AF65-F5344CB8AC3E}">
        <p14:creationId xmlns:p14="http://schemas.microsoft.com/office/powerpoint/2010/main" val="685879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E6BCF-58CD-B310-D044-8A0AEB7B9EFA}"/>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E746006F-F03F-8F51-9129-7655A367D136}"/>
              </a:ext>
            </a:extLst>
          </p:cNvPr>
          <p:cNvSpPr>
            <a:spLocks noGrp="1"/>
          </p:cNvSpPr>
          <p:nvPr>
            <p:ph type="title"/>
          </p:nvPr>
        </p:nvSpPr>
        <p:spPr>
          <a:xfrm>
            <a:off x="792246" y="309808"/>
            <a:ext cx="10378443" cy="1325563"/>
          </a:xfrm>
        </p:spPr>
        <p:txBody>
          <a:bodyPr/>
          <a:lstStyle/>
          <a:p>
            <a:r>
              <a:rPr lang="en-US" dirty="0"/>
              <a:t>How can Safety impact a cannabis grow? </a:t>
            </a:r>
            <a:br>
              <a:rPr lang="en-US" dirty="0"/>
            </a:br>
            <a:r>
              <a:rPr lang="en-US" dirty="0"/>
              <a:t>Massachusetts 2022</a:t>
            </a:r>
          </a:p>
        </p:txBody>
      </p:sp>
      <p:sp>
        <p:nvSpPr>
          <p:cNvPr id="52" name="Content Placeholder 51">
            <a:extLst>
              <a:ext uri="{FF2B5EF4-FFF2-40B4-BE49-F238E27FC236}">
                <a16:creationId xmlns:a16="http://schemas.microsoft.com/office/drawing/2014/main" id="{1FB8276C-857A-BC27-B268-AB8F3D7F7AD2}"/>
              </a:ext>
            </a:extLst>
          </p:cNvPr>
          <p:cNvSpPr>
            <a:spLocks noGrp="1"/>
          </p:cNvSpPr>
          <p:nvPr>
            <p:ph idx="1"/>
          </p:nvPr>
        </p:nvSpPr>
        <p:spPr>
          <a:xfrm>
            <a:off x="3696704" y="2533871"/>
            <a:ext cx="7723598" cy="2839595"/>
          </a:xfrm>
        </p:spPr>
        <p:txBody>
          <a:bodyPr>
            <a:normAutofit/>
          </a:bodyPr>
          <a:lstStyle/>
          <a:p>
            <a:r>
              <a:rPr lang="en-US" sz="3200" b="1" dirty="0">
                <a:hlinkClick r:id="rId4"/>
              </a:rPr>
              <a:t>Closure </a:t>
            </a:r>
            <a:r>
              <a:rPr lang="en-US" sz="3200" b="1" dirty="0"/>
              <a:t>of the Grow </a:t>
            </a:r>
          </a:p>
          <a:p>
            <a:r>
              <a:rPr lang="en-US" sz="3200" b="1" dirty="0"/>
              <a:t>Closure of the company’s 3 Massachusetts dispensaries in 2023</a:t>
            </a:r>
          </a:p>
        </p:txBody>
      </p:sp>
      <p:sp>
        <p:nvSpPr>
          <p:cNvPr id="4" name="TextBox 4">
            <a:extLst>
              <a:ext uri="{FF2B5EF4-FFF2-40B4-BE49-F238E27FC236}">
                <a16:creationId xmlns:a16="http://schemas.microsoft.com/office/drawing/2014/main" id="{561CB2F1-EBB7-407B-F36B-155313BBA9E8}"/>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grpSp>
        <p:nvGrpSpPr>
          <p:cNvPr id="24" name="Group 23">
            <a:extLst>
              <a:ext uri="{FF2B5EF4-FFF2-40B4-BE49-F238E27FC236}">
                <a16:creationId xmlns:a16="http://schemas.microsoft.com/office/drawing/2014/main" id="{5230EDE8-B61B-8980-FEFB-44F57AD0158B}"/>
              </a:ext>
            </a:extLst>
          </p:cNvPr>
          <p:cNvGrpSpPr/>
          <p:nvPr/>
        </p:nvGrpSpPr>
        <p:grpSpPr>
          <a:xfrm>
            <a:off x="1067185" y="2879718"/>
            <a:ext cx="1694466" cy="1694466"/>
            <a:chOff x="180317" y="83977"/>
            <a:chExt cx="1694466" cy="1694466"/>
          </a:xfrm>
        </p:grpSpPr>
        <p:sp>
          <p:nvSpPr>
            <p:cNvPr id="25" name="Rectangle: Rounded Corners 24">
              <a:extLst>
                <a:ext uri="{FF2B5EF4-FFF2-40B4-BE49-F238E27FC236}">
                  <a16:creationId xmlns:a16="http://schemas.microsoft.com/office/drawing/2014/main" id="{B1B82A39-D540-82CF-7ACA-7F32C3A9ADD8}"/>
                </a:ext>
              </a:extLst>
            </p:cNvPr>
            <p:cNvSpPr/>
            <p:nvPr/>
          </p:nvSpPr>
          <p:spPr>
            <a:xfrm>
              <a:off x="180317" y="83977"/>
              <a:ext cx="1694466" cy="16944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6" name="Rectangle: Rounded Corners 4">
              <a:extLst>
                <a:ext uri="{FF2B5EF4-FFF2-40B4-BE49-F238E27FC236}">
                  <a16:creationId xmlns:a16="http://schemas.microsoft.com/office/drawing/2014/main" id="{74C2F9EC-5901-A883-4376-309696923D65}"/>
                </a:ext>
              </a:extLst>
            </p:cNvPr>
            <p:cNvSpPr txBox="1"/>
            <p:nvPr/>
          </p:nvSpPr>
          <p:spPr>
            <a:xfrm>
              <a:off x="263034" y="166694"/>
              <a:ext cx="1529032" cy="1529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Business Impact</a:t>
              </a:r>
              <a:endParaRPr lang="en-US" sz="2400" kern="1200" dirty="0"/>
            </a:p>
          </p:txBody>
        </p:sp>
      </p:grpSp>
    </p:spTree>
    <p:custDataLst>
      <p:tags r:id="rId1"/>
    </p:custDataLst>
    <p:extLst>
      <p:ext uri="{BB962C8B-B14F-4D97-AF65-F5344CB8AC3E}">
        <p14:creationId xmlns:p14="http://schemas.microsoft.com/office/powerpoint/2010/main" val="3253031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F29C7-A3D5-4D87-3F3D-1E5A785026DB}"/>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20EB1CD8-9181-F8DF-C565-38C958033E35}"/>
              </a:ext>
            </a:extLst>
          </p:cNvPr>
          <p:cNvSpPr>
            <a:spLocks noGrp="1"/>
          </p:cNvSpPr>
          <p:nvPr>
            <p:ph type="title"/>
          </p:nvPr>
        </p:nvSpPr>
        <p:spPr>
          <a:xfrm>
            <a:off x="792246" y="309808"/>
            <a:ext cx="10378443" cy="1325563"/>
          </a:xfrm>
        </p:spPr>
        <p:txBody>
          <a:bodyPr/>
          <a:lstStyle/>
          <a:p>
            <a:r>
              <a:rPr lang="en-US" dirty="0"/>
              <a:t>How can Safety impact a cannabis grow? </a:t>
            </a:r>
            <a:br>
              <a:rPr lang="en-US" dirty="0"/>
            </a:br>
            <a:r>
              <a:rPr lang="en-US" dirty="0"/>
              <a:t>Massachusetts 2022</a:t>
            </a:r>
          </a:p>
        </p:txBody>
      </p:sp>
      <p:sp>
        <p:nvSpPr>
          <p:cNvPr id="52" name="Content Placeholder 51">
            <a:extLst>
              <a:ext uri="{FF2B5EF4-FFF2-40B4-BE49-F238E27FC236}">
                <a16:creationId xmlns:a16="http://schemas.microsoft.com/office/drawing/2014/main" id="{0CF24F8E-6849-2822-A439-164CAB81DBB4}"/>
              </a:ext>
            </a:extLst>
          </p:cNvPr>
          <p:cNvSpPr>
            <a:spLocks noGrp="1"/>
          </p:cNvSpPr>
          <p:nvPr>
            <p:ph idx="1"/>
          </p:nvPr>
        </p:nvSpPr>
        <p:spPr>
          <a:xfrm>
            <a:off x="3696704" y="2533871"/>
            <a:ext cx="7723598" cy="2839595"/>
          </a:xfrm>
        </p:spPr>
        <p:txBody>
          <a:bodyPr>
            <a:normAutofit/>
          </a:bodyPr>
          <a:lstStyle/>
          <a:p>
            <a:r>
              <a:rPr lang="en-US" sz="3200" b="1" dirty="0">
                <a:hlinkClick r:id="rId4"/>
              </a:rPr>
              <a:t>$14,502</a:t>
            </a:r>
            <a:r>
              <a:rPr lang="en-US" sz="3200" b="1" dirty="0"/>
              <a:t> OSHA fines  </a:t>
            </a:r>
          </a:p>
          <a:p>
            <a:r>
              <a:rPr lang="en-US" sz="3200" b="1" dirty="0">
                <a:hlinkClick r:id="rId5"/>
              </a:rPr>
              <a:t>$500,000 </a:t>
            </a:r>
            <a:r>
              <a:rPr lang="en-US" sz="3200" b="1" dirty="0"/>
              <a:t>potential state fines</a:t>
            </a:r>
          </a:p>
        </p:txBody>
      </p:sp>
      <p:sp>
        <p:nvSpPr>
          <p:cNvPr id="4" name="TextBox 4">
            <a:extLst>
              <a:ext uri="{FF2B5EF4-FFF2-40B4-BE49-F238E27FC236}">
                <a16:creationId xmlns:a16="http://schemas.microsoft.com/office/drawing/2014/main" id="{70F692E6-32AB-1478-55C8-D98FE0787CC6}"/>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grpSp>
        <p:nvGrpSpPr>
          <p:cNvPr id="24" name="Group 23">
            <a:extLst>
              <a:ext uri="{FF2B5EF4-FFF2-40B4-BE49-F238E27FC236}">
                <a16:creationId xmlns:a16="http://schemas.microsoft.com/office/drawing/2014/main" id="{672E8446-44D9-4273-DD51-350883F516F0}"/>
              </a:ext>
            </a:extLst>
          </p:cNvPr>
          <p:cNvGrpSpPr/>
          <p:nvPr/>
        </p:nvGrpSpPr>
        <p:grpSpPr>
          <a:xfrm>
            <a:off x="1067185" y="2879718"/>
            <a:ext cx="1694466" cy="1694466"/>
            <a:chOff x="180317" y="83977"/>
            <a:chExt cx="1694466" cy="1694466"/>
          </a:xfrm>
        </p:grpSpPr>
        <p:sp>
          <p:nvSpPr>
            <p:cNvPr id="25" name="Rectangle: Rounded Corners 24">
              <a:extLst>
                <a:ext uri="{FF2B5EF4-FFF2-40B4-BE49-F238E27FC236}">
                  <a16:creationId xmlns:a16="http://schemas.microsoft.com/office/drawing/2014/main" id="{4DAC735E-3061-D6AE-432F-11B623AB3EE2}"/>
                </a:ext>
              </a:extLst>
            </p:cNvPr>
            <p:cNvSpPr/>
            <p:nvPr/>
          </p:nvSpPr>
          <p:spPr>
            <a:xfrm>
              <a:off x="180317" y="83977"/>
              <a:ext cx="1694466" cy="16944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6" name="Rectangle: Rounded Corners 4">
              <a:extLst>
                <a:ext uri="{FF2B5EF4-FFF2-40B4-BE49-F238E27FC236}">
                  <a16:creationId xmlns:a16="http://schemas.microsoft.com/office/drawing/2014/main" id="{41948A5C-6411-B234-A57D-04DDD1E2C4D9}"/>
                </a:ext>
              </a:extLst>
            </p:cNvPr>
            <p:cNvSpPr txBox="1"/>
            <p:nvPr/>
          </p:nvSpPr>
          <p:spPr>
            <a:xfrm>
              <a:off x="263034" y="166694"/>
              <a:ext cx="1529032" cy="1529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Financial Impact</a:t>
              </a:r>
              <a:endParaRPr lang="en-US" sz="2400" kern="1200" dirty="0"/>
            </a:p>
          </p:txBody>
        </p:sp>
      </p:grpSp>
    </p:spTree>
    <p:custDataLst>
      <p:tags r:id="rId1"/>
    </p:custDataLst>
    <p:extLst>
      <p:ext uri="{BB962C8B-B14F-4D97-AF65-F5344CB8AC3E}">
        <p14:creationId xmlns:p14="http://schemas.microsoft.com/office/powerpoint/2010/main" val="57153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6BE4E-17C8-CB43-331E-9647B99E86A6}"/>
            </a:ext>
          </a:extLst>
        </p:cNvPr>
        <p:cNvGrpSpPr/>
        <p:nvPr/>
      </p:nvGrpSpPr>
      <p:grpSpPr>
        <a:xfrm>
          <a:off x="0" y="0"/>
          <a:ext cx="0" cy="0"/>
          <a:chOff x="0" y="0"/>
          <a:chExt cx="0" cy="0"/>
        </a:xfrm>
      </p:grpSpPr>
      <p:sp>
        <p:nvSpPr>
          <p:cNvPr id="49" name="Title 48">
            <a:extLst>
              <a:ext uri="{FF2B5EF4-FFF2-40B4-BE49-F238E27FC236}">
                <a16:creationId xmlns:a16="http://schemas.microsoft.com/office/drawing/2014/main" id="{76B48E47-4A87-69EA-CAA5-CB7EC01184A0}"/>
              </a:ext>
            </a:extLst>
          </p:cNvPr>
          <p:cNvSpPr>
            <a:spLocks noGrp="1"/>
          </p:cNvSpPr>
          <p:nvPr>
            <p:ph type="title"/>
          </p:nvPr>
        </p:nvSpPr>
        <p:spPr>
          <a:xfrm>
            <a:off x="792246" y="309808"/>
            <a:ext cx="10378443" cy="1325563"/>
          </a:xfrm>
        </p:spPr>
        <p:txBody>
          <a:bodyPr/>
          <a:lstStyle/>
          <a:p>
            <a:r>
              <a:rPr lang="en-US" dirty="0"/>
              <a:t>How can Safety impact a cannabis grow? </a:t>
            </a:r>
            <a:br>
              <a:rPr lang="en-US" dirty="0"/>
            </a:br>
            <a:r>
              <a:rPr lang="en-US" dirty="0"/>
              <a:t>Massachusetts 2022</a:t>
            </a:r>
          </a:p>
        </p:txBody>
      </p:sp>
      <p:sp>
        <p:nvSpPr>
          <p:cNvPr id="52" name="Content Placeholder 51">
            <a:extLst>
              <a:ext uri="{FF2B5EF4-FFF2-40B4-BE49-F238E27FC236}">
                <a16:creationId xmlns:a16="http://schemas.microsoft.com/office/drawing/2014/main" id="{317C75CC-F8D0-4DAB-AB1C-2A0E29AE4B1E}"/>
              </a:ext>
            </a:extLst>
          </p:cNvPr>
          <p:cNvSpPr>
            <a:spLocks noGrp="1"/>
          </p:cNvSpPr>
          <p:nvPr>
            <p:ph idx="1"/>
          </p:nvPr>
        </p:nvSpPr>
        <p:spPr>
          <a:xfrm>
            <a:off x="3696704" y="2533871"/>
            <a:ext cx="7723598" cy="2839595"/>
          </a:xfrm>
        </p:spPr>
        <p:txBody>
          <a:bodyPr>
            <a:normAutofit/>
          </a:bodyPr>
          <a:lstStyle/>
          <a:p>
            <a:r>
              <a:rPr lang="en-US" sz="3200" b="1" dirty="0">
                <a:hlinkClick r:id="rId4"/>
              </a:rPr>
              <a:t>Lawsuits </a:t>
            </a:r>
            <a:r>
              <a:rPr lang="en-US" sz="3200" b="1" dirty="0"/>
              <a:t>against the company, EHS manager, &amp; HVAC contractor</a:t>
            </a:r>
          </a:p>
          <a:p>
            <a:r>
              <a:rPr lang="en-US" sz="3200" b="1" dirty="0"/>
              <a:t>Resignation of MA Cannabis Control Commission Director in 2023</a:t>
            </a:r>
            <a:endParaRPr lang="en-US" altLang="en-US" sz="3200" b="1" dirty="0"/>
          </a:p>
        </p:txBody>
      </p:sp>
      <p:sp>
        <p:nvSpPr>
          <p:cNvPr id="4" name="TextBox 4">
            <a:extLst>
              <a:ext uri="{FF2B5EF4-FFF2-40B4-BE49-F238E27FC236}">
                <a16:creationId xmlns:a16="http://schemas.microsoft.com/office/drawing/2014/main" id="{3EAD85E3-B4FD-4AAA-212D-98C309DEA3E4}"/>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grpSp>
        <p:nvGrpSpPr>
          <p:cNvPr id="24" name="Group 23">
            <a:extLst>
              <a:ext uri="{FF2B5EF4-FFF2-40B4-BE49-F238E27FC236}">
                <a16:creationId xmlns:a16="http://schemas.microsoft.com/office/drawing/2014/main" id="{79163B28-E200-B641-1EBB-C087BF5E201E}"/>
              </a:ext>
            </a:extLst>
          </p:cNvPr>
          <p:cNvGrpSpPr/>
          <p:nvPr/>
        </p:nvGrpSpPr>
        <p:grpSpPr>
          <a:xfrm>
            <a:off x="1067185" y="2879718"/>
            <a:ext cx="1694466" cy="1694466"/>
            <a:chOff x="180317" y="83977"/>
            <a:chExt cx="1694466" cy="1694466"/>
          </a:xfrm>
        </p:grpSpPr>
        <p:sp>
          <p:nvSpPr>
            <p:cNvPr id="25" name="Rectangle: Rounded Corners 24">
              <a:extLst>
                <a:ext uri="{FF2B5EF4-FFF2-40B4-BE49-F238E27FC236}">
                  <a16:creationId xmlns:a16="http://schemas.microsoft.com/office/drawing/2014/main" id="{6D09718F-F263-56F8-D2E8-6D8E6CD1E5E8}"/>
                </a:ext>
              </a:extLst>
            </p:cNvPr>
            <p:cNvSpPr/>
            <p:nvPr/>
          </p:nvSpPr>
          <p:spPr>
            <a:xfrm>
              <a:off x="180317" y="83977"/>
              <a:ext cx="1694466" cy="16944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6" name="Rectangle: Rounded Corners 4">
              <a:extLst>
                <a:ext uri="{FF2B5EF4-FFF2-40B4-BE49-F238E27FC236}">
                  <a16:creationId xmlns:a16="http://schemas.microsoft.com/office/drawing/2014/main" id="{FF9A21AD-5FBB-19D9-BB02-A62C1C66C425}"/>
                </a:ext>
              </a:extLst>
            </p:cNvPr>
            <p:cNvSpPr txBox="1"/>
            <p:nvPr/>
          </p:nvSpPr>
          <p:spPr>
            <a:xfrm>
              <a:off x="263034" y="166694"/>
              <a:ext cx="1529032" cy="1529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Legal Impact</a:t>
              </a:r>
              <a:endParaRPr lang="en-US" sz="2400" kern="1200" dirty="0"/>
            </a:p>
          </p:txBody>
        </p:sp>
      </p:grpSp>
    </p:spTree>
    <p:custDataLst>
      <p:tags r:id="rId1"/>
    </p:custDataLst>
    <p:extLst>
      <p:ext uri="{BB962C8B-B14F-4D97-AF65-F5344CB8AC3E}">
        <p14:creationId xmlns:p14="http://schemas.microsoft.com/office/powerpoint/2010/main" val="1125774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4|2.2|4.9|6"/>
</p:tagLst>
</file>

<file path=ppt/tags/tag10.xml><?xml version="1.0" encoding="utf-8"?>
<p:tagLst xmlns:a="http://schemas.openxmlformats.org/drawingml/2006/main" xmlns:r="http://schemas.openxmlformats.org/officeDocument/2006/relationships" xmlns:p="http://schemas.openxmlformats.org/presentationml/2006/main">
  <p:tag name="TIMING" val="|0.7|1|15.1|2"/>
</p:tagLst>
</file>

<file path=ppt/tags/tag11.xml><?xml version="1.0" encoding="utf-8"?>
<p:tagLst xmlns:a="http://schemas.openxmlformats.org/drawingml/2006/main" xmlns:r="http://schemas.openxmlformats.org/officeDocument/2006/relationships" xmlns:p="http://schemas.openxmlformats.org/presentationml/2006/main">
  <p:tag name="TIMING" val="|1.2|27|11.3|7"/>
</p:tagLst>
</file>

<file path=ppt/tags/tag12.xml><?xml version="1.0" encoding="utf-8"?>
<p:tagLst xmlns:a="http://schemas.openxmlformats.org/drawingml/2006/main" xmlns:r="http://schemas.openxmlformats.org/officeDocument/2006/relationships" xmlns:p="http://schemas.openxmlformats.org/presentationml/2006/main">
  <p:tag name="TIMING" val="|1|14.2|9.2|8.2"/>
</p:tagLst>
</file>

<file path=ppt/tags/tag13.xml><?xml version="1.0" encoding="utf-8"?>
<p:tagLst xmlns:a="http://schemas.openxmlformats.org/drawingml/2006/main" xmlns:r="http://schemas.openxmlformats.org/officeDocument/2006/relationships" xmlns:p="http://schemas.openxmlformats.org/presentationml/2006/main">
  <p:tag name="TIMING" val="|4.6|13.8|17.7|5.8"/>
</p:tagLst>
</file>

<file path=ppt/tags/tag14.xml><?xml version="1.0" encoding="utf-8"?>
<p:tagLst xmlns:a="http://schemas.openxmlformats.org/drawingml/2006/main" xmlns:r="http://schemas.openxmlformats.org/officeDocument/2006/relationships" xmlns:p="http://schemas.openxmlformats.org/presentationml/2006/main">
  <p:tag name="TIMING" val="|4.6|13.8|17.7|5.8"/>
</p:tagLst>
</file>

<file path=ppt/tags/tag15.xml><?xml version="1.0" encoding="utf-8"?>
<p:tagLst xmlns:a="http://schemas.openxmlformats.org/drawingml/2006/main" xmlns:r="http://schemas.openxmlformats.org/officeDocument/2006/relationships" xmlns:p="http://schemas.openxmlformats.org/presentationml/2006/main">
  <p:tag name="TIMING" val="|4.6|13.8|17.7|5.8"/>
</p:tagLst>
</file>

<file path=ppt/tags/tag16.xml><?xml version="1.0" encoding="utf-8"?>
<p:tagLst xmlns:a="http://schemas.openxmlformats.org/drawingml/2006/main" xmlns:r="http://schemas.openxmlformats.org/officeDocument/2006/relationships" xmlns:p="http://schemas.openxmlformats.org/presentationml/2006/main">
  <p:tag name="TIMING" val="|4.6|13.8|17.7|5.8"/>
</p:tagLst>
</file>

<file path=ppt/tags/tag17.xml><?xml version="1.0" encoding="utf-8"?>
<p:tagLst xmlns:a="http://schemas.openxmlformats.org/drawingml/2006/main" xmlns:r="http://schemas.openxmlformats.org/officeDocument/2006/relationships" xmlns:p="http://schemas.openxmlformats.org/presentationml/2006/main">
  <p:tag name="TIMING" val="|4.6|13.8|17.7|5.8"/>
</p:tagLst>
</file>

<file path=ppt/tags/tag18.xml><?xml version="1.0" encoding="utf-8"?>
<p:tagLst xmlns:a="http://schemas.openxmlformats.org/drawingml/2006/main" xmlns:r="http://schemas.openxmlformats.org/officeDocument/2006/relationships" xmlns:p="http://schemas.openxmlformats.org/presentationml/2006/main">
  <p:tag name="TIMING" val="|1.6|23.1|13|7.3"/>
</p:tagLst>
</file>

<file path=ppt/tags/tag19.xml><?xml version="1.0" encoding="utf-8"?>
<p:tagLst xmlns:a="http://schemas.openxmlformats.org/drawingml/2006/main" xmlns:r="http://schemas.openxmlformats.org/officeDocument/2006/relationships" xmlns:p="http://schemas.openxmlformats.org/presentationml/2006/main">
  <p:tag name="TIMING" val="|1.6|23.1|13|7.3"/>
</p:tagLst>
</file>

<file path=ppt/tags/tag2.xml><?xml version="1.0" encoding="utf-8"?>
<p:tagLst xmlns:a="http://schemas.openxmlformats.org/drawingml/2006/main" xmlns:r="http://schemas.openxmlformats.org/officeDocument/2006/relationships" xmlns:p="http://schemas.openxmlformats.org/presentationml/2006/main">
  <p:tag name="TIMING" val="|5.9|0.6|0.2|1.6|2.4"/>
</p:tagLst>
</file>

<file path=ppt/tags/tag20.xml><?xml version="1.0" encoding="utf-8"?>
<p:tagLst xmlns:a="http://schemas.openxmlformats.org/drawingml/2006/main" xmlns:r="http://schemas.openxmlformats.org/officeDocument/2006/relationships" xmlns:p="http://schemas.openxmlformats.org/presentationml/2006/main">
  <p:tag name="TIMING" val="|1.6|23.1|13|7.3"/>
</p:tagLst>
</file>

<file path=ppt/tags/tag21.xml><?xml version="1.0" encoding="utf-8"?>
<p:tagLst xmlns:a="http://schemas.openxmlformats.org/drawingml/2006/main" xmlns:r="http://schemas.openxmlformats.org/officeDocument/2006/relationships" xmlns:p="http://schemas.openxmlformats.org/presentationml/2006/main">
  <p:tag name="TIMING" val="|3.9|1.5"/>
</p:tagLst>
</file>

<file path=ppt/tags/tag22.xml><?xml version="1.0" encoding="utf-8"?>
<p:tagLst xmlns:a="http://schemas.openxmlformats.org/drawingml/2006/main" xmlns:r="http://schemas.openxmlformats.org/officeDocument/2006/relationships" xmlns:p="http://schemas.openxmlformats.org/presentationml/2006/main">
  <p:tag name="TIMING" val="|58.5|1.8|2.3"/>
</p:tagLst>
</file>

<file path=ppt/tags/tag23.xml><?xml version="1.0" encoding="utf-8"?>
<p:tagLst xmlns:a="http://schemas.openxmlformats.org/drawingml/2006/main" xmlns:r="http://schemas.openxmlformats.org/officeDocument/2006/relationships" xmlns:p="http://schemas.openxmlformats.org/presentationml/2006/main">
  <p:tag name="TIMING" val="|5|76.4|23.3|41|7.6"/>
</p:tagLst>
</file>

<file path=ppt/tags/tag24.xml><?xml version="1.0" encoding="utf-8"?>
<p:tagLst xmlns:a="http://schemas.openxmlformats.org/drawingml/2006/main" xmlns:r="http://schemas.openxmlformats.org/officeDocument/2006/relationships" xmlns:p="http://schemas.openxmlformats.org/presentationml/2006/main">
  <p:tag name="TIMING" val="|58.5|1.8|2.3"/>
</p:tagLst>
</file>

<file path=ppt/tags/tag25.xml><?xml version="1.0" encoding="utf-8"?>
<p:tagLst xmlns:a="http://schemas.openxmlformats.org/drawingml/2006/main" xmlns:r="http://schemas.openxmlformats.org/officeDocument/2006/relationships" xmlns:p="http://schemas.openxmlformats.org/presentationml/2006/main">
  <p:tag name="TIMING" val="|5|76.4|23.3|41|7.6"/>
</p:tagLst>
</file>

<file path=ppt/tags/tag26.xml><?xml version="1.0" encoding="utf-8"?>
<p:tagLst xmlns:a="http://schemas.openxmlformats.org/drawingml/2006/main" xmlns:r="http://schemas.openxmlformats.org/officeDocument/2006/relationships" xmlns:p="http://schemas.openxmlformats.org/presentationml/2006/main">
  <p:tag name="TIMING" val="|5|76.4|23.3|41|7.6"/>
</p:tagLst>
</file>

<file path=ppt/tags/tag27.xml><?xml version="1.0" encoding="utf-8"?>
<p:tagLst xmlns:a="http://schemas.openxmlformats.org/drawingml/2006/main" xmlns:r="http://schemas.openxmlformats.org/officeDocument/2006/relationships" xmlns:p="http://schemas.openxmlformats.org/presentationml/2006/main">
  <p:tag name="TIMING" val="|24.4|2.2|12.2|26.7|30.6|30.9|45.5"/>
</p:tagLst>
</file>

<file path=ppt/tags/tag28.xml><?xml version="1.0" encoding="utf-8"?>
<p:tagLst xmlns:a="http://schemas.openxmlformats.org/drawingml/2006/main" xmlns:r="http://schemas.openxmlformats.org/officeDocument/2006/relationships" xmlns:p="http://schemas.openxmlformats.org/presentationml/2006/main">
  <p:tag name="TIMING" val="|24.4|2.2|12.2|26.7|30.6|30.9|45.5"/>
</p:tagLst>
</file>

<file path=ppt/tags/tag29.xml><?xml version="1.0" encoding="utf-8"?>
<p:tagLst xmlns:a="http://schemas.openxmlformats.org/drawingml/2006/main" xmlns:r="http://schemas.openxmlformats.org/officeDocument/2006/relationships" xmlns:p="http://schemas.openxmlformats.org/presentationml/2006/main">
  <p:tag name="TIMING" val="|24.4|2.2|12.2|26.7|30.6|30.9|45.5"/>
</p:tagLst>
</file>

<file path=ppt/tags/tag3.xml><?xml version="1.0" encoding="utf-8"?>
<p:tagLst xmlns:a="http://schemas.openxmlformats.org/drawingml/2006/main" xmlns:r="http://schemas.openxmlformats.org/officeDocument/2006/relationships" xmlns:p="http://schemas.openxmlformats.org/presentationml/2006/main">
  <p:tag name="TIMING" val="|1.5|6.9|5|0.6|0.8"/>
</p:tagLst>
</file>

<file path=ppt/tags/tag30.xml><?xml version="1.0" encoding="utf-8"?>
<p:tagLst xmlns:a="http://schemas.openxmlformats.org/drawingml/2006/main" xmlns:r="http://schemas.openxmlformats.org/officeDocument/2006/relationships" xmlns:p="http://schemas.openxmlformats.org/presentationml/2006/main">
  <p:tag name="TIMING" val="|24.4|2.2|12.2|26.7|30.6|30.9|45.5"/>
</p:tagLst>
</file>

<file path=ppt/tags/tag31.xml><?xml version="1.0" encoding="utf-8"?>
<p:tagLst xmlns:a="http://schemas.openxmlformats.org/drawingml/2006/main" xmlns:r="http://schemas.openxmlformats.org/officeDocument/2006/relationships" xmlns:p="http://schemas.openxmlformats.org/presentationml/2006/main">
  <p:tag name="TIMING" val="|24.4|2.2|12.2|26.7|30.6|30.9|45.5"/>
</p:tagLst>
</file>

<file path=ppt/tags/tag32.xml><?xml version="1.0" encoding="utf-8"?>
<p:tagLst xmlns:a="http://schemas.openxmlformats.org/drawingml/2006/main" xmlns:r="http://schemas.openxmlformats.org/officeDocument/2006/relationships" xmlns:p="http://schemas.openxmlformats.org/presentationml/2006/main">
  <p:tag name="TIMING" val="|24.4|2.2|12.2|26.7|30.6|30.9|45.5"/>
</p:tagLst>
</file>

<file path=ppt/tags/tag33.xml><?xml version="1.0" encoding="utf-8"?>
<p:tagLst xmlns:a="http://schemas.openxmlformats.org/drawingml/2006/main" xmlns:r="http://schemas.openxmlformats.org/officeDocument/2006/relationships" xmlns:p="http://schemas.openxmlformats.org/presentationml/2006/main">
  <p:tag name="TIMING" val="|24.4|2.2|12.2|26.7|30.6|30.9|45.5"/>
</p:tagLst>
</file>

<file path=ppt/tags/tag34.xml><?xml version="1.0" encoding="utf-8"?>
<p:tagLst xmlns:a="http://schemas.openxmlformats.org/drawingml/2006/main" xmlns:r="http://schemas.openxmlformats.org/officeDocument/2006/relationships" xmlns:p="http://schemas.openxmlformats.org/presentationml/2006/main">
  <p:tag name="TIMING" val="|5.8|31.6|17.7|45.6|16.6"/>
</p:tagLst>
</file>

<file path=ppt/tags/tag35.xml><?xml version="1.0" encoding="utf-8"?>
<p:tagLst xmlns:a="http://schemas.openxmlformats.org/drawingml/2006/main" xmlns:r="http://schemas.openxmlformats.org/officeDocument/2006/relationships" xmlns:p="http://schemas.openxmlformats.org/presentationml/2006/main">
  <p:tag name="TIMING" val="|5.8|31.6|17.7|45.6|16.6"/>
</p:tagLst>
</file>

<file path=ppt/tags/tag36.xml><?xml version="1.0" encoding="utf-8"?>
<p:tagLst xmlns:a="http://schemas.openxmlformats.org/drawingml/2006/main" xmlns:r="http://schemas.openxmlformats.org/officeDocument/2006/relationships" xmlns:p="http://schemas.openxmlformats.org/presentationml/2006/main">
  <p:tag name="TIMING" val="|5.8|31.6|17.7|45.6|16.6"/>
</p:tagLst>
</file>

<file path=ppt/tags/tag37.xml><?xml version="1.0" encoding="utf-8"?>
<p:tagLst xmlns:a="http://schemas.openxmlformats.org/drawingml/2006/main" xmlns:r="http://schemas.openxmlformats.org/officeDocument/2006/relationships" xmlns:p="http://schemas.openxmlformats.org/presentationml/2006/main">
  <p:tag name="TIMING" val="|5.8|31.6|17.7|45.6|16.6"/>
</p:tagLst>
</file>

<file path=ppt/tags/tag38.xml><?xml version="1.0" encoding="utf-8"?>
<p:tagLst xmlns:a="http://schemas.openxmlformats.org/drawingml/2006/main" xmlns:r="http://schemas.openxmlformats.org/officeDocument/2006/relationships" xmlns:p="http://schemas.openxmlformats.org/presentationml/2006/main">
  <p:tag name="TIMING" val="|5.8|31.6|17.7|45.6|16.6"/>
</p:tagLst>
</file>

<file path=ppt/tags/tag39.xml><?xml version="1.0" encoding="utf-8"?>
<p:tagLst xmlns:a="http://schemas.openxmlformats.org/drawingml/2006/main" xmlns:r="http://schemas.openxmlformats.org/officeDocument/2006/relationships" xmlns:p="http://schemas.openxmlformats.org/presentationml/2006/main">
  <p:tag name="TIMING" val="|5.8|31.6|17.7|45.6|16.6"/>
</p:tagLst>
</file>

<file path=ppt/tags/tag4.xml><?xml version="1.0" encoding="utf-8"?>
<p:tagLst xmlns:a="http://schemas.openxmlformats.org/drawingml/2006/main" xmlns:r="http://schemas.openxmlformats.org/officeDocument/2006/relationships" xmlns:p="http://schemas.openxmlformats.org/presentationml/2006/main">
  <p:tag name="TIMING" val="|1.5|6.9|5|0.6|0.8"/>
</p:tagLst>
</file>

<file path=ppt/tags/tag40.xml><?xml version="1.0" encoding="utf-8"?>
<p:tagLst xmlns:a="http://schemas.openxmlformats.org/drawingml/2006/main" xmlns:r="http://schemas.openxmlformats.org/officeDocument/2006/relationships" xmlns:p="http://schemas.openxmlformats.org/presentationml/2006/main">
  <p:tag name="TIMING" val="|5.8|31.6|17.7|45.6|16.6"/>
</p:tagLst>
</file>

<file path=ppt/tags/tag5.xml><?xml version="1.0" encoding="utf-8"?>
<p:tagLst xmlns:a="http://schemas.openxmlformats.org/drawingml/2006/main" xmlns:r="http://schemas.openxmlformats.org/officeDocument/2006/relationships" xmlns:p="http://schemas.openxmlformats.org/presentationml/2006/main">
  <p:tag name="TIMING" val="|1.5|6.9|5|0.6|0.8"/>
</p:tagLst>
</file>

<file path=ppt/tags/tag6.xml><?xml version="1.0" encoding="utf-8"?>
<p:tagLst xmlns:a="http://schemas.openxmlformats.org/drawingml/2006/main" xmlns:r="http://schemas.openxmlformats.org/officeDocument/2006/relationships" xmlns:p="http://schemas.openxmlformats.org/presentationml/2006/main">
  <p:tag name="TIMING" val="|1.5|6.9|5|0.6|0.8"/>
</p:tagLst>
</file>

<file path=ppt/tags/tag7.xml><?xml version="1.0" encoding="utf-8"?>
<p:tagLst xmlns:a="http://schemas.openxmlformats.org/drawingml/2006/main" xmlns:r="http://schemas.openxmlformats.org/officeDocument/2006/relationships" xmlns:p="http://schemas.openxmlformats.org/presentationml/2006/main">
  <p:tag name="TIMING" val="|5.9|0.6|0.2|1.6|2.4"/>
</p:tagLst>
</file>

<file path=ppt/tags/tag8.xml><?xml version="1.0" encoding="utf-8"?>
<p:tagLst xmlns:a="http://schemas.openxmlformats.org/drawingml/2006/main" xmlns:r="http://schemas.openxmlformats.org/officeDocument/2006/relationships" xmlns:p="http://schemas.openxmlformats.org/presentationml/2006/main">
  <p:tag name="TIMING" val="|5.9|0.6|0.2|1.6|2.4"/>
</p:tagLst>
</file>

<file path=ppt/tags/tag9.xml><?xml version="1.0" encoding="utf-8"?>
<p:tagLst xmlns:a="http://schemas.openxmlformats.org/drawingml/2006/main" xmlns:r="http://schemas.openxmlformats.org/officeDocument/2006/relationships" xmlns:p="http://schemas.openxmlformats.org/presentationml/2006/main">
  <p:tag name="TIMING" val="|5.9|0.6|0.2|1.6|2.4"/>
</p:tagLst>
</file>

<file path=ppt/theme/theme1.xml><?xml version="1.0" encoding="utf-8"?>
<a:theme xmlns:a="http://schemas.openxmlformats.org/drawingml/2006/main" name="Office Theme">
  <a:themeElements>
    <a:clrScheme name="IUP 2019">
      <a:dk1>
        <a:srgbClr val="000000"/>
      </a:dk1>
      <a:lt1>
        <a:srgbClr val="FFFFFF"/>
      </a:lt1>
      <a:dk2>
        <a:srgbClr val="9E1B32"/>
      </a:dk2>
      <a:lt2>
        <a:srgbClr val="595959"/>
      </a:lt2>
      <a:accent1>
        <a:srgbClr val="9E1B32"/>
      </a:accent1>
      <a:accent2>
        <a:srgbClr val="595959"/>
      </a:accent2>
      <a:accent3>
        <a:srgbClr val="ECB51B"/>
      </a:accent3>
      <a:accent4>
        <a:srgbClr val="F4824E"/>
      </a:accent4>
      <a:accent5>
        <a:srgbClr val="558185"/>
      </a:accent5>
      <a:accent6>
        <a:srgbClr val="ED596E"/>
      </a:accent6>
      <a:hlink>
        <a:srgbClr val="568286"/>
      </a:hlink>
      <a:folHlink>
        <a:srgbClr val="558185"/>
      </a:folHlink>
    </a:clrScheme>
    <a:fontScheme name="IUP Office 365 Fonts">
      <a:majorFont>
        <a:latin typeface="Franklin Gothic Demi"/>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3C217AD-677F-D24F-AED0-A101B8E738B0}" vid="{7542860F-0F1C-414E-89D0-F5ADD30D18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A94B4AE303654EA1B3ED0F5D3B74A7" ma:contentTypeVersion="17" ma:contentTypeDescription="Create a new document." ma:contentTypeScope="" ma:versionID="803240c91daae24f9e0028fa46a57bc2">
  <xsd:schema xmlns:xsd="http://www.w3.org/2001/XMLSchema" xmlns:xs="http://www.w3.org/2001/XMLSchema" xmlns:p="http://schemas.microsoft.com/office/2006/metadata/properties" xmlns:ns2="9084b878-4063-4063-a2f4-2dc7d8d331e1" xmlns:ns3="bbecfde1-29a9-4db9-bc32-245c12180cd2" targetNamespace="http://schemas.microsoft.com/office/2006/metadata/properties" ma:root="true" ma:fieldsID="efb48110d75ef593500961d4612730a9" ns2:_="" ns3:_="">
    <xsd:import namespace="9084b878-4063-4063-a2f4-2dc7d8d331e1"/>
    <xsd:import namespace="bbecfde1-29a9-4db9-bc32-245c12180c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84b878-4063-4063-a2f4-2dc7d8d331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c463df-4dc7-4bbf-9d12-c16d94ddfa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ecfde1-29a9-4db9-bc32-245c12180cd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370b49-73df-4130-b696-99833ddefccf}" ma:internalName="TaxCatchAll" ma:showField="CatchAllData" ma:web="bbecfde1-29a9-4db9-bc32-245c12180c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becfde1-29a9-4db9-bc32-245c12180cd2" xsi:nil="true"/>
    <lcf76f155ced4ddcb4097134ff3c332f xmlns="9084b878-4063-4063-a2f4-2dc7d8d331e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00856B7-A2AA-435A-8A68-772EED6905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84b878-4063-4063-a2f4-2dc7d8d331e1"/>
    <ds:schemaRef ds:uri="bbecfde1-29a9-4db9-bc32-245c12180c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412AD0-324E-48B9-B3C2-D112A658DBBE}">
  <ds:schemaRefs>
    <ds:schemaRef ds:uri="http://schemas.microsoft.com/sharepoint/v3/contenttype/forms"/>
  </ds:schemaRefs>
</ds:datastoreItem>
</file>

<file path=customXml/itemProps3.xml><?xml version="1.0" encoding="utf-8"?>
<ds:datastoreItem xmlns:ds="http://schemas.openxmlformats.org/officeDocument/2006/customXml" ds:itemID="{AA840B02-7105-42A4-8F16-EC45E077E976}">
  <ds:schemaRefs>
    <ds:schemaRef ds:uri="http://purl.org/dc/dcmitype/"/>
    <ds:schemaRef ds:uri="http://schemas.microsoft.com/office/2006/documentManagement/types"/>
    <ds:schemaRef ds:uri="8f96fc14-4bb7-461b-b8f4-5174a669bc0b"/>
    <ds:schemaRef ds:uri="http://schemas.openxmlformats.org/package/2006/metadata/core-properties"/>
    <ds:schemaRef ds:uri="http://purl.org/dc/elements/1.1/"/>
    <ds:schemaRef ds:uri="3870ece6-baab-44fb-953f-77fb9a8d79d5"/>
    <ds:schemaRef ds:uri="http://schemas.microsoft.com/office/2006/metadata/properties"/>
    <ds:schemaRef ds:uri="http://www.w3.org/XML/1998/namespace"/>
    <ds:schemaRef ds:uri="http://schemas.microsoft.com/office/infopath/2007/PartnerControls"/>
    <ds:schemaRef ds:uri="http://purl.org/dc/terms/"/>
    <ds:schemaRef ds:uri="bbecfde1-29a9-4db9-bc32-245c12180cd2"/>
    <ds:schemaRef ds:uri="9084b878-4063-4063-a2f4-2dc7d8d331e1"/>
  </ds:schemaRefs>
</ds:datastoreItem>
</file>

<file path=docProps/app.xml><?xml version="1.0" encoding="utf-8"?>
<Properties xmlns="http://schemas.openxmlformats.org/officeDocument/2006/extended-properties" xmlns:vt="http://schemas.openxmlformats.org/officeDocument/2006/docPropsVTypes">
  <Template>IUP Woodgrain v1.0</Template>
  <TotalTime>11833</TotalTime>
  <Words>8071</Words>
  <Application>Microsoft Office PowerPoint</Application>
  <PresentationFormat>Widescreen</PresentationFormat>
  <Paragraphs>1680</Paragraphs>
  <Slides>56</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Aptos</vt:lpstr>
      <vt:lpstr>Arial</vt:lpstr>
      <vt:lpstr>Calibri</vt:lpstr>
      <vt:lpstr>Constantia</vt:lpstr>
      <vt:lpstr>Franklin Gothic Demi</vt:lpstr>
      <vt:lpstr>Franklin Gothic Medium</vt:lpstr>
      <vt:lpstr>Wingdings</vt:lpstr>
      <vt:lpstr>Office Theme</vt:lpstr>
      <vt:lpstr>PowerPoint Presentation</vt:lpstr>
      <vt:lpstr>Respiratory Hazards in Cannabis Production</vt:lpstr>
      <vt:lpstr>Goal</vt:lpstr>
      <vt:lpstr>Objectives </vt:lpstr>
      <vt:lpstr>Why does Safety matter? </vt:lpstr>
      <vt:lpstr>How can Safety impact a cannabis grow?  Massachusetts 2022</vt:lpstr>
      <vt:lpstr>How can Safety impact a cannabis grow?  Massachusetts 2022</vt:lpstr>
      <vt:lpstr>How can Safety impact a cannabis grow?  Massachusetts 2022</vt:lpstr>
      <vt:lpstr>How can Safety impact a cannabis grow?  Massachusetts 2022</vt:lpstr>
      <vt:lpstr>Why does Safety matter? </vt:lpstr>
      <vt:lpstr>Low Safety Priority = Negative Impacts</vt:lpstr>
      <vt:lpstr>Strong Safety Priority = Positive Impacts</vt:lpstr>
      <vt:lpstr>Safety is the law. </vt:lpstr>
      <vt:lpstr>Safety is the law. </vt:lpstr>
      <vt:lpstr>What are Potential health outcomes from respiratory exposures in Cannabis Production Facilities? </vt:lpstr>
      <vt:lpstr>Allergies</vt:lpstr>
      <vt:lpstr>Allergies &amp; Long Term Exposure </vt:lpstr>
      <vt:lpstr>Allergies</vt:lpstr>
      <vt:lpstr> Byssinosis</vt:lpstr>
      <vt:lpstr>Chronic Obstructive Pulmonary Disease</vt:lpstr>
      <vt:lpstr>Health Effects – Respiratory Tract</vt:lpstr>
      <vt:lpstr>Health Effects – Eyes &amp; Skin</vt:lpstr>
      <vt:lpstr>Health Effects – Systemic</vt:lpstr>
      <vt:lpstr>PowerPoint Presentation</vt:lpstr>
      <vt:lpstr>Hazard Analysis : What are the  Respiratory Hazards in Cannabis Production </vt:lpstr>
      <vt:lpstr>Biological Respiratory Hazards </vt:lpstr>
      <vt:lpstr>Hazard Analysis : Endotoxin &amp; Mycotoxin</vt:lpstr>
      <vt:lpstr>Chemical Respiratory Hazards </vt:lpstr>
      <vt:lpstr>Physical Respiratory Hazards </vt:lpstr>
      <vt:lpstr>Job Hazard Analysis: Who &amp; Where </vt:lpstr>
      <vt:lpstr>Vegetation &amp; Flower </vt:lpstr>
      <vt:lpstr>Harvest &amp; Trim  </vt:lpstr>
      <vt:lpstr>Dry &amp; Cure </vt:lpstr>
      <vt:lpstr>Extraction &amp; Processing</vt:lpstr>
      <vt:lpstr>Packaging </vt:lpstr>
      <vt:lpstr>Other Exposures</vt:lpstr>
      <vt:lpstr>Hazard Control: How  </vt:lpstr>
      <vt:lpstr>Hazard Control: How  </vt:lpstr>
      <vt:lpstr>Hazard Control: How  </vt:lpstr>
      <vt:lpstr>Hazard Control: How  </vt:lpstr>
      <vt:lpstr>Hazard Control: How  </vt:lpstr>
      <vt:lpstr>Hazard Control: How  </vt:lpstr>
      <vt:lpstr>When is PPE is required? Pesticide Applications that fall under WPS </vt:lpstr>
      <vt:lpstr>When is PPE Required by OSHA?</vt:lpstr>
      <vt:lpstr>What hazard exposures trigger PPE?</vt:lpstr>
      <vt:lpstr>OSHA Permissible E xposure Limits</vt:lpstr>
      <vt:lpstr>OSHA Permissible Exposure Limits:  Cotton Dust versus  Particulates Not Otherwise Regulated</vt:lpstr>
      <vt:lpstr>1971 – 2024 </vt:lpstr>
      <vt:lpstr>PPE – What is required</vt:lpstr>
      <vt:lpstr>PPE – limit skin exposure</vt:lpstr>
      <vt:lpstr>Medical Evaluations &amp; Monitoring </vt:lpstr>
      <vt:lpstr>Ongoing Respiratory Hazard Controls for Cannabis Production</vt:lpstr>
      <vt:lpstr>PowerPoint Presentation</vt:lpstr>
      <vt:lpstr>PowerPoint Presentation</vt:lpstr>
      <vt:lpstr>Contact us</vt:lpstr>
      <vt:lpstr>Thank You</vt:lpstr>
    </vt:vector>
  </TitlesOfParts>
  <Manager/>
  <Company>Indiana University of Pennsylvania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Tammy Harvey</dc:creator>
  <cp:keywords/>
  <dc:description/>
  <cp:lastModifiedBy>Tammy Harvey</cp:lastModifiedBy>
  <cp:revision>36</cp:revision>
  <dcterms:created xsi:type="dcterms:W3CDTF">2019-09-06T20:18:55Z</dcterms:created>
  <dcterms:modified xsi:type="dcterms:W3CDTF">2024-04-15T11:46:52Z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0x01010091A94B4AE303654EA1B3ED0F5D3B74A7</vt:lpwstr>
  </property>
  <property fmtid="{D5CDD505-2E9C-101B-9397-08002B2CF9AE}" pid="4" name="MediaServiceImageTags">
    <vt:lpwstr/>
  </property>
</Properties>
</file>