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2" r:id="rId2"/>
  </p:sldMasterIdLst>
  <p:notesMasterIdLst>
    <p:notesMasterId r:id="rId62"/>
  </p:notesMasterIdLst>
  <p:handoutMasterIdLst>
    <p:handoutMasterId r:id="rId63"/>
  </p:handoutMasterIdLst>
  <p:sldIdLst>
    <p:sldId id="256" r:id="rId3"/>
    <p:sldId id="257" r:id="rId4"/>
    <p:sldId id="700" r:id="rId5"/>
    <p:sldId id="661" r:id="rId6"/>
    <p:sldId id="657" r:id="rId7"/>
    <p:sldId id="658" r:id="rId8"/>
    <p:sldId id="692" r:id="rId9"/>
    <p:sldId id="667" r:id="rId10"/>
    <p:sldId id="646" r:id="rId11"/>
    <p:sldId id="283" r:id="rId12"/>
    <p:sldId id="291" r:id="rId13"/>
    <p:sldId id="647" r:id="rId14"/>
    <p:sldId id="292" r:id="rId15"/>
    <p:sldId id="671" r:id="rId16"/>
    <p:sldId id="642" r:id="rId17"/>
    <p:sldId id="672" r:id="rId18"/>
    <p:sldId id="572" r:id="rId19"/>
    <p:sldId id="648" r:id="rId20"/>
    <p:sldId id="673" r:id="rId21"/>
    <p:sldId id="573" r:id="rId22"/>
    <p:sldId id="674" r:id="rId23"/>
    <p:sldId id="678" r:id="rId24"/>
    <p:sldId id="636" r:id="rId25"/>
    <p:sldId id="679" r:id="rId26"/>
    <p:sldId id="680" r:id="rId27"/>
    <p:sldId id="574" r:id="rId28"/>
    <p:sldId id="677" r:id="rId29"/>
    <p:sldId id="681" r:id="rId30"/>
    <p:sldId id="651" r:id="rId31"/>
    <p:sldId id="272" r:id="rId32"/>
    <p:sldId id="682" r:id="rId33"/>
    <p:sldId id="702" r:id="rId34"/>
    <p:sldId id="703" r:id="rId35"/>
    <p:sldId id="705" r:id="rId36"/>
    <p:sldId id="704" r:id="rId37"/>
    <p:sldId id="562" r:id="rId38"/>
    <p:sldId id="565" r:id="rId39"/>
    <p:sldId id="564" r:id="rId40"/>
    <p:sldId id="563" r:id="rId41"/>
    <p:sldId id="568" r:id="rId42"/>
    <p:sldId id="288" r:id="rId43"/>
    <p:sldId id="689" r:id="rId44"/>
    <p:sldId id="685" r:id="rId45"/>
    <p:sldId id="687" r:id="rId46"/>
    <p:sldId id="688" r:id="rId47"/>
    <p:sldId id="686" r:id="rId48"/>
    <p:sldId id="276" r:id="rId49"/>
    <p:sldId id="691" r:id="rId50"/>
    <p:sldId id="644" r:id="rId51"/>
    <p:sldId id="652" r:id="rId52"/>
    <p:sldId id="645" r:id="rId53"/>
    <p:sldId id="289" r:id="rId54"/>
    <p:sldId id="698" r:id="rId55"/>
    <p:sldId id="697" r:id="rId56"/>
    <p:sldId id="690" r:id="rId57"/>
    <p:sldId id="655" r:id="rId58"/>
    <p:sldId id="261" r:id="rId59"/>
    <p:sldId id="269" r:id="rId60"/>
    <p:sldId id="270"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3">
          <p15:clr>
            <a:srgbClr val="A4A3A4"/>
          </p15:clr>
        </p15:guide>
        <p15:guide id="2" pos="5396">
          <p15:clr>
            <a:srgbClr val="A4A3A4"/>
          </p15:clr>
        </p15:guide>
        <p15:guide id="3" pos="3993">
          <p15:clr>
            <a:srgbClr val="A4A3A4"/>
          </p15:clr>
        </p15:guide>
        <p15:guide id="4" pos="30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96A0AA"/>
    <a:srgbClr val="5B6A75"/>
    <a:srgbClr val="5F6E7B"/>
    <a:srgbClr val="57707B"/>
    <a:srgbClr val="002A5B"/>
    <a:srgbClr val="002A60"/>
    <a:srgbClr val="002264"/>
    <a:srgbClr val="007DC3"/>
    <a:srgbClr val="007E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0148" autoAdjust="0"/>
  </p:normalViewPr>
  <p:slideViewPr>
    <p:cSldViewPr snapToGrid="0">
      <p:cViewPr varScale="1">
        <p:scale>
          <a:sx n="61" d="100"/>
          <a:sy n="61" d="100"/>
        </p:scale>
        <p:origin x="1272" y="39"/>
      </p:cViewPr>
      <p:guideLst>
        <p:guide orient="horz" pos="853"/>
        <p:guide pos="5396"/>
        <p:guide pos="3993"/>
        <p:guide pos="3062"/>
      </p:guideLst>
    </p:cSldViewPr>
  </p:slideViewPr>
  <p:notesTextViewPr>
    <p:cViewPr>
      <p:scale>
        <a:sx n="100" d="100"/>
        <a:sy n="100" d="100"/>
      </p:scale>
      <p:origin x="0" y="0"/>
    </p:cViewPr>
  </p:notesTextViewPr>
  <p:sorterViewPr>
    <p:cViewPr>
      <p:scale>
        <a:sx n="100" d="100"/>
        <a:sy n="100" d="100"/>
      </p:scale>
      <p:origin x="0" y="-971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handoutMaster" Target="handoutMasters/handoutMaster1.xml"/><Relationship Id="rId68"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3F1313-F16F-8C48-BBA1-1082D7BE4CB3}" type="datetimeFigureOut">
              <a:rPr lang="en-US" smtClean="0"/>
              <a:t>8/16/2022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843A45-9FCA-3F4D-8C5C-D8B349090635}" type="slidenum">
              <a:rPr lang="en-US" smtClean="0"/>
              <a:t>‹#›</a:t>
            </a:fld>
            <a:endParaRPr lang="en-US" dirty="0"/>
          </a:p>
        </p:txBody>
      </p:sp>
    </p:spTree>
    <p:extLst>
      <p:ext uri="{BB962C8B-B14F-4D97-AF65-F5344CB8AC3E}">
        <p14:creationId xmlns:p14="http://schemas.microsoft.com/office/powerpoint/2010/main" val="29376776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03E061-05C3-E945-B9E4-11D4D1F531BE}" type="datetimeFigureOut">
              <a:rPr lang="en-US" smtClean="0"/>
              <a:t>8/16/2022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E32729-7883-0145-A8AF-0F2D28B17B74}" type="slidenum">
              <a:rPr lang="en-US" smtClean="0"/>
              <a:t>‹#›</a:t>
            </a:fld>
            <a:endParaRPr lang="en-US" dirty="0"/>
          </a:p>
        </p:txBody>
      </p:sp>
    </p:spTree>
    <p:extLst>
      <p:ext uri="{BB962C8B-B14F-4D97-AF65-F5344CB8AC3E}">
        <p14:creationId xmlns:p14="http://schemas.microsoft.com/office/powerpoint/2010/main" val="8433098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started this safety stuff in 1992.  Heat stress was talked about for people in a steel mill.</a:t>
            </a:r>
          </a:p>
          <a:p>
            <a:r>
              <a:rPr lang="en-US" dirty="0"/>
              <a:t>I imagine you are all here because you have the same concern about heat stress as I do.  I work with several construction companies and no doubt – there are a lot of hazards to be cautious about.  For the last few years I’ve been very passionate about fall protection – working with several companies like roofers and general contractors where falls are an exposure every day.  Heck, even a few years ago, OSHA updated the General industry walking/working surfaces standard using a lot of the construction regulations for personal fall arrest to make it even more important (not that I didn’t have my worries about that previously!)</a:t>
            </a:r>
          </a:p>
          <a:p>
            <a:r>
              <a:rPr lang="en-US" dirty="0"/>
              <a:t>Unfortunately, something was sneaking up on me…heat stress!  Maybe it was just me…but heat stress is now one of my biggest concerns for a few months out of the year (at least in Central Pennsylvania).  </a:t>
            </a:r>
          </a:p>
          <a:p>
            <a:r>
              <a:rPr lang="en-US" dirty="0"/>
              <a:t>So here we are … seeing increased heat stress related deaths, illnesses – lost productivity and other issues we’ll talk about briefly.</a:t>
            </a:r>
          </a:p>
          <a:p>
            <a:r>
              <a:rPr lang="en-US" dirty="0"/>
              <a:t>When workers are in a hot environment doing hard work it is bad enough.  Now stand on a griddle!  This is the temperature on a roof.  Anybody ever smoked meats?  That’s usually about 170 degrees to 200.  Now work in it all day – and use a torch or spread 500 degree tar! A human can only take so much.</a:t>
            </a:r>
          </a:p>
          <a:p>
            <a:endParaRPr lang="en-US" dirty="0"/>
          </a:p>
        </p:txBody>
      </p:sp>
      <p:sp>
        <p:nvSpPr>
          <p:cNvPr id="4" name="Slide Number Placeholder 3"/>
          <p:cNvSpPr>
            <a:spLocks noGrp="1"/>
          </p:cNvSpPr>
          <p:nvPr>
            <p:ph type="sldNum" sz="quarter" idx="5"/>
          </p:nvPr>
        </p:nvSpPr>
        <p:spPr/>
        <p:txBody>
          <a:bodyPr/>
          <a:lstStyle/>
          <a:p>
            <a:fld id="{68E32729-7883-0145-A8AF-0F2D28B17B74}" type="slidenum">
              <a:rPr lang="en-US" smtClean="0"/>
              <a:t>4</a:t>
            </a:fld>
            <a:endParaRPr lang="en-US" dirty="0"/>
          </a:p>
        </p:txBody>
      </p:sp>
    </p:spTree>
    <p:extLst>
      <p:ext uri="{BB962C8B-B14F-4D97-AF65-F5344CB8AC3E}">
        <p14:creationId xmlns:p14="http://schemas.microsoft.com/office/powerpoint/2010/main" val="3633101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information has been communicated that says the heat stress index may not really reflect the true level of heat stress on workers.  One of my colleagues who is a highly respected C.I.H. has been telling me this for years.  She’s said we need to use Wet Bulb Globe Thermometers and other sources to get a true determination of the heat stress levels.  What say you?  What do we do?  Hot is hot.  Humid is humid.  Sunny is sunny.  And “stale air” is “stale air”.  So whatever you use has to work.  I’ve never worked with a construction company that had a wet bulb globe thermometer.  Do we really need one?  I have to work with what I have, so I’m using the OSHA heat stress app and weather applications that tell you how it really feels – based on breezes, lack of clouds, etc.  I’m finding that well trained company and site leadership already have this figured out.  They communicate and use their experience.  And they are seeing how this is all playing out.</a:t>
            </a:r>
          </a:p>
        </p:txBody>
      </p:sp>
      <p:sp>
        <p:nvSpPr>
          <p:cNvPr id="4" name="Slide Number Placeholder 3"/>
          <p:cNvSpPr>
            <a:spLocks noGrp="1"/>
          </p:cNvSpPr>
          <p:nvPr>
            <p:ph type="sldNum" sz="quarter" idx="5"/>
          </p:nvPr>
        </p:nvSpPr>
        <p:spPr/>
        <p:txBody>
          <a:bodyPr/>
          <a:lstStyle/>
          <a:p>
            <a:fld id="{814DEE30-9F32-CF4E-8610-51EDD936FF61}" type="slidenum">
              <a:rPr lang="en-US" smtClean="0"/>
              <a:t>16</a:t>
            </a:fld>
            <a:endParaRPr lang="en-US" dirty="0"/>
          </a:p>
        </p:txBody>
      </p:sp>
    </p:spTree>
    <p:extLst>
      <p:ext uri="{BB962C8B-B14F-4D97-AF65-F5344CB8AC3E}">
        <p14:creationId xmlns:p14="http://schemas.microsoft.com/office/powerpoint/2010/main" val="108928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feel/real temp/real impact</a:t>
            </a:r>
          </a:p>
          <a:p>
            <a:r>
              <a:rPr lang="en-US" dirty="0"/>
              <a:t>The RealFeel Temperature is an index that describes what the temperature really feels like. It is a unique composite of the effects of temperature, wind, humidity, sunshine intensity, cloudiness, precipitation and elevation on the human body--everything that affects how warm or cold a person feels.</a:t>
            </a:r>
          </a:p>
        </p:txBody>
      </p:sp>
      <p:sp>
        <p:nvSpPr>
          <p:cNvPr id="4" name="Slide Number Placeholder 3"/>
          <p:cNvSpPr>
            <a:spLocks noGrp="1"/>
          </p:cNvSpPr>
          <p:nvPr>
            <p:ph type="sldNum" sz="quarter" idx="5"/>
          </p:nvPr>
        </p:nvSpPr>
        <p:spPr/>
        <p:txBody>
          <a:bodyPr/>
          <a:lstStyle/>
          <a:p>
            <a:fld id="{814DEE30-9F32-CF4E-8610-51EDD936FF61}" type="slidenum">
              <a:rPr lang="en-US" smtClean="0"/>
              <a:t>17</a:t>
            </a:fld>
            <a:endParaRPr lang="en-US" dirty="0"/>
          </a:p>
        </p:txBody>
      </p:sp>
    </p:spTree>
    <p:extLst>
      <p:ext uri="{BB962C8B-B14F-4D97-AF65-F5344CB8AC3E}">
        <p14:creationId xmlns:p14="http://schemas.microsoft.com/office/powerpoint/2010/main" val="58976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the science behind all this comes from…</a:t>
            </a:r>
          </a:p>
        </p:txBody>
      </p:sp>
      <p:sp>
        <p:nvSpPr>
          <p:cNvPr id="4" name="Slide Number Placeholder 3"/>
          <p:cNvSpPr>
            <a:spLocks noGrp="1"/>
          </p:cNvSpPr>
          <p:nvPr>
            <p:ph type="sldNum" sz="quarter" idx="5"/>
          </p:nvPr>
        </p:nvSpPr>
        <p:spPr/>
        <p:txBody>
          <a:bodyPr/>
          <a:lstStyle/>
          <a:p>
            <a:fld id="{814DEE30-9F32-CF4E-8610-51EDD936FF61}" type="slidenum">
              <a:rPr lang="en-US" smtClean="0"/>
              <a:t>18</a:t>
            </a:fld>
            <a:endParaRPr lang="en-US" dirty="0"/>
          </a:p>
        </p:txBody>
      </p:sp>
    </p:spTree>
    <p:extLst>
      <p:ext uri="{BB962C8B-B14F-4D97-AF65-F5344CB8AC3E}">
        <p14:creationId xmlns:p14="http://schemas.microsoft.com/office/powerpoint/2010/main" val="389434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19</a:t>
            </a:fld>
            <a:endParaRPr lang="en-US" dirty="0"/>
          </a:p>
        </p:txBody>
      </p:sp>
    </p:spTree>
    <p:extLst>
      <p:ext uri="{BB962C8B-B14F-4D97-AF65-F5344CB8AC3E}">
        <p14:creationId xmlns:p14="http://schemas.microsoft.com/office/powerpoint/2010/main" val="116157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weather…now lets talk about work.</a:t>
            </a:r>
          </a:p>
          <a:p>
            <a:r>
              <a:rPr lang="en-US" dirty="0"/>
              <a:t>OSHA has specifically called out these industries/tasks for focus for heat stress.</a:t>
            </a:r>
          </a:p>
          <a:p>
            <a:r>
              <a:rPr lang="en-US" dirty="0"/>
              <a:t>https://www.osha.gov/laws-regs/standardinterpretations/2021-09-01</a:t>
            </a:r>
          </a:p>
          <a:p>
            <a:r>
              <a:rPr lang="en-US" dirty="0"/>
              <a:t>Things you need to consider include the work pace – how fast are they working, how “pressured” – and this can change – like when a storm is coming and you are trying to get work done.  Or you’d like to have the job finished by the end of the day.</a:t>
            </a:r>
          </a:p>
          <a:p>
            <a:r>
              <a:rPr lang="en-US" dirty="0"/>
              <a:t>How strenuous is the work?  Shoveling hard packed clay is different than shoveling sand.  Using a gravel buggy is different than using a wheel barrow.</a:t>
            </a:r>
          </a:p>
          <a:p>
            <a:endParaRPr lang="en-US" dirty="0"/>
          </a:p>
          <a:p>
            <a:r>
              <a:rPr lang="en-US" dirty="0"/>
              <a:t>I guess these both of these relate to the stress it places on the body.</a:t>
            </a:r>
          </a:p>
          <a:p>
            <a:endParaRPr lang="en-US" dirty="0"/>
          </a:p>
          <a:p>
            <a:r>
              <a:rPr lang="en-US" dirty="0"/>
              <a:t>And the environment relates to – well, the locality or surroundings – hot asphalt, no shade, things like that – </a:t>
            </a:r>
          </a:p>
          <a:p>
            <a:r>
              <a:rPr lang="en-US" dirty="0"/>
              <a:t>And then put it all together =  tearing off shingles on a 7:12 pitch roof while wearing a personal fall arrest system.  Now that is WORK!</a:t>
            </a:r>
          </a:p>
          <a:p>
            <a:endParaRPr lang="en-US" dirty="0"/>
          </a:p>
          <a:p>
            <a:r>
              <a:rPr lang="en-US" dirty="0"/>
              <a:t>Real feel/real temp/real impact</a:t>
            </a:r>
          </a:p>
        </p:txBody>
      </p:sp>
      <p:sp>
        <p:nvSpPr>
          <p:cNvPr id="4" name="Slide Number Placeholder 3"/>
          <p:cNvSpPr>
            <a:spLocks noGrp="1"/>
          </p:cNvSpPr>
          <p:nvPr>
            <p:ph type="sldNum" sz="quarter" idx="5"/>
          </p:nvPr>
        </p:nvSpPr>
        <p:spPr/>
        <p:txBody>
          <a:bodyPr/>
          <a:lstStyle/>
          <a:p>
            <a:fld id="{814DEE30-9F32-CF4E-8610-51EDD936FF61}" type="slidenum">
              <a:rPr lang="en-US" smtClean="0"/>
              <a:t>20</a:t>
            </a:fld>
            <a:endParaRPr lang="en-US" dirty="0"/>
          </a:p>
        </p:txBody>
      </p:sp>
    </p:spTree>
    <p:extLst>
      <p:ext uri="{BB962C8B-B14F-4D97-AF65-F5344CB8AC3E}">
        <p14:creationId xmlns:p14="http://schemas.microsoft.com/office/powerpoint/2010/main" val="396929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you need to consider include the work pace – how fast are they working, how “pressured” – and this can change – like when a storm is coming and you are trying to get work done.  Or you’d like to have the job finished by the end of the day.</a:t>
            </a:r>
          </a:p>
          <a:p>
            <a:r>
              <a:rPr lang="en-US" dirty="0"/>
              <a:t>How strenuous is the work?  Shoveling hard packed clay is different than shoveling sand.  Using a gravel buggy is different than using a wheel barrow.</a:t>
            </a:r>
          </a:p>
          <a:p>
            <a:endParaRPr lang="en-US" dirty="0"/>
          </a:p>
          <a:p>
            <a:r>
              <a:rPr lang="en-US" dirty="0"/>
              <a:t>I guess these both of these relate to the stress it places on the body.</a:t>
            </a:r>
          </a:p>
          <a:p>
            <a:endParaRPr lang="en-US" dirty="0"/>
          </a:p>
          <a:p>
            <a:r>
              <a:rPr lang="en-US" dirty="0"/>
              <a:t>And the environment relates to – well, the locality or surroundings – hot asphalt, no shade, things like that – </a:t>
            </a:r>
          </a:p>
          <a:p>
            <a:r>
              <a:rPr lang="en-US" dirty="0"/>
              <a:t>And then put it all together =  tearing off shingles on a 7:12 pitch roof while wearing a personal fall arrest system.  Now that is WORK!</a:t>
            </a:r>
          </a:p>
          <a:p>
            <a:endParaRPr lang="en-US" dirty="0"/>
          </a:p>
          <a:p>
            <a:r>
              <a:rPr lang="en-US" dirty="0"/>
              <a:t>Real feel/real temp/real impact</a:t>
            </a:r>
          </a:p>
        </p:txBody>
      </p:sp>
      <p:sp>
        <p:nvSpPr>
          <p:cNvPr id="4" name="Slide Number Placeholder 3"/>
          <p:cNvSpPr>
            <a:spLocks noGrp="1"/>
          </p:cNvSpPr>
          <p:nvPr>
            <p:ph type="sldNum" sz="quarter" idx="5"/>
          </p:nvPr>
        </p:nvSpPr>
        <p:spPr/>
        <p:txBody>
          <a:bodyPr/>
          <a:lstStyle/>
          <a:p>
            <a:fld id="{814DEE30-9F32-CF4E-8610-51EDD936FF61}" type="slidenum">
              <a:rPr lang="en-US" smtClean="0"/>
              <a:t>21</a:t>
            </a:fld>
            <a:endParaRPr lang="en-US" dirty="0"/>
          </a:p>
        </p:txBody>
      </p:sp>
    </p:spTree>
    <p:extLst>
      <p:ext uri="{BB962C8B-B14F-4D97-AF65-F5344CB8AC3E}">
        <p14:creationId xmlns:p14="http://schemas.microsoft.com/office/powerpoint/2010/main" val="116923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 workers?  They are part of this picture.</a:t>
            </a:r>
          </a:p>
          <a:p>
            <a:r>
              <a:rPr lang="en-US" dirty="0"/>
              <a:t>Energy drinks:  Soft drinks, heat and exertion may be a recipe for kidney disease, study finds - https://www.safetyandhealthmagazine.com/articles/print/18118-soft-drinks-heat-and-exertion-may-be-a-recipe-for-kidney-disease-study-finds </a:t>
            </a:r>
          </a:p>
          <a:p>
            <a:r>
              <a:rPr lang="en-US" dirty="0"/>
              <a:t>Pre-disposition – I don’t have facts on this, but in my experience workers who have experienced work related heat stress in the past will likely experience it again.  </a:t>
            </a:r>
          </a:p>
          <a:p>
            <a:endParaRPr lang="en-US" dirty="0"/>
          </a:p>
        </p:txBody>
      </p:sp>
      <p:sp>
        <p:nvSpPr>
          <p:cNvPr id="4" name="Slide Number Placeholder 3"/>
          <p:cNvSpPr>
            <a:spLocks noGrp="1"/>
          </p:cNvSpPr>
          <p:nvPr>
            <p:ph type="sldNum" sz="quarter" idx="5"/>
          </p:nvPr>
        </p:nvSpPr>
        <p:spPr/>
        <p:txBody>
          <a:bodyPr/>
          <a:lstStyle/>
          <a:p>
            <a:fld id="{68E32729-7883-0145-A8AF-0F2D28B17B74}" type="slidenum">
              <a:rPr lang="en-US" smtClean="0"/>
              <a:t>22</a:t>
            </a:fld>
            <a:endParaRPr lang="en-US" dirty="0"/>
          </a:p>
        </p:txBody>
      </p:sp>
    </p:spTree>
    <p:extLst>
      <p:ext uri="{BB962C8B-B14F-4D97-AF65-F5344CB8AC3E}">
        <p14:creationId xmlns:p14="http://schemas.microsoft.com/office/powerpoint/2010/main" val="327926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data on it…but in my personal experience – workers who are pre-disposed to heat stress are risky.  They deal with it every hot day.  I’ve been around new workers who experienced heat stress once and said, “Oh, I’ll be fine…” and then the second time they still try to fool themselves.  But on the third time, they know they need to do things differently or find a different occupation.</a:t>
            </a:r>
          </a:p>
          <a:p>
            <a:r>
              <a:rPr lang="en-US" dirty="0"/>
              <a:t>We can try to defy the aging process…but I haven’t found a way.</a:t>
            </a:r>
          </a:p>
          <a:p>
            <a:r>
              <a:rPr lang="en-US" dirty="0"/>
              <a:t>I can also try to fool myself about weight – hey, I’m carrying around two 20 pound kettlebells worth of extra weight every day – think about the exercise I’m getting just by being overweight!  But being overweight plays a big role in how your body can tolerate stresses.</a:t>
            </a:r>
          </a:p>
          <a:p>
            <a:r>
              <a:rPr lang="en-US" dirty="0"/>
              <a:t>How well do you acclimatize?  We’ll talk about that in a little while…</a:t>
            </a:r>
          </a:p>
          <a:p>
            <a:r>
              <a:rPr lang="en-US" dirty="0"/>
              <a:t>Physical fitness.  I guess we can’t be fooled to think a construction worker doing hard work all day is in good physical condition.</a:t>
            </a:r>
          </a:p>
          <a:p>
            <a:r>
              <a:rPr lang="en-US" dirty="0"/>
              <a:t>And pre-existing medical conditions that we may not even know about.</a:t>
            </a:r>
          </a:p>
          <a:p>
            <a:r>
              <a:rPr lang="en-US" dirty="0"/>
              <a:t>Two workers who had heat stress – were diabetic and never new it until they went to the hospital for heat stress!  The doctor set them straight.</a:t>
            </a:r>
          </a:p>
        </p:txBody>
      </p:sp>
      <p:sp>
        <p:nvSpPr>
          <p:cNvPr id="4" name="Slide Number Placeholder 3"/>
          <p:cNvSpPr>
            <a:spLocks noGrp="1"/>
          </p:cNvSpPr>
          <p:nvPr>
            <p:ph type="sldNum" sz="quarter" idx="5"/>
          </p:nvPr>
        </p:nvSpPr>
        <p:spPr/>
        <p:txBody>
          <a:bodyPr/>
          <a:lstStyle/>
          <a:p>
            <a:fld id="{814DEE30-9F32-CF4E-8610-51EDD936FF61}" type="slidenum">
              <a:rPr lang="en-US" smtClean="0"/>
              <a:t>23</a:t>
            </a:fld>
            <a:endParaRPr lang="en-US" dirty="0"/>
          </a:p>
        </p:txBody>
      </p:sp>
    </p:spTree>
    <p:extLst>
      <p:ext uri="{BB962C8B-B14F-4D97-AF65-F5344CB8AC3E}">
        <p14:creationId xmlns:p14="http://schemas.microsoft.com/office/powerpoint/2010/main" val="3218566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be a good idea to make a toolbox talk on this topic!  Refer to the CDC sheet on this.</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24</a:t>
            </a:fld>
            <a:endParaRPr lang="en-US" dirty="0"/>
          </a:p>
        </p:txBody>
      </p:sp>
    </p:spTree>
    <p:extLst>
      <p:ext uri="{BB962C8B-B14F-4D97-AF65-F5344CB8AC3E}">
        <p14:creationId xmlns:p14="http://schemas.microsoft.com/office/powerpoint/2010/main" val="4294622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I’m concerned – these should be forbidden.  They are the pariah of heat stress.</a:t>
            </a:r>
          </a:p>
          <a:p>
            <a:endParaRPr lang="en-US" dirty="0"/>
          </a:p>
          <a:p>
            <a:r>
              <a:rPr lang="en-US" dirty="0"/>
              <a:t>Energy drinks:  Soft drinks, heat and exertion may be a recipe for kidney disease, study finds - https://www.safetyandhealthmagazine.com/articles/print/18118-soft-drinks-heat-and-exertion-may-be-a-recipe-for-kidney-disease-study-finds </a:t>
            </a:r>
          </a:p>
          <a:p>
            <a:r>
              <a:rPr lang="en-US" dirty="0"/>
              <a:t>Pre-disposition – I don’t have facts on this, but in my experience workers who have experienced work-related heat stress in the past will likely experience it again.  </a:t>
            </a:r>
          </a:p>
          <a:p>
            <a:r>
              <a:rPr lang="en-US" dirty="0"/>
              <a:t>Soda bottle free to share and use commercially from bing:</a:t>
            </a:r>
          </a:p>
          <a:p>
            <a:r>
              <a:rPr lang="en-US" dirty="0"/>
              <a:t>https://live.staticflickr.com/1081/3172441570_fc7d9b383d_n.jpg on 7/19/21 @ 7:37 a.m.</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25</a:t>
            </a:fld>
            <a:endParaRPr lang="en-US" dirty="0"/>
          </a:p>
        </p:txBody>
      </p:sp>
    </p:spTree>
    <p:extLst>
      <p:ext uri="{BB962C8B-B14F-4D97-AF65-F5344CB8AC3E}">
        <p14:creationId xmlns:p14="http://schemas.microsoft.com/office/powerpoint/2010/main" val="2713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terrible story – I have done a full presentation on heat stress using this story and how it went down.</a:t>
            </a:r>
          </a:p>
        </p:txBody>
      </p:sp>
      <p:sp>
        <p:nvSpPr>
          <p:cNvPr id="4" name="Slide Number Placeholder 3"/>
          <p:cNvSpPr>
            <a:spLocks noGrp="1"/>
          </p:cNvSpPr>
          <p:nvPr>
            <p:ph type="sldNum" sz="quarter" idx="5"/>
          </p:nvPr>
        </p:nvSpPr>
        <p:spPr/>
        <p:txBody>
          <a:bodyPr/>
          <a:lstStyle/>
          <a:p>
            <a:fld id="{68E32729-7883-0145-A8AF-0F2D28B17B74}" type="slidenum">
              <a:rPr lang="en-US" smtClean="0"/>
              <a:t>8</a:t>
            </a:fld>
            <a:endParaRPr lang="en-US" dirty="0"/>
          </a:p>
        </p:txBody>
      </p:sp>
    </p:spTree>
    <p:extLst>
      <p:ext uri="{BB962C8B-B14F-4D97-AF65-F5344CB8AC3E}">
        <p14:creationId xmlns:p14="http://schemas.microsoft.com/office/powerpoint/2010/main" val="4193791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leadership?  The leadership personnel I train on heat stress get a different training program than the workers.  Why?  Because it all comes back to them.  They need to be omnipotent.</a:t>
            </a:r>
          </a:p>
        </p:txBody>
      </p:sp>
      <p:sp>
        <p:nvSpPr>
          <p:cNvPr id="4" name="Slide Number Placeholder 3"/>
          <p:cNvSpPr>
            <a:spLocks noGrp="1"/>
          </p:cNvSpPr>
          <p:nvPr>
            <p:ph type="sldNum" sz="quarter" idx="5"/>
          </p:nvPr>
        </p:nvSpPr>
        <p:spPr/>
        <p:txBody>
          <a:bodyPr/>
          <a:lstStyle/>
          <a:p>
            <a:fld id="{814DEE30-9F32-CF4E-8610-51EDD936FF61}" type="slidenum">
              <a:rPr lang="en-US" smtClean="0"/>
              <a:t>26</a:t>
            </a:fld>
            <a:endParaRPr lang="en-US" dirty="0"/>
          </a:p>
        </p:txBody>
      </p:sp>
    </p:spTree>
    <p:extLst>
      <p:ext uri="{BB962C8B-B14F-4D97-AF65-F5344CB8AC3E}">
        <p14:creationId xmlns:p14="http://schemas.microsoft.com/office/powerpoint/2010/main" val="4022334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talking about just the workers – I’m talking about general wellness of the whole picture – the workers and the work environment and life.</a:t>
            </a:r>
          </a:p>
          <a:p>
            <a:r>
              <a:rPr lang="en-US" dirty="0"/>
              <a:t>Life can be hard.  I’m blessed with an incredible family and awesome employer and a great support system.  Not everybody has that…benefit.  Many workers and maybe even some in this room have more stress to deal with and little support.  A passion of mine is mental health.  Suicide rates are up.  I’ve talked with workers who have incredible stress in their life.  Workers may work out of town all week, go home and deal with the stress of life.  We may not always have the time, but I try to include in my training and discussions about mental wellness.  I was talking with a worker who was out of town, missing his son’s baseball games, had to get home and mow his property and the washing machine broke and he said he was probably going to get a divorce.  What a burden to carry!  Does that impact wellness and how it relates to heat stress?</a:t>
            </a:r>
          </a:p>
          <a:p>
            <a:r>
              <a:rPr lang="en-US" dirty="0"/>
              <a:t>What if the workers don’t get along?  We know there is workplace bullying.  We know that we are in a worldly environment that is stressful in itself!  I heard one guy being called “Butters” – like Butters, a character from Southpark.  Maybe he did look like a little like what Butters would look like if he were 24.  I asked pulled him off to the side and if he was ok with that. He said at first, but now they all get along and he likes it!  Helps him fit in – I guess everybody has a nickname on that crew – and from all indications, that crew gets along great.</a:t>
            </a:r>
          </a:p>
          <a:p>
            <a:r>
              <a:rPr lang="en-US" dirty="0"/>
              <a:t>https://www.bing.com/images/search?view=detailV2&amp;ccid=nXA3lJ3j&amp;id=2D077A5B5890D809D3FC4DA8D81770A7176B41D7&amp;thid=OIP.nXA3lJ3jO-HUHh9Zghi_lgHaE8&amp;mediaurl=https%3a%2f%2flive.staticflickr.com%2f6009%2f5917947563_99379f6909_b.jpg&amp;cdnurl=https%3a%2f%2fth.bing.com%2fth%2fid%2fR.9d7037949de33be1d41e1f598218bf96%3frik%3d10FrF6dwF9ioTQ%26pid%3dImgRaw%26r%3d0&amp;exph=683&amp;expw=1024&amp;q=hotel+pool&amp;simid=608018282364174050&amp;FORM=IRPRST&amp;ck=83D631EE3BFEA6E934A291CE6B9FD502&amp;selectedIndex=4&amp;qft=+filterui%3alicense-L2_L3_L4&amp;ajaxhist=0&amp;ajaxserp=0</a:t>
            </a:r>
          </a:p>
          <a:p>
            <a:r>
              <a:rPr lang="en-US" dirty="0"/>
              <a:t>Free to use and share commercially from bing.com on 10/19/2021 @6:12 a.m.</a:t>
            </a:r>
          </a:p>
        </p:txBody>
      </p:sp>
      <p:sp>
        <p:nvSpPr>
          <p:cNvPr id="4" name="Slide Number Placeholder 3"/>
          <p:cNvSpPr>
            <a:spLocks noGrp="1"/>
          </p:cNvSpPr>
          <p:nvPr>
            <p:ph type="sldNum" sz="quarter" idx="5"/>
          </p:nvPr>
        </p:nvSpPr>
        <p:spPr/>
        <p:txBody>
          <a:bodyPr/>
          <a:lstStyle/>
          <a:p>
            <a:fld id="{814DEE30-9F32-CF4E-8610-51EDD936FF61}" type="slidenum">
              <a:rPr lang="en-US" smtClean="0"/>
              <a:t>27</a:t>
            </a:fld>
            <a:endParaRPr lang="en-US" dirty="0"/>
          </a:p>
        </p:txBody>
      </p:sp>
    </p:spTree>
    <p:extLst>
      <p:ext uri="{BB962C8B-B14F-4D97-AF65-F5344CB8AC3E}">
        <p14:creationId xmlns:p14="http://schemas.microsoft.com/office/powerpoint/2010/main" val="982075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plenty of tools out there to know about the symptoms of heat stress.</a:t>
            </a:r>
          </a:p>
          <a:p>
            <a:r>
              <a:rPr lang="en-US" dirty="0"/>
              <a:t>One of my favorite is the OSHA NIOSH heat stress app.  Now I think we can all agree this app is flawed – as we’ve already discussed about the heat stress index and the tools we have to identify the REAL temperature and impact of the “weather” and/or environment (the micro climates we all deal with).  There is really so much more that is needed.  It can be 84 degrees F and still be deadly hot, right?  High humidity.  No airflow.  Full sun. And all the other things we’ve talked about…the work/workers.  No app can capture that.</a:t>
            </a:r>
          </a:p>
          <a:p>
            <a:r>
              <a:rPr lang="en-US" dirty="0"/>
              <a:t>But it does give us an easy reference tool that even the newest worker can use.</a:t>
            </a:r>
          </a:p>
          <a:p>
            <a:r>
              <a:rPr lang="en-US" dirty="0"/>
              <a:t>And we can rely on the good communication and training of site leaders and our Buddies.  These are the very BEST tools to identify symptoms.  Because if we don’t see the symptoms it is hard to know they are existing.  I don’t know how many times a Buddy approached someone or reported to a foreman that he saw someone limping (leg cramps) or heard vomiting in the porta-john.</a:t>
            </a:r>
          </a:p>
          <a:p>
            <a:endParaRPr lang="en-US" dirty="0"/>
          </a:p>
        </p:txBody>
      </p:sp>
      <p:sp>
        <p:nvSpPr>
          <p:cNvPr id="4" name="Slide Number Placeholder 3"/>
          <p:cNvSpPr>
            <a:spLocks noGrp="1"/>
          </p:cNvSpPr>
          <p:nvPr>
            <p:ph type="sldNum" sz="quarter" idx="5"/>
          </p:nvPr>
        </p:nvSpPr>
        <p:spPr/>
        <p:txBody>
          <a:bodyPr/>
          <a:lstStyle/>
          <a:p>
            <a:fld id="{68E32729-7883-0145-A8AF-0F2D28B17B74}" type="slidenum">
              <a:rPr lang="en-US" smtClean="0"/>
              <a:t>28</a:t>
            </a:fld>
            <a:endParaRPr lang="en-US" dirty="0"/>
          </a:p>
        </p:txBody>
      </p:sp>
    </p:spTree>
    <p:extLst>
      <p:ext uri="{BB962C8B-B14F-4D97-AF65-F5344CB8AC3E}">
        <p14:creationId xmlns:p14="http://schemas.microsoft.com/office/powerpoint/2010/main" val="816724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 enough of what we’ve already discussed gives us some ideas  - knowing the weather, workers, environment, etc. can help us work with our teams to think about what we have in place already.</a:t>
            </a:r>
          </a:p>
        </p:txBody>
      </p:sp>
      <p:sp>
        <p:nvSpPr>
          <p:cNvPr id="4" name="Slide Number Placeholder 3"/>
          <p:cNvSpPr>
            <a:spLocks noGrp="1"/>
          </p:cNvSpPr>
          <p:nvPr>
            <p:ph type="sldNum" sz="quarter" idx="5"/>
          </p:nvPr>
        </p:nvSpPr>
        <p:spPr/>
        <p:txBody>
          <a:bodyPr/>
          <a:lstStyle/>
          <a:p>
            <a:fld id="{814DEE30-9F32-CF4E-8610-51EDD936FF61}" type="slidenum">
              <a:rPr lang="en-US" smtClean="0"/>
              <a:t>29</a:t>
            </a:fld>
            <a:endParaRPr lang="en-US" dirty="0"/>
          </a:p>
        </p:txBody>
      </p:sp>
    </p:spTree>
    <p:extLst>
      <p:ext uri="{BB962C8B-B14F-4D97-AF65-F5344CB8AC3E}">
        <p14:creationId xmlns:p14="http://schemas.microsoft.com/office/powerpoint/2010/main" val="197284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r>
              <a:rPr lang="en-US" dirty="0"/>
              <a:t>If we have one of those terrible incidents – there is no way we all won’t have to answer to someone (maybe even ourselves) if we haven’t tried even the most basic of controls to prevent it.</a:t>
            </a:r>
          </a:p>
          <a:p>
            <a:r>
              <a:rPr lang="en-US" dirty="0"/>
              <a:t>This is what I used to prepare for an informal conference with OSHA.  </a:t>
            </a:r>
          </a:p>
          <a:p>
            <a:r>
              <a:rPr lang="en-US" dirty="0"/>
              <a:t>Source: July 19, 2012: Richard Fairfax Memo to Regional Administrators – Expedite heat related inspection and issuance of citations</a:t>
            </a:r>
          </a:p>
          <a:p>
            <a:r>
              <a:rPr lang="en-US" dirty="0"/>
              <a:t>There are no specific standards for Heat Stress.  The general duty clause (PL Section 5a1) is used when problems are identified as described below.  Only the Hazwoper standard (29</a:t>
            </a:r>
            <a:r>
              <a:rPr lang="en-US" baseline="0" dirty="0"/>
              <a:t> CFR </a:t>
            </a:r>
            <a:r>
              <a:rPr lang="en-US" dirty="0"/>
              <a:t>1910.120) addresses heat stress.</a:t>
            </a:r>
          </a:p>
          <a:p>
            <a:endParaRPr lang="en-US" dirty="0"/>
          </a:p>
          <a:p>
            <a:r>
              <a:rPr lang="en-US" dirty="0"/>
              <a:t>29 CFR 1926.21 Safety Training and Education</a:t>
            </a:r>
            <a:r>
              <a:rPr lang="en-US" baseline="0" dirty="0"/>
              <a:t> Standard requires employees to be trained in the recognition and control of unsafe conditions.   A key component will be Heat Stress awareness and emergency response</a:t>
            </a:r>
            <a:endParaRPr lang="en-US" dirty="0"/>
          </a:p>
          <a:p>
            <a:endParaRPr lang="en-US" dirty="0"/>
          </a:p>
          <a:p>
            <a:r>
              <a:rPr lang="en-US" dirty="0"/>
              <a:t>A violation of the general duty clause may exist if workers are working outside and the employer is aware of heat-related dangers but has not taken protective action to provide at minimum : water, rest, and shade.</a:t>
            </a:r>
          </a:p>
          <a:p>
            <a:endParaRPr lang="en-US" dirty="0"/>
          </a:p>
          <a:p>
            <a:r>
              <a:rPr lang="en-US" dirty="0"/>
              <a:t>THE 4 POINTS in the slide are examples only, and there could be other observations as evidence that would satisfy OSHA’s burden of proof.</a:t>
            </a:r>
          </a:p>
        </p:txBody>
      </p:sp>
      <p:sp>
        <p:nvSpPr>
          <p:cNvPr id="81924" name="Header Placeholder 3"/>
          <p:cNvSpPr>
            <a:spLocks noGrp="1"/>
          </p:cNvSpPr>
          <p:nvPr>
            <p:ph type="hdr" sz="quarter"/>
          </p:nvPr>
        </p:nvSpPr>
        <p:spPr>
          <a:noFill/>
          <a:ln>
            <a:miter lim="800000"/>
            <a:headEnd/>
            <a:tailEnd/>
          </a:ln>
        </p:spPr>
        <p:txBody>
          <a:bodyPr/>
          <a:lstStyle/>
          <a:p>
            <a:r>
              <a:rPr lang="en-US" dirty="0"/>
              <a:t>Heat Illness Prevention [Presentation for CAS] May 2011</a:t>
            </a:r>
          </a:p>
        </p:txBody>
      </p:sp>
      <p:sp>
        <p:nvSpPr>
          <p:cNvPr id="81925" name="Slide Number Placeholder 4"/>
          <p:cNvSpPr>
            <a:spLocks noGrp="1"/>
          </p:cNvSpPr>
          <p:nvPr>
            <p:ph type="sldNum" sz="quarter" idx="5"/>
          </p:nvPr>
        </p:nvSpPr>
        <p:spPr>
          <a:noFill/>
          <a:ln>
            <a:miter lim="800000"/>
            <a:headEnd/>
            <a:tailEnd/>
          </a:ln>
        </p:spPr>
        <p:txBody>
          <a:bodyPr/>
          <a:lstStyle/>
          <a:p>
            <a:fld id="{D57D2292-5F51-43C0-A689-D597631CC1BE}"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https://www.osha.gov/laws-regs/standardinterpretations/2021-09-01</a:t>
            </a:r>
          </a:p>
        </p:txBody>
      </p:sp>
      <p:sp>
        <p:nvSpPr>
          <p:cNvPr id="4" name="Slide Number Placeholder 3"/>
          <p:cNvSpPr>
            <a:spLocks noGrp="1"/>
          </p:cNvSpPr>
          <p:nvPr>
            <p:ph type="sldNum" sz="quarter" idx="5"/>
          </p:nvPr>
        </p:nvSpPr>
        <p:spPr/>
        <p:txBody>
          <a:bodyPr/>
          <a:lstStyle/>
          <a:p>
            <a:fld id="{68E32729-7883-0145-A8AF-0F2D28B17B74}" type="slidenum">
              <a:rPr lang="en-US" smtClean="0"/>
              <a:t>32</a:t>
            </a:fld>
            <a:endParaRPr lang="en-US" dirty="0"/>
          </a:p>
        </p:txBody>
      </p:sp>
    </p:spTree>
    <p:extLst>
      <p:ext uri="{BB962C8B-B14F-4D97-AF65-F5344CB8AC3E}">
        <p14:creationId xmlns:p14="http://schemas.microsoft.com/office/powerpoint/2010/main" val="1587876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https://www.osha.gov/laws-regs/standardinterpretations/2021-09-01</a:t>
            </a:r>
          </a:p>
        </p:txBody>
      </p:sp>
      <p:sp>
        <p:nvSpPr>
          <p:cNvPr id="4" name="Slide Number Placeholder 3"/>
          <p:cNvSpPr>
            <a:spLocks noGrp="1"/>
          </p:cNvSpPr>
          <p:nvPr>
            <p:ph type="sldNum" sz="quarter" idx="5"/>
          </p:nvPr>
        </p:nvSpPr>
        <p:spPr/>
        <p:txBody>
          <a:bodyPr/>
          <a:lstStyle/>
          <a:p>
            <a:fld id="{68E32729-7883-0145-A8AF-0F2D28B17B74}" type="slidenum">
              <a:rPr lang="en-US" smtClean="0"/>
              <a:t>33</a:t>
            </a:fld>
            <a:endParaRPr lang="en-US" dirty="0"/>
          </a:p>
        </p:txBody>
      </p:sp>
    </p:spTree>
    <p:extLst>
      <p:ext uri="{BB962C8B-B14F-4D97-AF65-F5344CB8AC3E}">
        <p14:creationId xmlns:p14="http://schemas.microsoft.com/office/powerpoint/2010/main" val="483780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https://www.osha.gov/sites/default/files/enforcement/directives/CPL_03-00-024.pdf</a:t>
            </a:r>
          </a:p>
        </p:txBody>
      </p:sp>
      <p:sp>
        <p:nvSpPr>
          <p:cNvPr id="4" name="Slide Number Placeholder 3"/>
          <p:cNvSpPr>
            <a:spLocks noGrp="1"/>
          </p:cNvSpPr>
          <p:nvPr>
            <p:ph type="sldNum" sz="quarter" idx="5"/>
          </p:nvPr>
        </p:nvSpPr>
        <p:spPr/>
        <p:txBody>
          <a:bodyPr/>
          <a:lstStyle/>
          <a:p>
            <a:fld id="{68E32729-7883-0145-A8AF-0F2D28B17B74}" type="slidenum">
              <a:rPr lang="en-US" smtClean="0"/>
              <a:t>34</a:t>
            </a:fld>
            <a:endParaRPr lang="en-US" dirty="0"/>
          </a:p>
        </p:txBody>
      </p:sp>
    </p:spTree>
    <p:extLst>
      <p:ext uri="{BB962C8B-B14F-4D97-AF65-F5344CB8AC3E}">
        <p14:creationId xmlns:p14="http://schemas.microsoft.com/office/powerpoint/2010/main" val="259402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jump ahead – usually we talk about your plan – policies and procedures drive how we do things.  </a:t>
            </a:r>
          </a:p>
          <a:p>
            <a:r>
              <a:rPr lang="en-US" dirty="0"/>
              <a:t>Let’s discuss hydration.  This should be a step in your plan – training, education, leadership personnel </a:t>
            </a:r>
          </a:p>
          <a:p>
            <a:r>
              <a:rPr lang="en-US" dirty="0"/>
              <a:t>Are your workers hydrated?</a:t>
            </a:r>
          </a:p>
          <a:p>
            <a:r>
              <a:rPr lang="en-US" dirty="0"/>
              <a:t>This is an OSHA picture (from the Outreach program).  We see here the ever so common construction site water cooler.</a:t>
            </a:r>
          </a:p>
        </p:txBody>
      </p:sp>
      <p:sp>
        <p:nvSpPr>
          <p:cNvPr id="4" name="Slide Number Placeholder 3"/>
          <p:cNvSpPr>
            <a:spLocks noGrp="1"/>
          </p:cNvSpPr>
          <p:nvPr>
            <p:ph type="sldNum" sz="quarter" idx="5"/>
          </p:nvPr>
        </p:nvSpPr>
        <p:spPr/>
        <p:txBody>
          <a:bodyPr/>
          <a:lstStyle/>
          <a:p>
            <a:fld id="{814DEE30-9F32-CF4E-8610-51EDD936FF61}" type="slidenum">
              <a:rPr lang="en-US" smtClean="0"/>
              <a:t>36</a:t>
            </a:fld>
            <a:endParaRPr lang="en-US" dirty="0"/>
          </a:p>
        </p:txBody>
      </p:sp>
    </p:spTree>
    <p:extLst>
      <p:ext uri="{BB962C8B-B14F-4D97-AF65-F5344CB8AC3E}">
        <p14:creationId xmlns:p14="http://schemas.microsoft.com/office/powerpoint/2010/main" val="705832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like we can have workers urinate into a clear mason jar and hold it up to a chart like we’re checking our pool chlorine.  But there are clearly some things that can’t be faked.</a:t>
            </a:r>
          </a:p>
          <a:p>
            <a:r>
              <a:rPr lang="en-US" dirty="0"/>
              <a:t>This is a tool provided by the military that my first exposure to came from a construction crew working on a military site.  They were given this by the site safety personnel.  Great tool.</a:t>
            </a:r>
          </a:p>
        </p:txBody>
      </p:sp>
      <p:sp>
        <p:nvSpPr>
          <p:cNvPr id="4" name="Slide Number Placeholder 3"/>
          <p:cNvSpPr>
            <a:spLocks noGrp="1"/>
          </p:cNvSpPr>
          <p:nvPr>
            <p:ph type="sldNum" sz="quarter" idx="5"/>
          </p:nvPr>
        </p:nvSpPr>
        <p:spPr/>
        <p:txBody>
          <a:bodyPr/>
          <a:lstStyle/>
          <a:p>
            <a:fld id="{814DEE30-9F32-CF4E-8610-51EDD936FF61}" type="slidenum">
              <a:rPr lang="en-US" smtClean="0"/>
              <a:t>37</a:t>
            </a:fld>
            <a:endParaRPr lang="en-US" dirty="0"/>
          </a:p>
        </p:txBody>
      </p:sp>
    </p:spTree>
    <p:extLst>
      <p:ext uri="{BB962C8B-B14F-4D97-AF65-F5344CB8AC3E}">
        <p14:creationId xmlns:p14="http://schemas.microsoft.com/office/powerpoint/2010/main" val="180978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statistics to prioritize your focus</a:t>
            </a:r>
          </a:p>
          <a:p>
            <a:r>
              <a:rPr lang="en-US" dirty="0"/>
              <a:t>The worst heat related illness I ever had with a contractor with whom I worked was a new worker who was hospitalized for 3 days after 3 days of work.  He insisted he was fine all that last day but the crew foreman still didn’t know enough about this worker’s personality, pace,  conditioning, etc. and didn’t figure it out.</a:t>
            </a:r>
          </a:p>
          <a:p>
            <a:endParaRPr lang="en-US" dirty="0"/>
          </a:p>
          <a:p>
            <a:r>
              <a:rPr lang="en-US" dirty="0"/>
              <a:t>That never made it into a “statistic” – We’re all here because we have seen the impact or we have concerns about it.</a:t>
            </a:r>
          </a:p>
          <a:p>
            <a:r>
              <a:rPr lang="en-US" dirty="0"/>
              <a:t>Do we need to wait for a trend of terrible statistics?  I don’t have a lot of “studies” or statistics and I don’t need them to help me focus.  We just know they are there – and we need to do something about it.</a:t>
            </a:r>
          </a:p>
          <a:p>
            <a:endParaRPr lang="en-US" dirty="0"/>
          </a:p>
          <a:p>
            <a:r>
              <a:rPr lang="en-US" dirty="0"/>
              <a:t>https://portacool.com/the-cost-of-heat-stress-and-heat-related-injuries/</a:t>
            </a:r>
          </a:p>
        </p:txBody>
      </p:sp>
      <p:sp>
        <p:nvSpPr>
          <p:cNvPr id="4" name="Slide Number Placeholder 3"/>
          <p:cNvSpPr>
            <a:spLocks noGrp="1"/>
          </p:cNvSpPr>
          <p:nvPr>
            <p:ph type="sldNum" sz="quarter" idx="5"/>
          </p:nvPr>
        </p:nvSpPr>
        <p:spPr/>
        <p:txBody>
          <a:bodyPr/>
          <a:lstStyle/>
          <a:p>
            <a:fld id="{814DEE30-9F32-CF4E-8610-51EDD936FF61}" type="slidenum">
              <a:rPr lang="en-US" smtClean="0"/>
              <a:t>9</a:t>
            </a:fld>
            <a:endParaRPr lang="en-US" dirty="0"/>
          </a:p>
        </p:txBody>
      </p:sp>
    </p:spTree>
    <p:extLst>
      <p:ext uri="{BB962C8B-B14F-4D97-AF65-F5344CB8AC3E}">
        <p14:creationId xmlns:p14="http://schemas.microsoft.com/office/powerpoint/2010/main" val="455812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keep them hydrated?  And hydrated PROPERLY.</a:t>
            </a:r>
          </a:p>
          <a:p>
            <a:r>
              <a:rPr lang="en-US" dirty="0"/>
              <a:t>I still see these 5-gallon coolers.  Yes, you have to keep them clean.  You must avoid contamination including Covid-19 now.  For the past few years, I’ve added the cleaning of water coolers to the safety training and guidance I’ve provided to clients in construction.</a:t>
            </a:r>
          </a:p>
        </p:txBody>
      </p:sp>
      <p:sp>
        <p:nvSpPr>
          <p:cNvPr id="4" name="Slide Number Placeholder 3"/>
          <p:cNvSpPr>
            <a:spLocks noGrp="1"/>
          </p:cNvSpPr>
          <p:nvPr>
            <p:ph type="sldNum" sz="quarter" idx="5"/>
          </p:nvPr>
        </p:nvSpPr>
        <p:spPr/>
        <p:txBody>
          <a:bodyPr/>
          <a:lstStyle/>
          <a:p>
            <a:fld id="{814DEE30-9F32-CF4E-8610-51EDD936FF61}" type="slidenum">
              <a:rPr lang="en-US" smtClean="0"/>
              <a:t>38</a:t>
            </a:fld>
            <a:endParaRPr lang="en-US" dirty="0"/>
          </a:p>
        </p:txBody>
      </p:sp>
    </p:spTree>
    <p:extLst>
      <p:ext uri="{BB962C8B-B14F-4D97-AF65-F5344CB8AC3E}">
        <p14:creationId xmlns:p14="http://schemas.microsoft.com/office/powerpoint/2010/main" val="2229650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pallets of bottled water…but then you have the issue with plastic bottles and environmental concerns – maybe set up a recycling vs landfill trash – but you need to work.  The coolers and cups create other risk management concerns.</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39</a:t>
            </a:fld>
            <a:endParaRPr lang="en-US" dirty="0"/>
          </a:p>
        </p:txBody>
      </p:sp>
    </p:spTree>
    <p:extLst>
      <p:ext uri="{BB962C8B-B14F-4D97-AF65-F5344CB8AC3E}">
        <p14:creationId xmlns:p14="http://schemas.microsoft.com/office/powerpoint/2010/main" val="1445355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hear all kinds of things from people – I don’t know what is best.  There is only so much time…</a:t>
            </a:r>
          </a:p>
          <a:p>
            <a:r>
              <a:rPr lang="en-US" dirty="0"/>
              <a:t>There are all kinds of hydration products from packets to dump in water bottles to products for athletes to chocolate milk and pickle juice.</a:t>
            </a:r>
          </a:p>
        </p:txBody>
      </p:sp>
      <p:sp>
        <p:nvSpPr>
          <p:cNvPr id="4" name="Slide Number Placeholder 3"/>
          <p:cNvSpPr>
            <a:spLocks noGrp="1"/>
          </p:cNvSpPr>
          <p:nvPr>
            <p:ph type="sldNum" sz="quarter" idx="5"/>
          </p:nvPr>
        </p:nvSpPr>
        <p:spPr/>
        <p:txBody>
          <a:bodyPr/>
          <a:lstStyle/>
          <a:p>
            <a:fld id="{68E32729-7883-0145-A8AF-0F2D28B17B74}" type="slidenum">
              <a:rPr lang="en-US" smtClean="0"/>
              <a:t>40</a:t>
            </a:fld>
            <a:endParaRPr lang="en-US" dirty="0"/>
          </a:p>
        </p:txBody>
      </p:sp>
    </p:spTree>
    <p:extLst>
      <p:ext uri="{BB962C8B-B14F-4D97-AF65-F5344CB8AC3E}">
        <p14:creationId xmlns:p14="http://schemas.microsoft.com/office/powerpoint/2010/main" val="2665259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brings us to the meat and potatoes of the way we deal with this deadly exposure.</a:t>
            </a:r>
          </a:p>
          <a:p>
            <a:endParaRPr lang="en-US" dirty="0"/>
          </a:p>
          <a:p>
            <a:r>
              <a:rPr lang="en-US" dirty="0"/>
              <a:t>Don’t be fooled for a second that you won’t need to have all of these controls addressed in some form or another to protect workers.</a:t>
            </a:r>
          </a:p>
          <a:p>
            <a:r>
              <a:rPr lang="en-US" dirty="0"/>
              <a:t>What do our policies/procedures/programs need to have?  Unfortunately, for me – we don’t have a standard to follow.  Not one that I can use to get employers to buy into completely.  If only we had a standard…that would tell us what we need to do to ensure we are doing the right things.  You could use some of the State OSHA program standards (and it is great if that is what you have going on).</a:t>
            </a:r>
          </a:p>
          <a:p>
            <a:r>
              <a:rPr lang="en-US" dirty="0"/>
              <a:t>Procedures, Tools, Training</a:t>
            </a:r>
          </a:p>
          <a:p>
            <a:r>
              <a:rPr lang="en-US" dirty="0"/>
              <a:t>Details.  Spell it all out.  New hires must be acclimatized.  The weather must be monitored. The work tasks must be considered.  Work/rest regimens must be spelled out.  The plan must include every countermeasure possible for the issues we’ve talked about.  Water.  Shade. Clothing.  PPE.</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41</a:t>
            </a:fld>
            <a:endParaRPr lang="en-US" dirty="0"/>
          </a:p>
        </p:txBody>
      </p:sp>
    </p:spTree>
    <p:extLst>
      <p:ext uri="{BB962C8B-B14F-4D97-AF65-F5344CB8AC3E}">
        <p14:creationId xmlns:p14="http://schemas.microsoft.com/office/powerpoint/2010/main" val="2995653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I’ve used with a construction company.  We have questions that need to be answered – and these can even be improved based on </a:t>
            </a:r>
          </a:p>
        </p:txBody>
      </p:sp>
      <p:sp>
        <p:nvSpPr>
          <p:cNvPr id="4" name="Slide Number Placeholder 3"/>
          <p:cNvSpPr>
            <a:spLocks noGrp="1"/>
          </p:cNvSpPr>
          <p:nvPr>
            <p:ph type="sldNum" sz="quarter" idx="5"/>
          </p:nvPr>
        </p:nvSpPr>
        <p:spPr/>
        <p:txBody>
          <a:bodyPr/>
          <a:lstStyle/>
          <a:p>
            <a:fld id="{68E32729-7883-0145-A8AF-0F2D28B17B74}" type="slidenum">
              <a:rPr lang="en-US" smtClean="0"/>
              <a:t>43</a:t>
            </a:fld>
            <a:endParaRPr lang="en-US" dirty="0"/>
          </a:p>
        </p:txBody>
      </p:sp>
    </p:spTree>
    <p:extLst>
      <p:ext uri="{BB962C8B-B14F-4D97-AF65-F5344CB8AC3E}">
        <p14:creationId xmlns:p14="http://schemas.microsoft.com/office/powerpoint/2010/main" val="3789117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I’ve used with a construction company.  We have questions that need to be answered – and these can even be improved based on </a:t>
            </a:r>
          </a:p>
        </p:txBody>
      </p:sp>
      <p:sp>
        <p:nvSpPr>
          <p:cNvPr id="4" name="Slide Number Placeholder 3"/>
          <p:cNvSpPr>
            <a:spLocks noGrp="1"/>
          </p:cNvSpPr>
          <p:nvPr>
            <p:ph type="sldNum" sz="quarter" idx="5"/>
          </p:nvPr>
        </p:nvSpPr>
        <p:spPr/>
        <p:txBody>
          <a:bodyPr/>
          <a:lstStyle/>
          <a:p>
            <a:fld id="{68E32729-7883-0145-A8AF-0F2D28B17B74}" type="slidenum">
              <a:rPr lang="en-US" smtClean="0"/>
              <a:t>44</a:t>
            </a:fld>
            <a:endParaRPr lang="en-US" dirty="0"/>
          </a:p>
        </p:txBody>
      </p:sp>
    </p:spTree>
    <p:extLst>
      <p:ext uri="{BB962C8B-B14F-4D97-AF65-F5344CB8AC3E}">
        <p14:creationId xmlns:p14="http://schemas.microsoft.com/office/powerpoint/2010/main" val="3809341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I’ve used with a construction company.  We have questions that need to be answered – and these can even be improved based on </a:t>
            </a:r>
          </a:p>
        </p:txBody>
      </p:sp>
      <p:sp>
        <p:nvSpPr>
          <p:cNvPr id="4" name="Slide Number Placeholder 3"/>
          <p:cNvSpPr>
            <a:spLocks noGrp="1"/>
          </p:cNvSpPr>
          <p:nvPr>
            <p:ph type="sldNum" sz="quarter" idx="5"/>
          </p:nvPr>
        </p:nvSpPr>
        <p:spPr/>
        <p:txBody>
          <a:bodyPr/>
          <a:lstStyle/>
          <a:p>
            <a:fld id="{68E32729-7883-0145-A8AF-0F2D28B17B74}" type="slidenum">
              <a:rPr lang="en-US" smtClean="0"/>
              <a:t>45</a:t>
            </a:fld>
            <a:endParaRPr lang="en-US" dirty="0"/>
          </a:p>
        </p:txBody>
      </p:sp>
    </p:spTree>
    <p:extLst>
      <p:ext uri="{BB962C8B-B14F-4D97-AF65-F5344CB8AC3E}">
        <p14:creationId xmlns:p14="http://schemas.microsoft.com/office/powerpoint/2010/main" val="1476276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https://gacc.nifc.gov/nwcc/content/pdfs/safety/DOD_Urine%20Color%20Test_Poster.pdf</a:t>
            </a:r>
          </a:p>
          <a:p>
            <a:r>
              <a:rPr lang="en-US" dirty="0"/>
              <a:t>https://www.weather.gov/images/safety/Heat_Illness.jpg</a:t>
            </a:r>
          </a:p>
        </p:txBody>
      </p:sp>
      <p:sp>
        <p:nvSpPr>
          <p:cNvPr id="4" name="Slide Number Placeholder 3"/>
          <p:cNvSpPr>
            <a:spLocks noGrp="1"/>
          </p:cNvSpPr>
          <p:nvPr>
            <p:ph type="sldNum" sz="quarter" idx="5"/>
          </p:nvPr>
        </p:nvSpPr>
        <p:spPr/>
        <p:txBody>
          <a:bodyPr/>
          <a:lstStyle/>
          <a:p>
            <a:fld id="{68E32729-7883-0145-A8AF-0F2D28B17B74}" type="slidenum">
              <a:rPr lang="en-US" smtClean="0"/>
              <a:t>46</a:t>
            </a:fld>
            <a:endParaRPr lang="en-US" dirty="0"/>
          </a:p>
        </p:txBody>
      </p:sp>
    </p:spTree>
    <p:extLst>
      <p:ext uri="{BB962C8B-B14F-4D97-AF65-F5344CB8AC3E}">
        <p14:creationId xmlns:p14="http://schemas.microsoft.com/office/powerpoint/2010/main" val="1893988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new New OSHA poster I’ve already used as a Toolbox Talk (and will share).</a:t>
            </a:r>
          </a:p>
          <a:p>
            <a:r>
              <a:rPr lang="en-US" dirty="0"/>
              <a:t>It addresses some of the things we need to do to reduce the likelihood of heat stress taking a worker.</a:t>
            </a:r>
          </a:p>
          <a:p>
            <a:r>
              <a:rPr lang="en-US" dirty="0"/>
              <a:t>Let’s talk about each of these </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47</a:t>
            </a:fld>
            <a:endParaRPr lang="en-US" dirty="0"/>
          </a:p>
        </p:txBody>
      </p:sp>
    </p:spTree>
    <p:extLst>
      <p:ext uri="{BB962C8B-B14F-4D97-AF65-F5344CB8AC3E}">
        <p14:creationId xmlns:p14="http://schemas.microsoft.com/office/powerpoint/2010/main" val="1765185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hard hats</a:t>
            </a:r>
          </a:p>
          <a:p>
            <a:r>
              <a:rPr lang="en-US" dirty="0"/>
              <a:t>Comment on long sleeves for certain work.</a:t>
            </a:r>
          </a:p>
          <a:p>
            <a:r>
              <a:rPr lang="en-US" dirty="0"/>
              <a:t>Light clothing</a:t>
            </a:r>
          </a:p>
          <a:p>
            <a:r>
              <a:rPr lang="en-US" dirty="0"/>
              <a:t>Breathable but not wet.</a:t>
            </a:r>
          </a:p>
          <a:p>
            <a:r>
              <a:rPr lang="en-US" dirty="0"/>
              <a:t>Try it out yourself!  I purchased a vest – you soak it in water.  It weight 1,000 pounds and did not allow for evaporation.  I hated it.  I had a hi viz vest with pockets – I stuck ice packs in it while working on outdoors on a very hot day – it was heavenly!</a:t>
            </a:r>
          </a:p>
        </p:txBody>
      </p:sp>
      <p:sp>
        <p:nvSpPr>
          <p:cNvPr id="4" name="Slide Number Placeholder 3"/>
          <p:cNvSpPr>
            <a:spLocks noGrp="1"/>
          </p:cNvSpPr>
          <p:nvPr>
            <p:ph type="sldNum" sz="quarter" idx="5"/>
          </p:nvPr>
        </p:nvSpPr>
        <p:spPr/>
        <p:txBody>
          <a:bodyPr/>
          <a:lstStyle/>
          <a:p>
            <a:fld id="{814DEE30-9F32-CF4E-8610-51EDD936FF61}" type="slidenum">
              <a:rPr lang="en-US" smtClean="0"/>
              <a:t>48</a:t>
            </a:fld>
            <a:endParaRPr lang="en-US" dirty="0"/>
          </a:p>
        </p:txBody>
      </p:sp>
    </p:spTree>
    <p:extLst>
      <p:ext uri="{BB962C8B-B14F-4D97-AF65-F5344CB8AC3E}">
        <p14:creationId xmlns:p14="http://schemas.microsoft.com/office/powerpoint/2010/main" val="169996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https://www.osha.gov/safetypays/estimator </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10</a:t>
            </a:fld>
            <a:endParaRPr lang="en-US" dirty="0"/>
          </a:p>
        </p:txBody>
      </p:sp>
    </p:spTree>
    <p:extLst>
      <p:ext uri="{BB962C8B-B14F-4D97-AF65-F5344CB8AC3E}">
        <p14:creationId xmlns:p14="http://schemas.microsoft.com/office/powerpoint/2010/main" val="3464395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benefit of providing shade is that you can cool the area/surface where the rest periods will be taken.</a:t>
            </a:r>
          </a:p>
        </p:txBody>
      </p:sp>
      <p:sp>
        <p:nvSpPr>
          <p:cNvPr id="4" name="Slide Number Placeholder 3"/>
          <p:cNvSpPr>
            <a:spLocks noGrp="1"/>
          </p:cNvSpPr>
          <p:nvPr>
            <p:ph type="sldNum" sz="quarter" idx="5"/>
          </p:nvPr>
        </p:nvSpPr>
        <p:spPr/>
        <p:txBody>
          <a:bodyPr/>
          <a:lstStyle/>
          <a:p>
            <a:fld id="{68E32729-7883-0145-A8AF-0F2D28B17B74}" type="slidenum">
              <a:rPr lang="en-US" smtClean="0"/>
              <a:t>49</a:t>
            </a:fld>
            <a:endParaRPr lang="en-US" dirty="0"/>
          </a:p>
        </p:txBody>
      </p:sp>
    </p:spTree>
    <p:extLst>
      <p:ext uri="{BB962C8B-B14F-4D97-AF65-F5344CB8AC3E}">
        <p14:creationId xmlns:p14="http://schemas.microsoft.com/office/powerpoint/2010/main" val="3306992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a fan to be effective, the skin surface must be moist. When the skin surface is moist, moving air removes heat from the skin as the moisture evaporates. Unfortunately, when a person begins to develop heat stroke, they stop sweating. In addition, elderly persons may not sweat due to poor heat regulation messages sent out by their brain centers. If a fan is to be effective, the skin must be moist either with sweat, or with dampened clothing, or with moisture added by rubbing wet cloths over the skin surface.</a:t>
            </a:r>
          </a:p>
          <a:p>
            <a:r>
              <a:rPr lang="en-US" dirty="0"/>
              <a:t>Although fans are less expensive to operate, they may not be effective as indicated above, and may even be harmful, when temperatures are very high. As the air temperature rises, air flow is increasingly ineffective in cooling the body until finally, at temperatures above about 100° F (the exact number varies with the humidity) increasing air movement actually increases heat stress. More specifically, when the temperature of the air rises to about 100° F, the fan may be delivering overheated air to the skin at a rate that exceeds the capacity of the body to get rid of this heat, even with sweating, and the net effect is to add heat rather than to cool the body. The widespread distribution of fans, often practiced in the past as a heat-relief measure, thus appears unlikely to be particularly effective in preventing major heat-related health effects when temperatures are very high. The better alternative by far when the temperature soars is to use an air conditioner if one is available or to seek shelter in an air-conditioned building.</a:t>
            </a:r>
          </a:p>
          <a:p>
            <a:r>
              <a:rPr lang="en-US" dirty="0"/>
              <a:t>https://health.mo.gov/living/healthcondiseases/hyperthermia/heatprecautions.php</a:t>
            </a:r>
          </a:p>
          <a:p>
            <a:endParaRPr lang="en-US" dirty="0"/>
          </a:p>
          <a:p>
            <a:r>
              <a:rPr lang="en-US" dirty="0"/>
              <a:t>https://www.google.com/search?q=high+volume+low+speed+fan&amp;rlz=1C1GCEA_enUS902US902&amp;sxsrf=AOaemvIG0n6tvSMbyjzxlRaJ2zixq8A2Dw:1634660324048&amp;source=lnms&amp;tbm=isch&amp;sa=X&amp;ved=2ahUKEwj6p8Wf8NbzAhW-pXIEHdUbCpAQ_AUoAnoECAEQBA&amp;biw=1920&amp;bih=874&amp;dpr=1#imgrc=COdBaMXXg5AOyM </a:t>
            </a:r>
          </a:p>
          <a:p>
            <a:r>
              <a:rPr lang="en-US" dirty="0"/>
              <a:t>https://intrinsicallysafestore.com/product/intrinsically-safe-ventilator-coppus-double-duty-heat-killer/?attribute_version=24K10DF+115%2F1%2F60</a:t>
            </a:r>
          </a:p>
        </p:txBody>
      </p:sp>
      <p:sp>
        <p:nvSpPr>
          <p:cNvPr id="4" name="Slide Number Placeholder 3"/>
          <p:cNvSpPr>
            <a:spLocks noGrp="1"/>
          </p:cNvSpPr>
          <p:nvPr>
            <p:ph type="sldNum" sz="quarter" idx="5"/>
          </p:nvPr>
        </p:nvSpPr>
        <p:spPr/>
        <p:txBody>
          <a:bodyPr/>
          <a:lstStyle/>
          <a:p>
            <a:fld id="{68E32729-7883-0145-A8AF-0F2D28B17B74}" type="slidenum">
              <a:rPr lang="en-US" smtClean="0"/>
              <a:t>50</a:t>
            </a:fld>
            <a:endParaRPr lang="en-US" dirty="0"/>
          </a:p>
        </p:txBody>
      </p:sp>
    </p:spTree>
    <p:extLst>
      <p:ext uri="{BB962C8B-B14F-4D97-AF65-F5344CB8AC3E}">
        <p14:creationId xmlns:p14="http://schemas.microsoft.com/office/powerpoint/2010/main" val="2980498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https://www.portafab.com/cool-down-rooms.html</a:t>
            </a:r>
          </a:p>
        </p:txBody>
      </p:sp>
      <p:sp>
        <p:nvSpPr>
          <p:cNvPr id="4" name="Slide Number Placeholder 3"/>
          <p:cNvSpPr>
            <a:spLocks noGrp="1"/>
          </p:cNvSpPr>
          <p:nvPr>
            <p:ph type="sldNum" sz="quarter" idx="5"/>
          </p:nvPr>
        </p:nvSpPr>
        <p:spPr/>
        <p:txBody>
          <a:bodyPr/>
          <a:lstStyle/>
          <a:p>
            <a:fld id="{68E32729-7883-0145-A8AF-0F2D28B17B74}" type="slidenum">
              <a:rPr lang="en-US" smtClean="0"/>
              <a:t>51</a:t>
            </a:fld>
            <a:endParaRPr lang="en-US" dirty="0"/>
          </a:p>
        </p:txBody>
      </p:sp>
    </p:spTree>
    <p:extLst>
      <p:ext uri="{BB962C8B-B14F-4D97-AF65-F5344CB8AC3E}">
        <p14:creationId xmlns:p14="http://schemas.microsoft.com/office/powerpoint/2010/main" val="1839342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ng.com/images/search?view=detailV2&amp;ccid=QETIUEE2&amp;id=9EEAAC0C552380F32DAF7CB47B4B1FAA6696E17A&amp;thid=OIP.QETIUEE26eWg74gQEDz7twHaE8&amp;mediaurl=https%3a%2f%2fc1.staticflickr.com%2f1%2f65535%2f49236067786_d903becfc2_b.jpg&amp;cdnurl=https%3a%2f%2fth.bing.com%2fth%2fid%2fR.4044c8504136e9e5a0ef8810103cfbb7%3frik%3deuGWZqofS3u0fA%26pid%3dImgRaw%26r%3d0&amp;exph=683&amp;expw=1024&amp;q=ear+temperature&amp;simid=608040109392035338&amp;FORM=IRPRST&amp;ck=2A147F2DC0FA77DBB3169615413E415F&amp;selectedIndex=6&amp;qft=+filterui%3alicense-L2_L3_L4&amp;ajaxhist=0&amp;ajaxserp=0</a:t>
            </a:r>
          </a:p>
          <a:p>
            <a:r>
              <a:rPr lang="en-US" dirty="0"/>
              <a:t>Free to use and share commercially – 10/19/2021 @12:26 p.m.</a:t>
            </a:r>
          </a:p>
        </p:txBody>
      </p:sp>
      <p:sp>
        <p:nvSpPr>
          <p:cNvPr id="4" name="Slide Number Placeholder 3"/>
          <p:cNvSpPr>
            <a:spLocks noGrp="1"/>
          </p:cNvSpPr>
          <p:nvPr>
            <p:ph type="sldNum" sz="quarter" idx="5"/>
          </p:nvPr>
        </p:nvSpPr>
        <p:spPr/>
        <p:txBody>
          <a:bodyPr/>
          <a:lstStyle/>
          <a:p>
            <a:fld id="{68E32729-7883-0145-A8AF-0F2D28B17B74}" type="slidenum">
              <a:rPr lang="en-US" smtClean="0"/>
              <a:t>52</a:t>
            </a:fld>
            <a:endParaRPr lang="en-US" dirty="0"/>
          </a:p>
        </p:txBody>
      </p:sp>
    </p:spTree>
    <p:extLst>
      <p:ext uri="{BB962C8B-B14F-4D97-AF65-F5344CB8AC3E}">
        <p14:creationId xmlns:p14="http://schemas.microsoft.com/office/powerpoint/2010/main" val="294475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11</a:t>
            </a:fld>
            <a:endParaRPr lang="en-US" dirty="0"/>
          </a:p>
        </p:txBody>
      </p:sp>
    </p:spTree>
    <p:extLst>
      <p:ext uri="{BB962C8B-B14F-4D97-AF65-F5344CB8AC3E}">
        <p14:creationId xmlns:p14="http://schemas.microsoft.com/office/powerpoint/2010/main" val="355843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we’ve got an aging workforce.  I do see that many of them have learned tips and tricks to deal with the heat.  But at some point, it catches up with us if we aren’t doing the right things.</a:t>
            </a:r>
          </a:p>
          <a:p>
            <a:endParaRPr lang="en-US" dirty="0"/>
          </a:p>
          <a:p>
            <a:r>
              <a:rPr lang="en-US" dirty="0"/>
              <a:t>https://www.cdc.gov/pictureofamerica/pdfs/picture_of_america_heat-related_illness.pdf</a:t>
            </a:r>
          </a:p>
          <a:p>
            <a:r>
              <a:rPr lang="en-US" dirty="0"/>
              <a:t>Note – this is for all U.S. residents – not just workplace.</a:t>
            </a:r>
          </a:p>
        </p:txBody>
      </p:sp>
      <p:sp>
        <p:nvSpPr>
          <p:cNvPr id="4" name="Slide Number Placeholder 3"/>
          <p:cNvSpPr>
            <a:spLocks noGrp="1"/>
          </p:cNvSpPr>
          <p:nvPr>
            <p:ph type="sldNum" sz="quarter" idx="5"/>
          </p:nvPr>
        </p:nvSpPr>
        <p:spPr/>
        <p:txBody>
          <a:bodyPr/>
          <a:lstStyle/>
          <a:p>
            <a:fld id="{814DEE30-9F32-CF4E-8610-51EDD936FF61}" type="slidenum">
              <a:rPr lang="en-US" smtClean="0"/>
              <a:t>12</a:t>
            </a:fld>
            <a:endParaRPr lang="en-US" dirty="0"/>
          </a:p>
        </p:txBody>
      </p:sp>
    </p:spTree>
    <p:extLst>
      <p:ext uri="{BB962C8B-B14F-4D97-AF65-F5344CB8AC3E}">
        <p14:creationId xmlns:p14="http://schemas.microsoft.com/office/powerpoint/2010/main" val="141883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this was the news about your company – not XYZ Company donates work project to needy family.</a:t>
            </a:r>
          </a:p>
          <a:p>
            <a:r>
              <a:rPr lang="en-US" dirty="0"/>
              <a:t>https://www.homemade-gifts-made-easy.com/newspaper-generator.html</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13</a:t>
            </a:fld>
            <a:endParaRPr lang="en-US" dirty="0"/>
          </a:p>
        </p:txBody>
      </p:sp>
    </p:spTree>
    <p:extLst>
      <p:ext uri="{BB962C8B-B14F-4D97-AF65-F5344CB8AC3E}">
        <p14:creationId xmlns:p14="http://schemas.microsoft.com/office/powerpoint/2010/main" val="2939229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for employers and workers presents itself when working in cold environments – indoor or outdoor.</a:t>
            </a:r>
          </a:p>
          <a:p>
            <a:r>
              <a:rPr lang="en-US" dirty="0"/>
              <a:t>But it could also mean working in wet environments.</a:t>
            </a:r>
          </a:p>
          <a:p>
            <a:endParaRPr lang="en-US" dirty="0"/>
          </a:p>
          <a:p>
            <a:r>
              <a:rPr lang="en-US" dirty="0"/>
              <a:t>https://www.bing.com/images/search?view=detailV2&amp;ccid=Sql5sRaZ&amp;id=1BD07568EC0B6CEB5AA00C89650C1FC0433C3E32&amp;thid=OIP.Sql5sRaZiCKHS_TuqxtucgHaE8&amp;mediaurl=https%3a%2f%2f62e528761d0685343e1c-f3d1b99a743ffa4142d9d7f1978d9686.ssl.cf2.rackcdn.com%2ffiles%2f70500%2fwidth668%2fimage-20150129-22325-2ut9lo.jpg&amp;cdnurl=https%3a%2f%2fth.bing.com%2fth%2fid%2fR.4aa979b116998822874bf4eeab1b6e72%3frik%3dMj48Q8AfDGWJDA%26pid%3dImgRaw%26r%3d0&amp;exph=446&amp;expw=668&amp;q=shovel+snow&amp;simid=608054592021212770&amp;FORM=IRPRST&amp;ck=E6E627B09332DC1ADC7CF793F68B2B4B&amp;selectedIndex=3&amp;qft=+filterui%3alicense-L2_L3_L4&amp;ajaxhist=0&amp;ajaxserp=0</a:t>
            </a:r>
          </a:p>
          <a:p>
            <a:r>
              <a:rPr lang="en-US" dirty="0"/>
              <a:t>10/18/2021 @6:18 a.m. free to share and use commercially.</a:t>
            </a:r>
          </a:p>
        </p:txBody>
      </p:sp>
      <p:sp>
        <p:nvSpPr>
          <p:cNvPr id="4" name="Slide Number Placeholder 3"/>
          <p:cNvSpPr>
            <a:spLocks noGrp="1"/>
          </p:cNvSpPr>
          <p:nvPr>
            <p:ph type="sldNum" sz="quarter" idx="5"/>
          </p:nvPr>
        </p:nvSpPr>
        <p:spPr/>
        <p:txBody>
          <a:bodyPr/>
          <a:lstStyle/>
          <a:p>
            <a:fld id="{68E32729-7883-0145-A8AF-0F2D28B17B74}" type="slidenum">
              <a:rPr lang="en-US" smtClean="0"/>
              <a:t>14</a:t>
            </a:fld>
            <a:endParaRPr lang="en-US" dirty="0"/>
          </a:p>
        </p:txBody>
      </p:sp>
    </p:spTree>
    <p:extLst>
      <p:ext uri="{BB962C8B-B14F-4D97-AF65-F5344CB8AC3E}">
        <p14:creationId xmlns:p14="http://schemas.microsoft.com/office/powerpoint/2010/main" val="45022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destroyed on a construction site.  Sure it would be great if </a:t>
            </a:r>
          </a:p>
          <a:p>
            <a:r>
              <a:rPr lang="en-US" dirty="0"/>
              <a:t>We need to discuss how you determine “what is hot?”  or what levels of “hot” are workers exposed to? How many here have a wet bulb globe thermometer? </a:t>
            </a:r>
          </a:p>
          <a:p>
            <a:endParaRPr lang="en-US" dirty="0"/>
          </a:p>
          <a:p>
            <a:r>
              <a:rPr lang="en-US" dirty="0"/>
              <a:t>Maybe I’m a fraud – but I’m using the OSHA Heat Index.  A respected colleague (she is a C.I.H.) of mine was discussing this with me and said you really need to use WBGT to determine heat stress levels.  I said I haven’t seen a WBGT since 1991.  I wish my world had me carrying around one of these – but I’m putting all my faith in site leadership to say – hey, it’s only 87 degrees, but it is 85% humidity with no breeze – we’re starting at 5:00 a.m. and quitting at noon.</a:t>
            </a:r>
          </a:p>
          <a:p>
            <a:r>
              <a:rPr lang="en-US" sz="1400" b="1" dirty="0"/>
              <a:t>Basically, what I’m saying is you need to use the tools you have – but set a level, a trigger, for when your heat stress controls kick into action.</a:t>
            </a:r>
          </a:p>
          <a:p>
            <a:endParaRPr lang="en-US" dirty="0"/>
          </a:p>
          <a:p>
            <a:r>
              <a:rPr lang="en-US" dirty="0"/>
              <a:t>In most situations environmental heat exposures should be assessed by the Wet Bulb Globe Thermometer (WBGT) method or equivalent techniques, such as Effective Temperature (ET), Corrected Effective Temperature (CET), or Wet Globe Temperature (WGT), which are then converted to estimated WBGT values. When air- and vapor-impermeable protective clothing is worn, the dry bulb temperature (ta) or the adjusted dry bulb temperature (tadb) is a more appropriate measurement than the WBGT, because impermeable clothing does not transfer humid heat loss but only dry heat loss (e.g., radiation, convection, and conduction) [Åstrand et al. 2003]. These temperature readings may be used to determine the degree of heat stress the worker is experiencing in the work environment and allow a qualified safety and health professional to determine how to mitigate that heat stress to prevent heat injury.</a:t>
            </a:r>
          </a:p>
          <a:p>
            <a:endParaRPr lang="en-US" dirty="0"/>
          </a:p>
          <a:p>
            <a:r>
              <a:rPr lang="en-US" dirty="0"/>
              <a:t>Picture from bing images free to use and share commercially on 7/21/21 @5:44 a.m.</a:t>
            </a:r>
          </a:p>
          <a:p>
            <a:r>
              <a:rPr lang="en-US" dirty="0"/>
              <a:t>https://www.bing.com/images/search?view=detailV2&amp;ccid=xaLahogD&amp;id=8916028F7C35C2E95DDF2921FAEBFE146E515012&amp;thid=OIP.xaLahogDhMJDcbiRSJsfSwHaEy&amp;mediaurl=https%3a%2f%2fupload.wikimedia.org%2fwikipedia%2fcommons%2fthumb%2f0%2f03%2fUS_Navy_100524-N-5328N-671_Cryptologic_Technician_%2528Technical%2529_Seaman_Antron_Johnson-Gray_checks_the_wet_bulb_globe_temperature_meter.jpg%2f1920px-US_Navy_100524-N-5328N-671_Cryptologic_Technician_%2528Technical%2529_Seaman_Antron_Johnson-Gray_checks_the_wet_bulb_globe_temperature_meter.jpg&amp;cdnurl=https%3a%2f%2fth.bing.com%2fth%2fid%2fR.c5a2da86880384c24371b891489b1f4b%3frik%3dElBRbhT%252b6%252fohKQ%26pid%3dImgRaw&amp;exph=1240&amp;expw=1920&amp;q=wet+bulb+globe+thermometer&amp;simid=608039220299979052&amp;FORM=IRPRST&amp;ck=31078B016D2B8C81CCC4B9570542D7BB&amp;selectedIndex=1&amp;qft=+filterui%3alicense-L2_L3_L4&amp;ajaxhist=0&amp;ajaxserp=0</a:t>
            </a:r>
          </a:p>
        </p:txBody>
      </p:sp>
      <p:sp>
        <p:nvSpPr>
          <p:cNvPr id="4" name="Slide Number Placeholder 3"/>
          <p:cNvSpPr>
            <a:spLocks noGrp="1"/>
          </p:cNvSpPr>
          <p:nvPr>
            <p:ph type="sldNum" sz="quarter" idx="5"/>
          </p:nvPr>
        </p:nvSpPr>
        <p:spPr/>
        <p:txBody>
          <a:bodyPr/>
          <a:lstStyle/>
          <a:p>
            <a:fld id="{814DEE30-9F32-CF4E-8610-51EDD936FF61}" type="slidenum">
              <a:rPr lang="en-US" smtClean="0"/>
              <a:t>15</a:t>
            </a:fld>
            <a:endParaRPr lang="en-US" dirty="0"/>
          </a:p>
        </p:txBody>
      </p:sp>
    </p:spTree>
    <p:extLst>
      <p:ext uri="{BB962C8B-B14F-4D97-AF65-F5344CB8AC3E}">
        <p14:creationId xmlns:p14="http://schemas.microsoft.com/office/powerpoint/2010/main" val="4255332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37300" y="6207898"/>
            <a:ext cx="2324100" cy="292100"/>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784" y="347472"/>
            <a:ext cx="8102600" cy="736600"/>
          </a:xfrm>
          <a:prstGeom prst="rect">
            <a:avLst/>
          </a:prstGeom>
        </p:spPr>
      </p:pic>
      <p:sp>
        <p:nvSpPr>
          <p:cNvPr id="10" name="Rectangle 9"/>
          <p:cNvSpPr/>
          <p:nvPr userDrawn="1"/>
        </p:nvSpPr>
        <p:spPr>
          <a:xfrm>
            <a:off x="0" y="1822450"/>
            <a:ext cx="9144000" cy="1946275"/>
          </a:xfrm>
          <a:prstGeom prst="rect">
            <a:avLst/>
          </a:prstGeom>
          <a:gradFill>
            <a:gsLst>
              <a:gs pos="0">
                <a:srgbClr val="002A5B"/>
              </a:gs>
              <a:gs pos="100000">
                <a:srgbClr val="007DC3"/>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750803"/>
            <a:ext cx="9144000" cy="55771"/>
          </a:xfrm>
          <a:prstGeom prst="rect">
            <a:avLst/>
          </a:prstGeom>
          <a:gradFill flip="none" rotWithShape="1">
            <a:gsLst>
              <a:gs pos="100000">
                <a:srgbClr val="5B6A75"/>
              </a:gs>
              <a:gs pos="0">
                <a:srgbClr val="96A0A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Rectangle 11"/>
          <p:cNvSpPr/>
          <p:nvPr userDrawn="1"/>
        </p:nvSpPr>
        <p:spPr>
          <a:xfrm>
            <a:off x="0" y="3789153"/>
            <a:ext cx="9144000" cy="55771"/>
          </a:xfrm>
          <a:prstGeom prst="rect">
            <a:avLst/>
          </a:prstGeom>
          <a:gradFill flip="none" rotWithShape="1">
            <a:gsLst>
              <a:gs pos="100000">
                <a:srgbClr val="5B6A75"/>
              </a:gs>
              <a:gs pos="0">
                <a:srgbClr val="96A0A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itle 1"/>
          <p:cNvSpPr>
            <a:spLocks noGrp="1"/>
          </p:cNvSpPr>
          <p:nvPr>
            <p:ph type="ctrTitle" hasCustomPrompt="1"/>
          </p:nvPr>
        </p:nvSpPr>
        <p:spPr>
          <a:xfrm>
            <a:off x="1444341" y="2188034"/>
            <a:ext cx="7151255" cy="593205"/>
          </a:xfrm>
        </p:spPr>
        <p:txBody>
          <a:bodyPr lIns="0" rIns="0" anchor="t"/>
          <a:lstStyle>
            <a:lvl1pPr>
              <a:defRPr sz="3600" b="0">
                <a:solidFill>
                  <a:schemeClr val="bg1"/>
                </a:solidFill>
              </a:defRPr>
            </a:lvl1pPr>
          </a:lstStyle>
          <a:p>
            <a:r>
              <a:rPr lang="en-US" dirty="0"/>
              <a:t>Title of Presentation</a:t>
            </a:r>
          </a:p>
        </p:txBody>
      </p:sp>
      <p:sp>
        <p:nvSpPr>
          <p:cNvPr id="14" name="Subtitle 2"/>
          <p:cNvSpPr>
            <a:spLocks noGrp="1"/>
          </p:cNvSpPr>
          <p:nvPr>
            <p:ph type="subTitle" idx="1" hasCustomPrompt="1"/>
          </p:nvPr>
        </p:nvSpPr>
        <p:spPr>
          <a:xfrm>
            <a:off x="1444341" y="2788847"/>
            <a:ext cx="6450688" cy="418286"/>
          </a:xfrm>
          <a:prstGeom prst="rect">
            <a:avLst/>
          </a:prstGeom>
        </p:spPr>
        <p:txBody>
          <a:bodyPr lIns="0" rIns="0">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 (If Needed)</a:t>
            </a:r>
          </a:p>
        </p:txBody>
      </p:sp>
      <p:sp>
        <p:nvSpPr>
          <p:cNvPr id="15" name="Text Placeholder 5"/>
          <p:cNvSpPr>
            <a:spLocks noGrp="1"/>
          </p:cNvSpPr>
          <p:nvPr>
            <p:ph type="body" sz="quarter" idx="10" hasCustomPrompt="1"/>
          </p:nvPr>
        </p:nvSpPr>
        <p:spPr>
          <a:xfrm>
            <a:off x="1444341" y="4114419"/>
            <a:ext cx="7136488" cy="1802193"/>
          </a:xfrm>
          <a:prstGeom prst="rect">
            <a:avLst/>
          </a:prstGeom>
        </p:spPr>
        <p:txBody>
          <a:bodyPr lIns="0" rIns="0"/>
          <a:lstStyle/>
          <a:p>
            <a:pPr lvl="0"/>
            <a:r>
              <a:rPr lang="en-US" dirty="0"/>
              <a:t>Description</a:t>
            </a:r>
          </a:p>
          <a:p>
            <a:pPr lvl="0"/>
            <a:r>
              <a:rPr lang="en-US" dirty="0"/>
              <a:t>Description</a:t>
            </a:r>
          </a:p>
          <a:p>
            <a:pPr lvl="0"/>
            <a:r>
              <a:rPr lang="en-US" dirty="0"/>
              <a:t>Date of Presentation</a:t>
            </a:r>
          </a:p>
        </p:txBody>
      </p:sp>
      <p:sp>
        <p:nvSpPr>
          <p:cNvPr id="16" name="Text Placeholder 9"/>
          <p:cNvSpPr>
            <a:spLocks noGrp="1"/>
          </p:cNvSpPr>
          <p:nvPr>
            <p:ph type="body" sz="quarter" idx="11" hasCustomPrompt="1"/>
          </p:nvPr>
        </p:nvSpPr>
        <p:spPr>
          <a:xfrm>
            <a:off x="1444341" y="1093356"/>
            <a:ext cx="4078288" cy="427038"/>
          </a:xfrm>
        </p:spPr>
        <p:txBody>
          <a:bodyPr lIns="0" rIns="0">
            <a:normAutofit/>
          </a:bodyPr>
          <a:lstStyle>
            <a:lvl1pPr>
              <a:defRPr sz="1650">
                <a:solidFill>
                  <a:schemeClr val="accent1"/>
                </a:solidFill>
                <a:latin typeface="Times"/>
                <a:cs typeface="Times"/>
              </a:defRPr>
            </a:lvl1pPr>
          </a:lstStyle>
          <a:p>
            <a:pPr lvl="0"/>
            <a:r>
              <a:rPr lang="en-US" dirty="0"/>
              <a:t>Optional Tagline</a:t>
            </a:r>
          </a:p>
        </p:txBody>
      </p:sp>
    </p:spTree>
    <p:extLst>
      <p:ext uri="{BB962C8B-B14F-4D97-AF65-F5344CB8AC3E}">
        <p14:creationId xmlns:p14="http://schemas.microsoft.com/office/powerpoint/2010/main" val="28200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357449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239062" y="0"/>
            <a:ext cx="8904938" cy="5910748"/>
          </a:xfrm>
        </p:spPr>
        <p:txBody>
          <a:bodyPr/>
          <a:lstStyle/>
          <a:p>
            <a:r>
              <a:rPr lang="en-US" dirty="0"/>
              <a:t>Place Full Slide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1" y="0"/>
            <a:ext cx="143855"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19792"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Slide Number Placeholder 5">
            <a:extLst>
              <a:ext uri="{FF2B5EF4-FFF2-40B4-BE49-F238E27FC236}">
                <a16:creationId xmlns:a16="http://schemas.microsoft.com/office/drawing/2014/main" id="{1187FA87-9DE0-584D-920C-E30B17761254}"/>
              </a:ext>
            </a:extLst>
          </p:cNvPr>
          <p:cNvSpPr txBox="1">
            <a:spLocks/>
          </p:cNvSpPr>
          <p:nvPr userDrawn="1"/>
        </p:nvSpPr>
        <p:spPr>
          <a:xfrm>
            <a:off x="628650" y="6185182"/>
            <a:ext cx="2057400"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E904B5-54B8-864F-8BB3-16E49652009E}" type="slidenum">
              <a:rPr lang="en-US" sz="900" smtClean="0"/>
              <a:pPr/>
              <a:t>‹#›</a:t>
            </a:fld>
            <a:endParaRPr lang="en-US" sz="900" dirty="0"/>
          </a:p>
        </p:txBody>
      </p:sp>
      <p:pic>
        <p:nvPicPr>
          <p:cNvPr id="8" name="Picture 7">
            <a:extLst>
              <a:ext uri="{FF2B5EF4-FFF2-40B4-BE49-F238E27FC236}">
                <a16:creationId xmlns:a16="http://schemas.microsoft.com/office/drawing/2014/main" id="{6E4E297C-5D8B-2B4E-ACD6-92BAEEC444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Tree>
    <p:extLst>
      <p:ext uri="{BB962C8B-B14F-4D97-AF65-F5344CB8AC3E}">
        <p14:creationId xmlns:p14="http://schemas.microsoft.com/office/powerpoint/2010/main" val="294542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93430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2641210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2684174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23146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96839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363531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725338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414906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37300" y="6207898"/>
            <a:ext cx="2324100" cy="292100"/>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784" y="347472"/>
            <a:ext cx="8102600" cy="736600"/>
          </a:xfrm>
          <a:prstGeom prst="rect">
            <a:avLst/>
          </a:prstGeom>
        </p:spPr>
      </p:pic>
      <p:sp>
        <p:nvSpPr>
          <p:cNvPr id="10" name="Rectangle 9"/>
          <p:cNvSpPr/>
          <p:nvPr userDrawn="1"/>
        </p:nvSpPr>
        <p:spPr>
          <a:xfrm>
            <a:off x="0" y="1822450"/>
            <a:ext cx="9144000" cy="1946275"/>
          </a:xfrm>
          <a:prstGeom prst="rect">
            <a:avLst/>
          </a:prstGeom>
          <a:gradFill>
            <a:gsLst>
              <a:gs pos="0">
                <a:srgbClr val="002A5B"/>
              </a:gs>
              <a:gs pos="100000">
                <a:srgbClr val="007DC3"/>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750803"/>
            <a:ext cx="9144000" cy="55771"/>
          </a:xfrm>
          <a:prstGeom prst="rect">
            <a:avLst/>
          </a:prstGeom>
          <a:gradFill flip="none" rotWithShape="1">
            <a:gsLst>
              <a:gs pos="100000">
                <a:srgbClr val="5B6A75"/>
              </a:gs>
              <a:gs pos="0">
                <a:srgbClr val="96A0A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Rectangle 11"/>
          <p:cNvSpPr/>
          <p:nvPr userDrawn="1"/>
        </p:nvSpPr>
        <p:spPr>
          <a:xfrm>
            <a:off x="0" y="3789153"/>
            <a:ext cx="9144000" cy="55771"/>
          </a:xfrm>
          <a:prstGeom prst="rect">
            <a:avLst/>
          </a:prstGeom>
          <a:gradFill flip="none" rotWithShape="1">
            <a:gsLst>
              <a:gs pos="100000">
                <a:srgbClr val="5B6A75"/>
              </a:gs>
              <a:gs pos="0">
                <a:srgbClr val="96A0A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itle 1"/>
          <p:cNvSpPr>
            <a:spLocks noGrp="1"/>
          </p:cNvSpPr>
          <p:nvPr>
            <p:ph type="ctrTitle" hasCustomPrompt="1"/>
          </p:nvPr>
        </p:nvSpPr>
        <p:spPr>
          <a:xfrm>
            <a:off x="1444341" y="2188034"/>
            <a:ext cx="7151255" cy="593205"/>
          </a:xfrm>
        </p:spPr>
        <p:txBody>
          <a:bodyPr lIns="0" rIns="0" anchor="t"/>
          <a:lstStyle>
            <a:lvl1pPr>
              <a:defRPr sz="3600" b="0">
                <a:solidFill>
                  <a:schemeClr val="bg1"/>
                </a:solidFill>
              </a:defRPr>
            </a:lvl1pPr>
          </a:lstStyle>
          <a:p>
            <a:r>
              <a:rPr lang="en-US" dirty="0"/>
              <a:t>Title of Presentation</a:t>
            </a:r>
          </a:p>
        </p:txBody>
      </p:sp>
      <p:sp>
        <p:nvSpPr>
          <p:cNvPr id="14" name="Subtitle 2"/>
          <p:cNvSpPr>
            <a:spLocks noGrp="1"/>
          </p:cNvSpPr>
          <p:nvPr>
            <p:ph type="subTitle" idx="1" hasCustomPrompt="1"/>
          </p:nvPr>
        </p:nvSpPr>
        <p:spPr>
          <a:xfrm>
            <a:off x="1444341" y="2788847"/>
            <a:ext cx="6450688" cy="418286"/>
          </a:xfrm>
          <a:prstGeom prst="rect">
            <a:avLst/>
          </a:prstGeom>
        </p:spPr>
        <p:txBody>
          <a:bodyPr lIns="0" rIns="0">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 (If Needed)</a:t>
            </a:r>
          </a:p>
        </p:txBody>
      </p:sp>
      <p:sp>
        <p:nvSpPr>
          <p:cNvPr id="15" name="Text Placeholder 5"/>
          <p:cNvSpPr>
            <a:spLocks noGrp="1"/>
          </p:cNvSpPr>
          <p:nvPr>
            <p:ph type="body" sz="quarter" idx="10" hasCustomPrompt="1"/>
          </p:nvPr>
        </p:nvSpPr>
        <p:spPr>
          <a:xfrm>
            <a:off x="1444341" y="4114419"/>
            <a:ext cx="7136488" cy="1802193"/>
          </a:xfrm>
          <a:prstGeom prst="rect">
            <a:avLst/>
          </a:prstGeom>
        </p:spPr>
        <p:txBody>
          <a:bodyPr lIns="0" rIns="0"/>
          <a:lstStyle/>
          <a:p>
            <a:pPr lvl="0"/>
            <a:r>
              <a:rPr lang="en-US" dirty="0"/>
              <a:t>Description</a:t>
            </a:r>
          </a:p>
          <a:p>
            <a:pPr lvl="0"/>
            <a:r>
              <a:rPr lang="en-US" dirty="0"/>
              <a:t>Description</a:t>
            </a:r>
          </a:p>
          <a:p>
            <a:pPr lvl="0"/>
            <a:r>
              <a:rPr lang="en-US" dirty="0"/>
              <a:t>Date of Presentation</a:t>
            </a:r>
          </a:p>
        </p:txBody>
      </p:sp>
    </p:spTree>
    <p:extLst>
      <p:ext uri="{BB962C8B-B14F-4D97-AF65-F5344CB8AC3E}">
        <p14:creationId xmlns:p14="http://schemas.microsoft.com/office/powerpoint/2010/main" val="1922211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249308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630936" y="1664208"/>
            <a:ext cx="7886700" cy="2387600"/>
          </a:xfrm>
        </p:spPr>
        <p:txBody>
          <a:bodyPr anchor="b">
            <a:normAutofit/>
          </a:bodyPr>
          <a:lstStyle>
            <a:lvl1pPr algn="l">
              <a:defRPr sz="405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630936" y="4032504"/>
            <a:ext cx="7886700" cy="1152144"/>
          </a:xfrm>
        </p:spPr>
        <p:txBody>
          <a:bodyPr>
            <a:normAutofit/>
          </a:bodyPr>
          <a:lstStyle>
            <a:lvl1pPr marL="0" indent="0" algn="l">
              <a:buNone/>
              <a:defRPr sz="2100">
                <a:solidFill>
                  <a:schemeClr val="accent3"/>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3581198" y="5894266"/>
            <a:ext cx="1077840" cy="365125"/>
          </a:xfrm>
        </p:spPr>
        <p:txBody>
          <a:bodyPr/>
          <a:lstStyle>
            <a:lvl1pPr>
              <a:defRPr>
                <a:solidFill>
                  <a:schemeClr val="bg1"/>
                </a:solidFill>
              </a:defRPr>
            </a:lvl1pPr>
          </a:lstStyle>
          <a:p>
            <a:fld id="{DB5C3BE7-E80C-4D5C-8EB8-295547A75DAE}" type="datetimeFigureOut">
              <a:rPr lang="en-US" smtClean="0"/>
              <a:pPr/>
              <a:t>8/16/2022</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4934656" y="5893231"/>
            <a:ext cx="2271954"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7489526" y="5893231"/>
            <a:ext cx="1028111"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4175" y="5594103"/>
            <a:ext cx="1299820" cy="689222"/>
          </a:xfrm>
          <a:prstGeom prst="rect">
            <a:avLst/>
          </a:prstGeom>
        </p:spPr>
      </p:pic>
    </p:spTree>
    <p:extLst>
      <p:ext uri="{BB962C8B-B14F-4D97-AF65-F5344CB8AC3E}">
        <p14:creationId xmlns:p14="http://schemas.microsoft.com/office/powerpoint/2010/main" val="3688833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5943600" y="3"/>
            <a:ext cx="32004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628650" y="365128"/>
            <a:ext cx="78867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8/16/2022</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451" y="6356350"/>
            <a:ext cx="689794" cy="365760"/>
          </a:xfrm>
          <a:prstGeom prst="rect">
            <a:avLst/>
          </a:prstGeom>
          <a:noFill/>
        </p:spPr>
      </p:pic>
    </p:spTree>
    <p:extLst>
      <p:ext uri="{BB962C8B-B14F-4D97-AF65-F5344CB8AC3E}">
        <p14:creationId xmlns:p14="http://schemas.microsoft.com/office/powerpoint/2010/main" val="142405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630936" y="1664208"/>
            <a:ext cx="7886700" cy="2387600"/>
          </a:xfrm>
        </p:spPr>
        <p:txBody>
          <a:bodyPr anchor="b">
            <a:normAutofit/>
          </a:bodyPr>
          <a:lstStyle>
            <a:lvl1pPr algn="l">
              <a:defRPr sz="405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630936" y="4032504"/>
            <a:ext cx="7886700" cy="1152144"/>
          </a:xfrm>
        </p:spPr>
        <p:txBody>
          <a:bodyPr>
            <a:normAutofit/>
          </a:bodyPr>
          <a:lstStyle>
            <a:lvl1pPr marL="0" indent="0" algn="l">
              <a:buNone/>
              <a:defRPr sz="2100">
                <a:solidFill>
                  <a:schemeClr val="accent3"/>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3581198" y="5894266"/>
            <a:ext cx="1077840" cy="365125"/>
          </a:xfrm>
        </p:spPr>
        <p:txBody>
          <a:bodyPr/>
          <a:lstStyle>
            <a:lvl1pPr>
              <a:defRPr>
                <a:solidFill>
                  <a:schemeClr val="bg1"/>
                </a:solidFill>
              </a:defRPr>
            </a:lvl1pPr>
          </a:lstStyle>
          <a:p>
            <a:fld id="{DB5C3BE7-E80C-4D5C-8EB8-295547A75DAE}" type="datetimeFigureOut">
              <a:rPr lang="en-US" smtClean="0"/>
              <a:pPr/>
              <a:t>8/16/2022</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4934656" y="5893231"/>
            <a:ext cx="2271954"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7489526" y="5893231"/>
            <a:ext cx="1028111"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4175" y="5594103"/>
            <a:ext cx="1299820" cy="689222"/>
          </a:xfrm>
          <a:prstGeom prst="rect">
            <a:avLst/>
          </a:prstGeom>
        </p:spPr>
      </p:pic>
    </p:spTree>
    <p:extLst>
      <p:ext uri="{BB962C8B-B14F-4D97-AF65-F5344CB8AC3E}">
        <p14:creationId xmlns:p14="http://schemas.microsoft.com/office/powerpoint/2010/main" val="1284659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628650" y="4407411"/>
            <a:ext cx="7886700" cy="1865679"/>
          </a:xfrm>
        </p:spPr>
        <p:txBody>
          <a:bodyPr anchor="t">
            <a:normAutofit/>
          </a:bodyPr>
          <a:lstStyle>
            <a:lvl1pPr>
              <a:defRPr sz="405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628650" y="2907794"/>
            <a:ext cx="7886700" cy="1500187"/>
          </a:xfrm>
        </p:spPr>
        <p:txBody>
          <a:bodyPr anchor="b">
            <a:normAutofit/>
          </a:bodyPr>
          <a:lstStyle>
            <a:lvl1pPr marL="0" indent="0">
              <a:buNone/>
              <a:defRPr sz="2100">
                <a:solidFill>
                  <a:schemeClr val="accent3"/>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7338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5943600" y="3"/>
            <a:ext cx="32004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8/16/2022</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451" y="6356350"/>
            <a:ext cx="689794" cy="365760"/>
          </a:xfrm>
          <a:prstGeom prst="rect">
            <a:avLst/>
          </a:prstGeom>
          <a:noFill/>
        </p:spPr>
      </p:pic>
    </p:spTree>
    <p:extLst>
      <p:ext uri="{BB962C8B-B14F-4D97-AF65-F5344CB8AC3E}">
        <p14:creationId xmlns:p14="http://schemas.microsoft.com/office/powerpoint/2010/main" val="2083404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5943600" y="3"/>
            <a:ext cx="32004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629842" y="1681163"/>
            <a:ext cx="3868340" cy="823912"/>
          </a:xfrm>
        </p:spPr>
        <p:txBody>
          <a:bodyPr anchor="b">
            <a:normAutofit/>
          </a:bodyPr>
          <a:lstStyle>
            <a:lvl1pPr marL="0" indent="0">
              <a:buNone/>
              <a:defRPr sz="2100"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4629151" y="1681163"/>
            <a:ext cx="3887391" cy="823912"/>
          </a:xfrm>
        </p:spPr>
        <p:txBody>
          <a:bodyPr anchor="b">
            <a:normAutofit/>
          </a:bodyPr>
          <a:lstStyle>
            <a:lvl1pPr marL="0" indent="0">
              <a:buNone/>
              <a:defRPr sz="2100"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8/16/2022</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451" y="6356350"/>
            <a:ext cx="689794" cy="365760"/>
          </a:xfrm>
          <a:prstGeom prst="rect">
            <a:avLst/>
          </a:prstGeom>
          <a:noFill/>
        </p:spPr>
      </p:pic>
    </p:spTree>
    <p:extLst>
      <p:ext uri="{BB962C8B-B14F-4D97-AF65-F5344CB8AC3E}">
        <p14:creationId xmlns:p14="http://schemas.microsoft.com/office/powerpoint/2010/main" val="4261620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5943600" y="3"/>
            <a:ext cx="32004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3887391" y="457201"/>
            <a:ext cx="4629150"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8/16/2022</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451" y="6356350"/>
            <a:ext cx="689794" cy="365760"/>
          </a:xfrm>
          <a:prstGeom prst="rect">
            <a:avLst/>
          </a:prstGeom>
          <a:noFill/>
        </p:spPr>
      </p:pic>
    </p:spTree>
    <p:extLst>
      <p:ext uri="{BB962C8B-B14F-4D97-AF65-F5344CB8AC3E}">
        <p14:creationId xmlns:p14="http://schemas.microsoft.com/office/powerpoint/2010/main" val="590269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4574286" y="0"/>
            <a:ext cx="4574286"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451" y="6356350"/>
            <a:ext cx="689794"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7126" y="5841999"/>
            <a:ext cx="1666875"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4574286" y="0"/>
            <a:ext cx="4574286" cy="6858000"/>
          </a:xfrm>
        </p:spPr>
        <p:txBody>
          <a:bodyPr/>
          <a:lstStyle>
            <a:lvl1pPr marL="0" indent="0">
              <a:buNone/>
              <a:defRPr sz="2400">
                <a:solidFill>
                  <a:schemeClr val="bg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8/16/2022</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629842" y="2057400"/>
            <a:ext cx="3753719" cy="3811588"/>
          </a:xfrm>
        </p:spPr>
        <p:txBody>
          <a:bodyPr>
            <a:normAutofit/>
          </a:bodyPr>
          <a:lstStyle>
            <a:lvl1pPr marL="0" indent="0">
              <a:buNone/>
              <a:defRPr sz="18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629842" y="457200"/>
            <a:ext cx="3753719" cy="1600200"/>
          </a:xfrm>
        </p:spPr>
        <p:txBody>
          <a:bodyPr anchor="b">
            <a:normAutofit/>
          </a:bodyPr>
          <a:lstStyle>
            <a:lvl1pPr>
              <a:defRPr sz="2700"/>
            </a:lvl1pPr>
          </a:lstStyle>
          <a:p>
            <a:r>
              <a:rPr lang="en-US" dirty="0"/>
              <a:t>Click to add slide title</a:t>
            </a:r>
          </a:p>
        </p:txBody>
      </p:sp>
    </p:spTree>
    <p:extLst>
      <p:ext uri="{BB962C8B-B14F-4D97-AF65-F5344CB8AC3E}">
        <p14:creationId xmlns:p14="http://schemas.microsoft.com/office/powerpoint/2010/main" val="169171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5943600" y="3"/>
            <a:ext cx="32004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8/16/2022</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451" y="6356350"/>
            <a:ext cx="689794" cy="365760"/>
          </a:xfrm>
          <a:prstGeom prst="rect">
            <a:avLst/>
          </a:prstGeom>
          <a:noFill/>
        </p:spPr>
      </p:pic>
    </p:spTree>
    <p:extLst>
      <p:ext uri="{BB962C8B-B14F-4D97-AF65-F5344CB8AC3E}">
        <p14:creationId xmlns:p14="http://schemas.microsoft.com/office/powerpoint/2010/main" val="169724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37300" y="6207898"/>
            <a:ext cx="2324100" cy="292100"/>
          </a:xfrm>
          <a:prstGeom prst="rect">
            <a:avLst/>
          </a:prstGeom>
        </p:spPr>
      </p:pic>
      <p:sp>
        <p:nvSpPr>
          <p:cNvPr id="8" name="Rectangle 7"/>
          <p:cNvSpPr/>
          <p:nvPr userDrawn="1"/>
        </p:nvSpPr>
        <p:spPr>
          <a:xfrm>
            <a:off x="0" y="1750803"/>
            <a:ext cx="9144000" cy="55771"/>
          </a:xfrm>
          <a:prstGeom prst="rect">
            <a:avLst/>
          </a:prstGeom>
          <a:gradFill flip="none" rotWithShape="1">
            <a:gsLst>
              <a:gs pos="100000">
                <a:srgbClr val="5B6A75"/>
              </a:gs>
              <a:gs pos="0">
                <a:srgbClr val="96A0A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Rectangle 8"/>
          <p:cNvSpPr/>
          <p:nvPr userDrawn="1"/>
        </p:nvSpPr>
        <p:spPr>
          <a:xfrm>
            <a:off x="0" y="3456432"/>
            <a:ext cx="9144000" cy="55771"/>
          </a:xfrm>
          <a:prstGeom prst="rect">
            <a:avLst/>
          </a:prstGeom>
          <a:gradFill flip="none" rotWithShape="1">
            <a:gsLst>
              <a:gs pos="100000">
                <a:srgbClr val="5B6A75"/>
              </a:gs>
              <a:gs pos="0">
                <a:srgbClr val="96A0A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ctrTitle" hasCustomPrompt="1"/>
          </p:nvPr>
        </p:nvSpPr>
        <p:spPr>
          <a:xfrm>
            <a:off x="1444341" y="3712464"/>
            <a:ext cx="7151255" cy="593205"/>
          </a:xfrm>
        </p:spPr>
        <p:txBody>
          <a:bodyPr lIns="0" rIns="0" anchor="t"/>
          <a:lstStyle>
            <a:lvl1pPr>
              <a:defRPr sz="3600" b="0">
                <a:solidFill>
                  <a:srgbClr val="003087"/>
                </a:solidFill>
              </a:defRPr>
            </a:lvl1pPr>
          </a:lstStyle>
          <a:p>
            <a:r>
              <a:rPr lang="en-US" dirty="0"/>
              <a:t>Title of Presentation</a:t>
            </a:r>
          </a:p>
        </p:txBody>
      </p:sp>
      <p:sp>
        <p:nvSpPr>
          <p:cNvPr id="3" name="Subtitle 2"/>
          <p:cNvSpPr>
            <a:spLocks noGrp="1"/>
          </p:cNvSpPr>
          <p:nvPr>
            <p:ph type="subTitle" idx="1" hasCustomPrompt="1"/>
          </p:nvPr>
        </p:nvSpPr>
        <p:spPr>
          <a:xfrm>
            <a:off x="1444341" y="4312848"/>
            <a:ext cx="6450688" cy="418286"/>
          </a:xfrm>
          <a:prstGeom prst="rect">
            <a:avLst/>
          </a:prstGeom>
        </p:spPr>
        <p:txBody>
          <a:bodyPr lIns="0" rIns="0">
            <a:normAutofit/>
          </a:bodyPr>
          <a:lstStyle>
            <a:lvl1pPr marL="0" indent="0" algn="l">
              <a:buNone/>
              <a:defRPr sz="1800">
                <a:solidFill>
                  <a:srgbClr val="0030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 (If Needed)</a:t>
            </a:r>
          </a:p>
        </p:txBody>
      </p:sp>
      <p:sp>
        <p:nvSpPr>
          <p:cNvPr id="17" name="Text Placeholder 5"/>
          <p:cNvSpPr>
            <a:spLocks noGrp="1"/>
          </p:cNvSpPr>
          <p:nvPr>
            <p:ph type="body" sz="quarter" idx="10" hasCustomPrompt="1"/>
          </p:nvPr>
        </p:nvSpPr>
        <p:spPr>
          <a:xfrm>
            <a:off x="1444341" y="4946904"/>
            <a:ext cx="7136488" cy="944986"/>
          </a:xfrm>
          <a:prstGeom prst="rect">
            <a:avLst/>
          </a:prstGeom>
        </p:spPr>
        <p:txBody>
          <a:bodyPr lIns="0" rIns="0"/>
          <a:lstStyle/>
          <a:p>
            <a:pPr lvl="0"/>
            <a:r>
              <a:rPr lang="en-US" dirty="0"/>
              <a:t>Description</a:t>
            </a:r>
          </a:p>
          <a:p>
            <a:pPr lvl="0"/>
            <a:r>
              <a:rPr lang="en-US" dirty="0"/>
              <a:t>Description</a:t>
            </a:r>
          </a:p>
          <a:p>
            <a:pPr lvl="0"/>
            <a:r>
              <a:rPr lang="en-US" dirty="0"/>
              <a:t>Date of Presentation</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784" y="347472"/>
            <a:ext cx="8102600" cy="736600"/>
          </a:xfrm>
          <a:prstGeom prst="rect">
            <a:avLst/>
          </a:prstGeom>
        </p:spPr>
      </p:pic>
      <p:pic>
        <p:nvPicPr>
          <p:cNvPr id="4" name="Picture 3" descr="pma-header.jp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1826104"/>
            <a:ext cx="9144000" cy="1610797"/>
          </a:xfrm>
          <a:prstGeom prst="rect">
            <a:avLst/>
          </a:prstGeom>
        </p:spPr>
      </p:pic>
    </p:spTree>
    <p:extLst>
      <p:ext uri="{BB962C8B-B14F-4D97-AF65-F5344CB8AC3E}">
        <p14:creationId xmlns:p14="http://schemas.microsoft.com/office/powerpoint/2010/main" val="2582486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5943600" y="3"/>
            <a:ext cx="32004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8/16/2022</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451" y="6356350"/>
            <a:ext cx="689794" cy="365760"/>
          </a:xfrm>
          <a:prstGeom prst="rect">
            <a:avLst/>
          </a:prstGeom>
          <a:noFill/>
        </p:spPr>
      </p:pic>
    </p:spTree>
    <p:extLst>
      <p:ext uri="{BB962C8B-B14F-4D97-AF65-F5344CB8AC3E}">
        <p14:creationId xmlns:p14="http://schemas.microsoft.com/office/powerpoint/2010/main" val="1772229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5943600" y="3"/>
            <a:ext cx="32004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8/16/2022</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185167" y="269875"/>
            <a:ext cx="4337528" cy="5902326"/>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4715542" y="269878"/>
            <a:ext cx="4193000" cy="2820797"/>
          </a:xfrm>
        </p:spPr>
        <p:txBody>
          <a:bodyPr/>
          <a:lstStyle>
            <a:lvl1pPr marL="0" indent="0">
              <a:buNone/>
              <a:defRPr sz="24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4715542" y="3351407"/>
            <a:ext cx="4193000" cy="2820797"/>
          </a:xfrm>
        </p:spPr>
        <p:txBody>
          <a:bodyPr>
            <a:normAutofit/>
          </a:bodyPr>
          <a:lstStyle>
            <a:lvl1pPr marL="0" indent="0">
              <a:buNone/>
              <a:defRPr sz="24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451" y="6356350"/>
            <a:ext cx="689794" cy="365760"/>
          </a:xfrm>
          <a:prstGeom prst="rect">
            <a:avLst/>
          </a:prstGeom>
          <a:noFill/>
        </p:spPr>
      </p:pic>
    </p:spTree>
    <p:extLst>
      <p:ext uri="{BB962C8B-B14F-4D97-AF65-F5344CB8AC3E}">
        <p14:creationId xmlns:p14="http://schemas.microsoft.com/office/powerpoint/2010/main" val="632846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9144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189864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444752" y="2185416"/>
            <a:ext cx="7151255" cy="593205"/>
          </a:xfrm>
        </p:spPr>
        <p:txBody>
          <a:bodyPr lIns="0" rIns="0" anchor="t"/>
          <a:lstStyle>
            <a:lvl1pPr>
              <a:defRPr sz="3600" b="0">
                <a:solidFill>
                  <a:srgbClr val="003087"/>
                </a:solidFill>
              </a:defRPr>
            </a:lvl1pPr>
          </a:lstStyle>
          <a:p>
            <a:r>
              <a:rPr lang="en-US" dirty="0"/>
              <a:t>Title of Presentation</a:t>
            </a:r>
          </a:p>
        </p:txBody>
      </p:sp>
      <p:sp>
        <p:nvSpPr>
          <p:cNvPr id="11" name="Subtitle 2"/>
          <p:cNvSpPr>
            <a:spLocks noGrp="1"/>
          </p:cNvSpPr>
          <p:nvPr>
            <p:ph type="subTitle" idx="1" hasCustomPrompt="1"/>
          </p:nvPr>
        </p:nvSpPr>
        <p:spPr>
          <a:xfrm>
            <a:off x="1444752" y="2788857"/>
            <a:ext cx="6450688" cy="418286"/>
          </a:xfrm>
          <a:prstGeom prst="rect">
            <a:avLst/>
          </a:prstGeom>
        </p:spPr>
        <p:txBody>
          <a:bodyPr lIns="0" rIns="0">
            <a:normAutofit/>
          </a:bodyPr>
          <a:lstStyle>
            <a:lvl1pPr marL="0" indent="0" algn="l">
              <a:buNone/>
              <a:defRPr sz="1800">
                <a:solidFill>
                  <a:srgbClr val="0030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 (If Needed)</a:t>
            </a:r>
          </a:p>
        </p:txBody>
      </p:sp>
      <p:sp>
        <p:nvSpPr>
          <p:cNvPr id="14" name="Text Placeholder 5"/>
          <p:cNvSpPr>
            <a:spLocks noGrp="1"/>
          </p:cNvSpPr>
          <p:nvPr>
            <p:ph type="body" sz="quarter" idx="10" hasCustomPrompt="1"/>
          </p:nvPr>
        </p:nvSpPr>
        <p:spPr>
          <a:xfrm>
            <a:off x="1444752" y="4114419"/>
            <a:ext cx="7136488" cy="1802193"/>
          </a:xfrm>
          <a:prstGeom prst="rect">
            <a:avLst/>
          </a:prstGeom>
        </p:spPr>
        <p:txBody>
          <a:bodyPr lIns="0" rIns="0"/>
          <a:lstStyle>
            <a:lvl1pPr>
              <a:defRPr>
                <a:solidFill>
                  <a:srgbClr val="003087"/>
                </a:solidFill>
              </a:defRPr>
            </a:lvl1pPr>
          </a:lstStyle>
          <a:p>
            <a:pPr lvl="0"/>
            <a:r>
              <a:rPr lang="en-US" dirty="0"/>
              <a:t>Description</a:t>
            </a:r>
          </a:p>
          <a:p>
            <a:pPr lvl="0"/>
            <a:r>
              <a:rPr lang="en-US" dirty="0"/>
              <a:t>Description</a:t>
            </a:r>
          </a:p>
          <a:p>
            <a:pPr lvl="0"/>
            <a:r>
              <a:rPr lang="en-US" dirty="0"/>
              <a:t>Date of Presentation</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37300" y="6207898"/>
            <a:ext cx="2324100" cy="292100"/>
          </a:xfrm>
          <a:prstGeom prst="rect">
            <a:avLst/>
          </a:prstGeom>
        </p:spPr>
      </p:pic>
      <p:pic>
        <p:nvPicPr>
          <p:cNvPr id="20" name="Picture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784" y="347472"/>
            <a:ext cx="8102600" cy="736600"/>
          </a:xfrm>
          <a:prstGeom prst="rect">
            <a:avLst/>
          </a:prstGeom>
        </p:spPr>
      </p:pic>
    </p:spTree>
    <p:extLst>
      <p:ext uri="{BB962C8B-B14F-4D97-AF65-F5344CB8AC3E}">
        <p14:creationId xmlns:p14="http://schemas.microsoft.com/office/powerpoint/2010/main" val="34962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94" y="283827"/>
            <a:ext cx="8229599" cy="237761"/>
          </a:xfrm>
        </p:spPr>
        <p:txBody>
          <a:bodyPr lIns="0" rIns="0"/>
          <a:lstStyle>
            <a:lvl1pPr>
              <a:defRPr>
                <a:solidFill>
                  <a:schemeClr val="tx2"/>
                </a:solidFill>
              </a:defRPr>
            </a:lvl1pPr>
          </a:lstStyle>
          <a:p>
            <a:r>
              <a:rPr lang="en-US" dirty="0"/>
              <a:t>Title of Slide</a:t>
            </a:r>
          </a:p>
        </p:txBody>
      </p:sp>
      <p:sp>
        <p:nvSpPr>
          <p:cNvPr id="6" name="Slide Number Placeholder 5"/>
          <p:cNvSpPr>
            <a:spLocks noGrp="1"/>
          </p:cNvSpPr>
          <p:nvPr>
            <p:ph type="sldNum" sz="quarter" idx="12"/>
          </p:nvPr>
        </p:nvSpPr>
        <p:spPr/>
        <p:txBody>
          <a:bodyPr/>
          <a:lstStyle>
            <a:lvl1pPr>
              <a:defRPr>
                <a:solidFill>
                  <a:srgbClr val="003087"/>
                </a:solidFill>
              </a:defRPr>
            </a:lvl1pPr>
          </a:lstStyle>
          <a:p>
            <a:fld id="{04AD00A3-FF80-0349-A94D-FDF759839189}" type="slidenum">
              <a:rPr lang="en-US" smtClean="0"/>
              <a:pPr/>
              <a:t>‹#›</a:t>
            </a:fld>
            <a:endParaRPr lang="en-US" dirty="0"/>
          </a:p>
        </p:txBody>
      </p:sp>
      <p:sp>
        <p:nvSpPr>
          <p:cNvPr id="10" name="Subtitle 2"/>
          <p:cNvSpPr>
            <a:spLocks noGrp="1"/>
          </p:cNvSpPr>
          <p:nvPr>
            <p:ph type="subTitle" idx="13" hasCustomPrompt="1"/>
          </p:nvPr>
        </p:nvSpPr>
        <p:spPr>
          <a:xfrm>
            <a:off x="490794" y="680742"/>
            <a:ext cx="7137400" cy="418286"/>
          </a:xfrm>
          <a:prstGeom prst="rect">
            <a:avLst/>
          </a:prstGeom>
        </p:spPr>
        <p:txBody>
          <a:bodyPr lIns="0" rIns="0">
            <a:normAutofit/>
          </a:bodyPr>
          <a:lstStyle>
            <a:lvl1pPr marL="0" indent="0" algn="l">
              <a:buNone/>
              <a:defRPr sz="1800" b="1" i="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Slide (If Needed)</a:t>
            </a:r>
          </a:p>
        </p:txBody>
      </p:sp>
      <p:sp>
        <p:nvSpPr>
          <p:cNvPr id="12" name="TextBox 11"/>
          <p:cNvSpPr txBox="1"/>
          <p:nvPr userDrawn="1"/>
        </p:nvSpPr>
        <p:spPr>
          <a:xfrm>
            <a:off x="5591061" y="6369372"/>
            <a:ext cx="3096087" cy="307777"/>
          </a:xfrm>
          <a:prstGeom prst="rect">
            <a:avLst/>
          </a:prstGeom>
          <a:noFill/>
        </p:spPr>
        <p:txBody>
          <a:bodyPr wrap="square" rtlCol="0">
            <a:spAutoFit/>
          </a:bodyPr>
          <a:lstStyle/>
          <a:p>
            <a:pPr algn="r"/>
            <a:r>
              <a:rPr lang="en-US" sz="700" dirty="0">
                <a:solidFill>
                  <a:srgbClr val="003087"/>
                </a:solidFill>
                <a:latin typeface="Arial"/>
                <a:cs typeface="Arial"/>
              </a:rPr>
              <a:t>© 2021 PMA</a:t>
            </a:r>
            <a:r>
              <a:rPr lang="en-US" sz="700" baseline="0" dirty="0">
                <a:solidFill>
                  <a:srgbClr val="003087"/>
                </a:solidFill>
                <a:latin typeface="Arial"/>
                <a:cs typeface="Arial"/>
              </a:rPr>
              <a:t> COMPANIES</a:t>
            </a:r>
            <a:endParaRPr lang="en-US" sz="700" dirty="0">
              <a:solidFill>
                <a:srgbClr val="003087"/>
              </a:solidFill>
              <a:latin typeface="Arial"/>
              <a:cs typeface="Arial"/>
            </a:endParaRPr>
          </a:p>
          <a:p>
            <a:pPr algn="r"/>
            <a:r>
              <a:rPr lang="en-US" sz="700" dirty="0">
                <a:solidFill>
                  <a:srgbClr val="003087"/>
                </a:solidFill>
                <a:latin typeface="Arial"/>
                <a:cs typeface="Arial"/>
              </a:rPr>
              <a:t>All Rights Reserved.</a:t>
            </a:r>
          </a:p>
        </p:txBody>
      </p:sp>
      <p:sp>
        <p:nvSpPr>
          <p:cNvPr id="21" name="Text Placeholder 20"/>
          <p:cNvSpPr>
            <a:spLocks noGrp="1"/>
          </p:cNvSpPr>
          <p:nvPr>
            <p:ph type="body" sz="quarter" idx="14"/>
          </p:nvPr>
        </p:nvSpPr>
        <p:spPr>
          <a:xfrm>
            <a:off x="490794" y="1590676"/>
            <a:ext cx="8204201" cy="4212248"/>
          </a:xfrm>
        </p:spPr>
        <p:txBody>
          <a:bodyPr lIns="0" rIns="0"/>
          <a:lstStyle>
            <a:lvl1pPr marL="227013" indent="-227013">
              <a:buFont typeface="Arial" panose="020B0604020202020204" pitchFamily="34" charset="0"/>
              <a:buChar char="•"/>
              <a:defRPr sz="2000"/>
            </a:lvl1pPr>
            <a:lvl2pPr marL="687388" indent="-225425">
              <a:buFont typeface="Arial" panose="020B0604020202020204" pitchFamily="34" charset="0"/>
              <a:buChar char="‒"/>
              <a:defRPr/>
            </a:lvl2pPr>
            <a:lvl3pPr marL="1258888" indent="-227013">
              <a:buFont typeface="Arial" panose="020B0604020202020204" pitchFamily="34" charset="0"/>
              <a:buChar char="»"/>
              <a:defRPr/>
            </a:lvl3pPr>
            <a:lvl4pPr marL="1711325" indent="-227013">
              <a:buFont typeface="Arial" panose="020B0604020202020204" pitchFamily="34" charset="0"/>
              <a:buChar char="▪"/>
              <a:defRPr/>
            </a:lvl4pPr>
            <a:lvl5pPr marL="2173288" indent="-22701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89769" y="629879"/>
            <a:ext cx="8177981" cy="0"/>
          </a:xfrm>
          <a:prstGeom prst="line">
            <a:avLst/>
          </a:prstGeom>
          <a:ln w="6350" cmpd="sng">
            <a:solidFill>
              <a:srgbClr val="003087"/>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156" y="5889239"/>
            <a:ext cx="8178800" cy="317500"/>
          </a:xfrm>
          <a:prstGeom prst="rect">
            <a:avLst/>
          </a:prstGeom>
        </p:spPr>
      </p:pic>
      <p:sp>
        <p:nvSpPr>
          <p:cNvPr id="9" name="TextBox 1"/>
          <p:cNvSpPr txBox="1">
            <a:spLocks noChangeArrowheads="1"/>
          </p:cNvSpPr>
          <p:nvPr userDrawn="1"/>
        </p:nvSpPr>
        <p:spPr bwMode="auto">
          <a:xfrm>
            <a:off x="813733" y="6158302"/>
            <a:ext cx="6593746" cy="24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45720" bIns="45720" anchor="t" anchorCtr="0" upright="1">
            <a:noAutofit/>
          </a:bodyPr>
          <a:lstStyle/>
          <a:p>
            <a:pPr marL="0" marR="0" algn="l" fontAlgn="base">
              <a:spcBef>
                <a:spcPts val="0"/>
              </a:spcBef>
              <a:spcAft>
                <a:spcPts val="0"/>
              </a:spcAft>
            </a:pPr>
            <a:r>
              <a:rPr lang="en-US" sz="550" kern="1200" dirty="0">
                <a:solidFill>
                  <a:srgbClr val="798287"/>
                </a:solidFill>
                <a:effectLst/>
                <a:latin typeface="Arial"/>
                <a:ea typeface="MS PGothic"/>
                <a:cs typeface="Times New Roman"/>
              </a:rPr>
              <a:t>This presentation and the information set forth herein have been prepared by and is the property of PMA. You should not share, distribute, copy, republish, or reproduce any portion of this presentation without prior express written consent from PMA.</a:t>
            </a:r>
            <a:endParaRPr lang="en-US" sz="1200" dirty="0">
              <a:effectLst/>
              <a:latin typeface="Times New Roman"/>
              <a:ea typeface="Times New Roman"/>
            </a:endParaRPr>
          </a:p>
        </p:txBody>
      </p:sp>
    </p:spTree>
    <p:extLst>
      <p:ext uri="{BB962C8B-B14F-4D97-AF65-F5344CB8AC3E}">
        <p14:creationId xmlns:p14="http://schemas.microsoft.com/office/powerpoint/2010/main" val="1001664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7F29-7A43-47B3-8579-99EBAB1D4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90368-9FCF-4DC2-9F3C-05169E818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A8F8A-DA41-4E8A-9291-1633EB9F573E}"/>
              </a:ext>
            </a:extLst>
          </p:cNvPr>
          <p:cNvSpPr>
            <a:spLocks noGrp="1"/>
          </p:cNvSpPr>
          <p:nvPr>
            <p:ph type="dt" sz="half" idx="10"/>
          </p:nvPr>
        </p:nvSpPr>
        <p:spPr/>
        <p:txBody>
          <a:bodyPr/>
          <a:lstStyle/>
          <a:p>
            <a:fld id="{CBD1E285-106B-4331-B497-1E693262A8C7}" type="datetimeFigureOut">
              <a:rPr lang="en-US" smtClean="0"/>
              <a:t>8/16/2022</a:t>
            </a:fld>
            <a:endParaRPr lang="en-US" dirty="0"/>
          </a:p>
        </p:txBody>
      </p:sp>
      <p:sp>
        <p:nvSpPr>
          <p:cNvPr id="5" name="Footer Placeholder 4">
            <a:extLst>
              <a:ext uri="{FF2B5EF4-FFF2-40B4-BE49-F238E27FC236}">
                <a16:creationId xmlns:a16="http://schemas.microsoft.com/office/drawing/2014/main" id="{0DC50B49-3DF9-4CF3-A8BC-27A4B516CC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991310-284E-482E-BCA6-03DA6C3A9863}"/>
              </a:ext>
            </a:extLst>
          </p:cNvPr>
          <p:cNvSpPr>
            <a:spLocks noGrp="1"/>
          </p:cNvSpPr>
          <p:nvPr>
            <p:ph type="sldNum" sz="quarter" idx="12"/>
          </p:nvPr>
        </p:nvSpPr>
        <p:spPr/>
        <p:txBody>
          <a:bodyPr/>
          <a:lstStyle/>
          <a:p>
            <a:fld id="{E2BC9D46-D590-43B6-A4DF-E6F4D4D39B4D}" type="slidenum">
              <a:rPr lang="en-US" smtClean="0"/>
              <a:t>‹#›</a:t>
            </a:fld>
            <a:endParaRPr lang="en-US" dirty="0"/>
          </a:p>
        </p:txBody>
      </p:sp>
    </p:spTree>
    <p:extLst>
      <p:ext uri="{BB962C8B-B14F-4D97-AF65-F5344CB8AC3E}">
        <p14:creationId xmlns:p14="http://schemas.microsoft.com/office/powerpoint/2010/main" val="241442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139013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2007022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2685" y="5910749"/>
            <a:ext cx="747379"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4524701" y="-2239838"/>
            <a:ext cx="159025" cy="7951126"/>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4524700" y="-2112897"/>
            <a:ext cx="159027" cy="7951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628650" y="2352922"/>
            <a:ext cx="7886700" cy="3430885"/>
          </a:xfrm>
        </p:spPr>
        <p:txBody>
          <a:bodyPr/>
          <a:lstStyle>
            <a:lvl1pPr marL="171450" indent="-171450">
              <a:buClr>
                <a:srgbClr val="006435"/>
              </a:buClr>
              <a:buFont typeface="Wingdings" pitchFamily="2" charset="2"/>
              <a:buChar char="§"/>
              <a:defRPr>
                <a:latin typeface="Arial" panose="020B0604020202020204" pitchFamily="34" charset="0"/>
                <a:cs typeface="Arial" panose="020B0604020202020204" pitchFamily="34" charset="0"/>
              </a:defRPr>
            </a:lvl1pPr>
            <a:lvl2pPr marL="514350" indent="-17145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628650" y="428504"/>
            <a:ext cx="78867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628650" y="6185182"/>
            <a:ext cx="20574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85943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94340"/>
            <a:ext cx="8229599" cy="463917"/>
          </a:xfrm>
          <a:prstGeom prst="rect">
            <a:avLst/>
          </a:prstGeom>
        </p:spPr>
        <p:txBody>
          <a:bodyPr vert="horz" lIns="91440" tIns="45720" rIns="91440" bIns="45720" rtlCol="0" anchor="ctr">
            <a:noAutofit/>
          </a:bodyPr>
          <a:lstStyle/>
          <a:p>
            <a:r>
              <a:rPr lang="en-US" dirty="0"/>
              <a:t>Click to edit Master title style</a:t>
            </a:r>
          </a:p>
        </p:txBody>
      </p:sp>
      <p:sp>
        <p:nvSpPr>
          <p:cNvPr id="6" name="Slide Number Placeholder 5"/>
          <p:cNvSpPr>
            <a:spLocks noGrp="1"/>
          </p:cNvSpPr>
          <p:nvPr>
            <p:ph type="sldNum" sz="quarter" idx="4"/>
          </p:nvPr>
        </p:nvSpPr>
        <p:spPr>
          <a:xfrm>
            <a:off x="6553200" y="6126163"/>
            <a:ext cx="2133600" cy="365125"/>
          </a:xfrm>
          <a:prstGeom prst="rect">
            <a:avLst/>
          </a:prstGeom>
        </p:spPr>
        <p:txBody>
          <a:bodyPr vert="horz" lIns="91440" tIns="45720" rIns="91440" bIns="45720" rtlCol="0" anchor="ctr"/>
          <a:lstStyle>
            <a:lvl1pPr algn="r">
              <a:defRPr sz="800">
                <a:solidFill>
                  <a:srgbClr val="003087"/>
                </a:solidFill>
                <a:latin typeface="Arial"/>
                <a:cs typeface="Arial"/>
              </a:defRPr>
            </a:lvl1pPr>
          </a:lstStyle>
          <a:p>
            <a:fld id="{ADF544F9-E486-2E46-8E75-2532286B2DDD}" type="slidenum">
              <a:rPr lang="en-US" smtClean="0"/>
              <a:pPr/>
              <a:t>‹#›</a:t>
            </a:fld>
            <a:endParaRPr lang="en-US" dirty="0"/>
          </a:p>
        </p:txBody>
      </p:sp>
      <p:sp>
        <p:nvSpPr>
          <p:cNvPr id="29" name="Text Placeholder 28"/>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328650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3" r:id="rId3"/>
    <p:sldLayoutId id="2147483661" r:id="rId4"/>
    <p:sldLayoutId id="2147483650" r:id="rId5"/>
    <p:sldLayoutId id="2147483665" r:id="rId6"/>
    <p:sldLayoutId id="2147483668" r:id="rId7"/>
    <p:sldLayoutId id="2147483669" r:id="rId8"/>
    <p:sldLayoutId id="2147483670" r:id="rId9"/>
    <p:sldLayoutId id="2147483671" r:id="rId10"/>
    <p:sldLayoutId id="2147483673" r:id="rId11"/>
    <p:sldLayoutId id="2147483674" r:id="rId12"/>
    <p:sldLayoutId id="2147483675" r:id="rId13"/>
    <p:sldLayoutId id="2147483677" r:id="rId14"/>
    <p:sldLayoutId id="2147483679" r:id="rId15"/>
    <p:sldLayoutId id="2147483681" r:id="rId16"/>
    <p:sldLayoutId id="2147483686" r:id="rId17"/>
    <p:sldLayoutId id="2147483687" r:id="rId18"/>
    <p:sldLayoutId id="2147483688" r:id="rId19"/>
    <p:sldLayoutId id="2147483690" r:id="rId20"/>
    <p:sldLayoutId id="2147483691" r:id="rId21"/>
  </p:sldLayoutIdLst>
  <p:hf hdr="0" ftr="0" dt="0"/>
  <p:txStyles>
    <p:titleStyle>
      <a:lvl1pPr algn="l" defTabSz="457200" rtl="0" eaLnBrk="1" latinLnBrk="0" hangingPunct="1">
        <a:spcBef>
          <a:spcPct val="0"/>
        </a:spcBef>
        <a:buNone/>
        <a:defRPr sz="2400" b="1" kern="1200">
          <a:solidFill>
            <a:srgbClr val="003087"/>
          </a:solidFill>
          <a:latin typeface="Arial"/>
          <a:ea typeface="+mj-ea"/>
          <a:cs typeface="Arial"/>
        </a:defRPr>
      </a:lvl1pPr>
    </p:titleStyle>
    <p:bodyStyle>
      <a:lvl1pPr marL="0" indent="0" algn="l" defTabSz="457200" rtl="0" eaLnBrk="1" latinLnBrk="0" hangingPunct="1">
        <a:spcBef>
          <a:spcPct val="20000"/>
        </a:spcBef>
        <a:spcAft>
          <a:spcPts val="0"/>
        </a:spcAft>
        <a:buFont typeface="Arial"/>
        <a:buNone/>
        <a:defRPr sz="1800" kern="1200">
          <a:solidFill>
            <a:srgbClr val="54585A"/>
          </a:solidFill>
          <a:latin typeface="Arial"/>
          <a:ea typeface="+mn-ea"/>
          <a:cs typeface="Arial"/>
        </a:defRPr>
      </a:lvl1pPr>
      <a:lvl2pPr marL="740664" indent="-146304" algn="l" defTabSz="457200" rtl="0" eaLnBrk="1" latinLnBrk="0" hangingPunct="1">
        <a:spcBef>
          <a:spcPct val="20000"/>
        </a:spcBef>
        <a:buFont typeface="Arial"/>
        <a:buChar char="•"/>
        <a:defRPr sz="1800" kern="1200" baseline="0">
          <a:solidFill>
            <a:srgbClr val="54585A"/>
          </a:solidFill>
          <a:latin typeface="Arial"/>
          <a:ea typeface="+mn-ea"/>
          <a:cs typeface="Arial"/>
        </a:defRPr>
      </a:lvl2pPr>
      <a:lvl3pPr marL="1143000" indent="-146304" algn="l" defTabSz="457200" rtl="0" eaLnBrk="1" latinLnBrk="0" hangingPunct="1">
        <a:spcBef>
          <a:spcPct val="20000"/>
        </a:spcBef>
        <a:buFont typeface="Arial"/>
        <a:buChar char="•"/>
        <a:defRPr sz="1400" kern="1200">
          <a:solidFill>
            <a:srgbClr val="54585A"/>
          </a:solidFill>
          <a:latin typeface="Arial"/>
          <a:ea typeface="+mn-ea"/>
          <a:cs typeface="Arial"/>
        </a:defRPr>
      </a:lvl3pPr>
      <a:lvl4pPr marL="1600200" indent="-146304" algn="l" defTabSz="457200" rtl="0" eaLnBrk="1" latinLnBrk="0" hangingPunct="1">
        <a:spcBef>
          <a:spcPct val="20000"/>
        </a:spcBef>
        <a:buFont typeface="Arial"/>
        <a:buChar char="•"/>
        <a:defRPr sz="1400" kern="1200">
          <a:solidFill>
            <a:srgbClr val="54585A"/>
          </a:solidFill>
          <a:latin typeface="Arial"/>
          <a:ea typeface="+mn-ea"/>
          <a:cs typeface="Arial"/>
        </a:defRPr>
      </a:lvl4pPr>
      <a:lvl5pPr marL="2057400" indent="-146304" algn="l" defTabSz="457200" rtl="0" eaLnBrk="1" latinLnBrk="0" hangingPunct="1">
        <a:spcBef>
          <a:spcPct val="20000"/>
        </a:spcBef>
        <a:buFont typeface="Arial"/>
        <a:buChar char="•"/>
        <a:defRPr sz="1200" kern="1200">
          <a:solidFill>
            <a:srgbClr val="54585A"/>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1809360" y="6356353"/>
            <a:ext cx="2057400" cy="365125"/>
          </a:xfrm>
          <a:prstGeom prst="rect">
            <a:avLst/>
          </a:prstGeom>
        </p:spPr>
        <p:txBody>
          <a:bodyPr vert="horz" lIns="91440" tIns="45720" rIns="91440" bIns="45720" rtlCol="0" anchor="ctr"/>
          <a:lstStyle>
            <a:lvl1pPr algn="l">
              <a:defRPr sz="900" b="1" i="0">
                <a:solidFill>
                  <a:schemeClr val="bg2"/>
                </a:solidFill>
                <a:latin typeface="Franklin Gothic Demi" panose="020B0603020102020204" pitchFamily="34" charset="0"/>
              </a:defRPr>
            </a:lvl1pPr>
          </a:lstStyle>
          <a:p>
            <a:fld id="{DB5C3BE7-E80C-4D5C-8EB8-295547A75DAE}" type="datetimeFigureOut">
              <a:rPr lang="en-US" smtClean="0"/>
              <a:pPr/>
              <a:t>8/16/2022</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4146026" y="6356353"/>
            <a:ext cx="3086100" cy="365125"/>
          </a:xfrm>
          <a:prstGeom prst="rect">
            <a:avLst/>
          </a:prstGeom>
        </p:spPr>
        <p:txBody>
          <a:bodyPr vert="horz" lIns="91440" tIns="45720" rIns="91440" bIns="45720" rtlCol="0" anchor="ctr"/>
          <a:lstStyle>
            <a:lvl1pPr algn="ctr">
              <a:defRPr sz="9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7487240" y="6356353"/>
            <a:ext cx="1028111" cy="365125"/>
          </a:xfrm>
          <a:prstGeom prst="rect">
            <a:avLst/>
          </a:prstGeom>
        </p:spPr>
        <p:txBody>
          <a:bodyPr vert="horz" lIns="91440" tIns="45720" rIns="91440" bIns="45720" rtlCol="0" anchor="ctr"/>
          <a:lstStyle>
            <a:lvl1pPr algn="r">
              <a:defRPr sz="9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40387077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783" rtl="0" eaLnBrk="1" latinLnBrk="0" hangingPunct="1">
        <a:lnSpc>
          <a:spcPct val="90000"/>
        </a:lnSpc>
        <a:spcBef>
          <a:spcPct val="0"/>
        </a:spcBef>
        <a:buNone/>
        <a:defRPr sz="3300" b="1" i="0" kern="1200">
          <a:solidFill>
            <a:schemeClr val="tx2"/>
          </a:solidFill>
          <a:latin typeface="Franklin Gothic Demi" panose="020B0603020102020204" pitchFamily="34" charset="0"/>
          <a:ea typeface="+mj-ea"/>
          <a:cs typeface="+mj-cs"/>
        </a:defRPr>
      </a:lvl1pPr>
    </p:titleStyle>
    <p:bodyStyle>
      <a:lvl1pPr marL="171446" indent="-171446" algn="l" defTabSz="685783" rtl="0" eaLnBrk="1" latinLnBrk="0" hangingPunct="1">
        <a:lnSpc>
          <a:spcPct val="100000"/>
        </a:lnSpc>
        <a:spcBef>
          <a:spcPts val="750"/>
        </a:spcBef>
        <a:spcAft>
          <a:spcPts val="750"/>
        </a:spcAft>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spcAft>
          <a:spcPts val="375"/>
        </a:spcAft>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spcAft>
          <a:spcPts val="375"/>
        </a:spcAft>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spcAft>
          <a:spcPts val="375"/>
        </a:spcAft>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spcAft>
          <a:spcPts val="375"/>
        </a:spcAft>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osha.gov/safetypays/estimato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https://www.osha.gov/laws-regs/standardinterpretations/2021-09-01"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hyperlink" Target="https://www.tdi.texas.gov/pubs/videoresource/stpheatst.pdf" TargetMode="External"/><Relationship Id="rId3" Type="http://schemas.openxmlformats.org/officeDocument/2006/relationships/hyperlink" Target="https://www.cdc.gov/niosh/mining/UserFiles/works/pdfs/2017-126.pdf" TargetMode="External"/><Relationship Id="rId7" Type="http://schemas.openxmlformats.org/officeDocument/2006/relationships/hyperlink" Target="https://repository.tcu.edu/bitstream/handle/116099117/4472/James_tcu_0229M_10430.pdf?sequence=1&amp;isAllowed=y" TargetMode="External"/><Relationship Id="rId2" Type="http://schemas.openxmlformats.org/officeDocument/2006/relationships/hyperlink" Target="https://www.cdc.gov/niosh/mining/UserFiles/works/pdfs/2017-124.pdf" TargetMode="External"/><Relationship Id="rId1" Type="http://schemas.openxmlformats.org/officeDocument/2006/relationships/slideLayout" Target="../slideLayouts/slideLayout5.xml"/><Relationship Id="rId6" Type="http://schemas.openxmlformats.org/officeDocument/2006/relationships/hyperlink" Target="https://www.cdc.gov/niosh/docs/2016-106/pdfs/2016-106.pdf" TargetMode="External"/><Relationship Id="rId5" Type="http://schemas.openxmlformats.org/officeDocument/2006/relationships/hyperlink" Target="https://www.osha.gov/otm/section-3-health-hazards/chapter-4" TargetMode="External"/><Relationship Id="rId4" Type="http://schemas.openxmlformats.org/officeDocument/2006/relationships/hyperlink" Target="https://gacc.nifc.gov/nwcc/content/pdfs/safety/DOD_Urine%20Color%20Test_Poster.pdf"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mailto:Joseph_sanna@pmagroup.com"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hyperlink" Target="https://www.facebook.com/Pennsylvania-OSHA-Consultation-Program-548810235234647/" TargetMode="External"/><Relationship Id="rId2" Type="http://schemas.openxmlformats.org/officeDocument/2006/relationships/hyperlink" Target="http://www.iup.edu/pa-oshaconsultation/" TargetMode="External"/><Relationship Id="rId1" Type="http://schemas.openxmlformats.org/officeDocument/2006/relationships/slideLayout" Target="../slideLayouts/slideLayout22.xml"/><Relationship Id="rId4" Type="http://schemas.openxmlformats.org/officeDocument/2006/relationships/hyperlink" Target="https://twitter.com/search?q=PA%20OSHA%20Consultation&amp;src=savs"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hyperlink" Target="https://www.osha.gov/laws-regs/standardinterpretations/2021-09-01"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D0E600-516D-4156-B3F6-49679D712FA6}"/>
              </a:ext>
            </a:extLst>
          </p:cNvPr>
          <p:cNvSpPr/>
          <p:nvPr/>
        </p:nvSpPr>
        <p:spPr>
          <a:xfrm>
            <a:off x="2286000" y="1415124"/>
            <a:ext cx="4572000" cy="3877985"/>
          </a:xfrm>
          <a:prstGeom prst="rect">
            <a:avLst/>
          </a:prstGeom>
        </p:spPr>
        <p:txBody>
          <a:bodyPr>
            <a:spAutoFit/>
          </a:bodyPr>
          <a:lstStyle/>
          <a:p>
            <a:pPr algn="ctr"/>
            <a:r>
              <a:rPr lang="en-US" altLang="en-US" sz="4500" b="1" dirty="0">
                <a:solidFill>
                  <a:schemeClr val="bg1"/>
                </a:solidFill>
              </a:rPr>
              <a:t>Welcome</a:t>
            </a:r>
            <a:br>
              <a:rPr lang="en-US" altLang="en-US" sz="4500" b="1" dirty="0">
                <a:solidFill>
                  <a:schemeClr val="bg1"/>
                </a:solidFill>
              </a:rPr>
            </a:br>
            <a:br>
              <a:rPr lang="en-US" altLang="en-US" sz="2400" b="1" dirty="0">
                <a:solidFill>
                  <a:schemeClr val="bg1"/>
                </a:solidFill>
              </a:rPr>
            </a:br>
            <a:r>
              <a:rPr lang="en-US" altLang="en-US" sz="2100" b="1" u="sng" dirty="0">
                <a:solidFill>
                  <a:schemeClr val="bg1"/>
                </a:solidFill>
              </a:rPr>
              <a:t>Heat Stress </a:t>
            </a:r>
          </a:p>
          <a:p>
            <a:pPr algn="ctr"/>
            <a:r>
              <a:rPr lang="en-US" altLang="en-US" sz="2100" b="1" u="sng" dirty="0">
                <a:solidFill>
                  <a:schemeClr val="bg1"/>
                </a:solidFill>
              </a:rPr>
              <a:t>“Don’t Just Survive – THRIVE”</a:t>
            </a:r>
            <a:br>
              <a:rPr lang="en-US" altLang="en-US" sz="2100" b="1" u="sng" dirty="0">
                <a:solidFill>
                  <a:schemeClr val="bg1"/>
                </a:solidFill>
              </a:rPr>
            </a:br>
            <a:br>
              <a:rPr lang="en-US" altLang="en-US" sz="2100" b="1" u="sng" dirty="0">
                <a:solidFill>
                  <a:schemeClr val="bg1"/>
                </a:solidFill>
              </a:rPr>
            </a:br>
            <a:r>
              <a:rPr lang="en-US" altLang="en-US" sz="1500" b="1" dirty="0">
                <a:solidFill>
                  <a:schemeClr val="bg1"/>
                </a:solidFill>
              </a:rPr>
              <a:t>Will begin at 10:30am</a:t>
            </a:r>
            <a:br>
              <a:rPr lang="en-US" altLang="en-US" sz="1500" b="1" dirty="0">
                <a:solidFill>
                  <a:schemeClr val="bg1"/>
                </a:solidFill>
              </a:rPr>
            </a:br>
            <a:br>
              <a:rPr lang="en-US" altLang="en-US" sz="1350" b="1" dirty="0">
                <a:solidFill>
                  <a:schemeClr val="bg1"/>
                </a:solidFill>
              </a:rPr>
            </a:br>
            <a:r>
              <a:rPr lang="en-US" altLang="en-US" sz="1350" dirty="0">
                <a:solidFill>
                  <a:schemeClr val="bg1"/>
                </a:solidFill>
              </a:rPr>
              <a:t>Presented by:</a:t>
            </a:r>
            <a:br>
              <a:rPr lang="en-US" altLang="en-US" sz="1350" b="1" dirty="0">
                <a:solidFill>
                  <a:schemeClr val="bg1"/>
                </a:solidFill>
              </a:rPr>
            </a:br>
            <a:r>
              <a:rPr lang="en-US" sz="1350" b="1" dirty="0">
                <a:solidFill>
                  <a:schemeClr val="bg1"/>
                </a:solidFill>
              </a:rPr>
              <a:t>Joseph Sanna, Jr., CSP, MS, ARM</a:t>
            </a:r>
          </a:p>
          <a:p>
            <a:pPr algn="ctr"/>
            <a:r>
              <a:rPr lang="en-US" sz="1350" b="1" dirty="0">
                <a:solidFill>
                  <a:schemeClr val="bg1"/>
                </a:solidFill>
              </a:rPr>
              <a:t>Sr. Risk Control Specialist- PMA Companies</a:t>
            </a:r>
          </a:p>
          <a:p>
            <a:pPr algn="ctr"/>
            <a:br>
              <a:rPr lang="en-US" altLang="en-US" sz="1350" dirty="0">
                <a:solidFill>
                  <a:schemeClr val="bg1"/>
                </a:solidFill>
              </a:rPr>
            </a:br>
            <a:r>
              <a:rPr lang="en-US" altLang="en-US" sz="1050" b="1" dirty="0">
                <a:solidFill>
                  <a:schemeClr val="bg1"/>
                </a:solidFill>
              </a:rPr>
              <a:t>Pennsylvania OSHA Consultation Office</a:t>
            </a:r>
            <a:br>
              <a:rPr lang="en-US" altLang="en-US" sz="1050" b="1" dirty="0">
                <a:solidFill>
                  <a:schemeClr val="bg1"/>
                </a:solidFill>
              </a:rPr>
            </a:br>
            <a:r>
              <a:rPr lang="en-US" altLang="en-US" sz="1050" dirty="0">
                <a:solidFill>
                  <a:schemeClr val="bg1"/>
                </a:solidFill>
              </a:rPr>
              <a:t>Phone: 800-382-1241 or 724-357-4095</a:t>
            </a:r>
            <a:br>
              <a:rPr lang="en-US" altLang="en-US" sz="1050" dirty="0">
                <a:solidFill>
                  <a:schemeClr val="bg1"/>
                </a:solidFill>
              </a:rPr>
            </a:br>
            <a:r>
              <a:rPr lang="en-US" altLang="en-US" sz="1050" dirty="0">
                <a:solidFill>
                  <a:schemeClr val="bg1"/>
                </a:solidFill>
              </a:rPr>
              <a:t>Website</a:t>
            </a:r>
            <a:r>
              <a:rPr lang="en-US" altLang="en-US" sz="1050" b="1" dirty="0">
                <a:solidFill>
                  <a:schemeClr val="bg1"/>
                </a:solidFill>
              </a:rPr>
              <a:t>: </a:t>
            </a:r>
            <a:r>
              <a:rPr lang="en-US" altLang="en-US" sz="1050" b="1" dirty="0">
                <a:solidFill>
                  <a:schemeClr val="bg1"/>
                </a:solidFill>
                <a:hlinkClick r:id="rId2">
                  <a:extLst>
                    <a:ext uri="{A12FA001-AC4F-418D-AE19-62706E023703}">
                      <ahyp:hlinkClr xmlns:ahyp="http://schemas.microsoft.com/office/drawing/2018/hyperlinkcolor" val="tx"/>
                    </a:ext>
                  </a:extLst>
                </a:hlinkClick>
              </a:rPr>
              <a:t>www.iup.edu/pa-oshaconsultation</a:t>
            </a:r>
            <a:endParaRPr lang="en-US" sz="1050" dirty="0">
              <a:solidFill>
                <a:schemeClr val="bg1"/>
              </a:solidFill>
            </a:endParaRPr>
          </a:p>
        </p:txBody>
      </p:sp>
    </p:spTree>
    <p:extLst>
      <p:ext uri="{BB962C8B-B14F-4D97-AF65-F5344CB8AC3E}">
        <p14:creationId xmlns:p14="http://schemas.microsoft.com/office/powerpoint/2010/main" val="106465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Heat stress impact</a:t>
            </a:r>
            <a:endParaRPr lang="en-SD" sz="3200"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10</a:t>
            </a:fld>
            <a:endParaRPr lang="en-US" dirty="0"/>
          </a:p>
        </p:txBody>
      </p:sp>
      <p:pic>
        <p:nvPicPr>
          <p:cNvPr id="7" name="Picture 6">
            <a:extLst>
              <a:ext uri="{FF2B5EF4-FFF2-40B4-BE49-F238E27FC236}">
                <a16:creationId xmlns:a16="http://schemas.microsoft.com/office/drawing/2014/main" id="{7331B76C-0E6E-4ECA-9521-39478A0AE6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43249"/>
            <a:ext cx="9144000" cy="2533253"/>
          </a:xfrm>
          <a:prstGeom prst="rect">
            <a:avLst/>
          </a:prstGeom>
        </p:spPr>
      </p:pic>
      <p:sp>
        <p:nvSpPr>
          <p:cNvPr id="6" name="Subtitle 5">
            <a:extLst>
              <a:ext uri="{FF2B5EF4-FFF2-40B4-BE49-F238E27FC236}">
                <a16:creationId xmlns:a16="http://schemas.microsoft.com/office/drawing/2014/main" id="{D90318B7-0A37-48BA-A5D8-999203333E5B}"/>
              </a:ext>
            </a:extLst>
          </p:cNvPr>
          <p:cNvSpPr>
            <a:spLocks noGrp="1"/>
          </p:cNvSpPr>
          <p:nvPr>
            <p:ph type="subTitle" idx="13"/>
          </p:nvPr>
        </p:nvSpPr>
        <p:spPr/>
        <p:txBody>
          <a:bodyPr/>
          <a:lstStyle/>
          <a:p>
            <a:r>
              <a:rPr lang="en-US" dirty="0">
                <a:hlinkClick r:id="rId4"/>
              </a:rPr>
              <a:t>https://www.osha.gov/safetypays/estimator</a:t>
            </a:r>
            <a:r>
              <a:rPr lang="en-US" dirty="0"/>
              <a:t> </a:t>
            </a:r>
          </a:p>
        </p:txBody>
      </p:sp>
    </p:spTree>
    <p:extLst>
      <p:ext uri="{BB962C8B-B14F-4D97-AF65-F5344CB8AC3E}">
        <p14:creationId xmlns:p14="http://schemas.microsoft.com/office/powerpoint/2010/main" val="2722992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Lost productivity</a:t>
            </a:r>
            <a:endParaRPr lang="en-SD" sz="3200"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11</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a:bodyPr>
          <a:lstStyle/>
          <a:p>
            <a:endParaRPr lang="en-US" dirty="0"/>
          </a:p>
          <a:p>
            <a:endParaRPr lang="en-SD" dirty="0"/>
          </a:p>
        </p:txBody>
      </p:sp>
      <p:sp>
        <p:nvSpPr>
          <p:cNvPr id="2" name="Text Placeholder 1">
            <a:extLst>
              <a:ext uri="{FF2B5EF4-FFF2-40B4-BE49-F238E27FC236}">
                <a16:creationId xmlns:a16="http://schemas.microsoft.com/office/drawing/2014/main" id="{5C2D54FC-3BC6-49D1-86E6-5DB46E1F24C7}"/>
              </a:ext>
            </a:extLst>
          </p:cNvPr>
          <p:cNvSpPr>
            <a:spLocks noGrp="1"/>
          </p:cNvSpPr>
          <p:nvPr>
            <p:ph type="body" sz="quarter" idx="14"/>
          </p:nvPr>
        </p:nvSpPr>
        <p:spPr/>
        <p:txBody>
          <a:bodyPr>
            <a:normAutofit/>
          </a:bodyPr>
          <a:lstStyle/>
          <a:p>
            <a:r>
              <a:rPr lang="en-US" sz="2400" dirty="0"/>
              <a:t>Start Monday morning…push too hard…what good are they later in the week?</a:t>
            </a:r>
          </a:p>
          <a:p>
            <a:r>
              <a:rPr lang="en-US" sz="2400" dirty="0"/>
              <a:t>How productive are heat stressed workers?</a:t>
            </a:r>
          </a:p>
          <a:p>
            <a:r>
              <a:rPr lang="en-US" sz="2400" dirty="0"/>
              <a:t>Are workers more productive in a week of mild weather or a week of brutal heat? Or by the end of a hot period?</a:t>
            </a:r>
          </a:p>
          <a:p>
            <a:r>
              <a:rPr lang="en-US" sz="2400" dirty="0"/>
              <a:t>Can you schedule intense work early and other work later in the day?</a:t>
            </a:r>
          </a:p>
          <a:p>
            <a:pPr marL="0" indent="0">
              <a:buNone/>
            </a:pPr>
            <a:endParaRPr lang="en-US" sz="2400" dirty="0"/>
          </a:p>
        </p:txBody>
      </p:sp>
    </p:spTree>
    <p:extLst>
      <p:ext uri="{BB962C8B-B14F-4D97-AF65-F5344CB8AC3E}">
        <p14:creationId xmlns:p14="http://schemas.microsoft.com/office/powerpoint/2010/main" val="1586961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1607B3-466E-483D-B9FE-00EA2BB62878}"/>
              </a:ext>
            </a:extLst>
          </p:cNvPr>
          <p:cNvSpPr>
            <a:spLocks noGrp="1"/>
          </p:cNvSpPr>
          <p:nvPr>
            <p:ph type="title"/>
          </p:nvPr>
        </p:nvSpPr>
        <p:spPr/>
        <p:txBody>
          <a:bodyPr/>
          <a:lstStyle/>
          <a:p>
            <a:r>
              <a:rPr lang="en-US" sz="3200" dirty="0"/>
              <a:t>Heat Stress Impact</a:t>
            </a:r>
          </a:p>
        </p:txBody>
      </p:sp>
      <p:sp>
        <p:nvSpPr>
          <p:cNvPr id="4" name="Slide Number Placeholder 3">
            <a:extLst>
              <a:ext uri="{FF2B5EF4-FFF2-40B4-BE49-F238E27FC236}">
                <a16:creationId xmlns:a16="http://schemas.microsoft.com/office/drawing/2014/main" id="{14D38DC5-A009-4AE9-8033-4722EFFCDDD6}"/>
              </a:ext>
            </a:extLst>
          </p:cNvPr>
          <p:cNvSpPr>
            <a:spLocks noGrp="1"/>
          </p:cNvSpPr>
          <p:nvPr>
            <p:ph type="sldNum" sz="quarter" idx="12"/>
          </p:nvPr>
        </p:nvSpPr>
        <p:spPr/>
        <p:txBody>
          <a:bodyPr/>
          <a:lstStyle/>
          <a:p>
            <a:fld id="{FE64FAF0-67D6-8641-82FF-792E6360F5A5}" type="slidenum">
              <a:rPr lang="en-US" smtClean="0"/>
              <a:pPr/>
              <a:t>12</a:t>
            </a:fld>
            <a:endParaRPr lang="en-US" dirty="0"/>
          </a:p>
        </p:txBody>
      </p:sp>
      <p:sp>
        <p:nvSpPr>
          <p:cNvPr id="2" name="Subtitle 1">
            <a:extLst>
              <a:ext uri="{FF2B5EF4-FFF2-40B4-BE49-F238E27FC236}">
                <a16:creationId xmlns:a16="http://schemas.microsoft.com/office/drawing/2014/main" id="{F313330B-B237-4E1E-AB57-C863D659C3D8}"/>
              </a:ext>
            </a:extLst>
          </p:cNvPr>
          <p:cNvSpPr>
            <a:spLocks noGrp="1"/>
          </p:cNvSpPr>
          <p:nvPr>
            <p:ph type="subTitle" idx="13"/>
          </p:nvPr>
        </p:nvSpPr>
        <p:spPr/>
        <p:txBody>
          <a:bodyPr/>
          <a:lstStyle/>
          <a:p>
            <a:endParaRPr lang="en-US" dirty="0"/>
          </a:p>
        </p:txBody>
      </p:sp>
      <p:pic>
        <p:nvPicPr>
          <p:cNvPr id="6" name="Content Placeholder 5">
            <a:extLst>
              <a:ext uri="{FF2B5EF4-FFF2-40B4-BE49-F238E27FC236}">
                <a16:creationId xmlns:a16="http://schemas.microsoft.com/office/drawing/2014/main" id="{F42D7673-9814-466C-8718-3741E566D0C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952500" y="779116"/>
            <a:ext cx="7229475" cy="5178285"/>
          </a:xfrm>
        </p:spPr>
      </p:pic>
    </p:spTree>
    <p:extLst>
      <p:ext uri="{BB962C8B-B14F-4D97-AF65-F5344CB8AC3E}">
        <p14:creationId xmlns:p14="http://schemas.microsoft.com/office/powerpoint/2010/main" val="1430148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Other issues</a:t>
            </a:r>
            <a:endParaRPr lang="en-SD" sz="3200"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13</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lstStyle/>
          <a:p>
            <a:endParaRPr lang="en-SD" dirty="0"/>
          </a:p>
        </p:txBody>
      </p:sp>
      <p:sp>
        <p:nvSpPr>
          <p:cNvPr id="2" name="Text Placeholder 1">
            <a:extLst>
              <a:ext uri="{FF2B5EF4-FFF2-40B4-BE49-F238E27FC236}">
                <a16:creationId xmlns:a16="http://schemas.microsoft.com/office/drawing/2014/main" id="{A74E7BF6-B097-4F50-BBA1-02A531F388B2}"/>
              </a:ext>
            </a:extLst>
          </p:cNvPr>
          <p:cNvSpPr>
            <a:spLocks noGrp="1"/>
          </p:cNvSpPr>
          <p:nvPr>
            <p:ph type="body" sz="quarter" idx="14"/>
          </p:nvPr>
        </p:nvSpPr>
        <p:spPr>
          <a:xfrm>
            <a:off x="490795" y="1590676"/>
            <a:ext cx="3264342" cy="4212248"/>
          </a:xfrm>
        </p:spPr>
        <p:txBody>
          <a:bodyPr/>
          <a:lstStyle/>
          <a:p>
            <a:r>
              <a:rPr lang="en-US" dirty="0"/>
              <a:t>OSHA Fines</a:t>
            </a:r>
          </a:p>
          <a:p>
            <a:r>
              <a:rPr lang="en-US" dirty="0"/>
              <a:t>Employee turnover</a:t>
            </a:r>
          </a:p>
          <a:p>
            <a:r>
              <a:rPr lang="en-US" dirty="0"/>
              <a:t>Bad public relations and image</a:t>
            </a:r>
          </a:p>
          <a:p>
            <a:r>
              <a:rPr lang="en-US" dirty="0"/>
              <a:t>Others?</a:t>
            </a:r>
            <a:endParaRPr lang="en-SD" dirty="0"/>
          </a:p>
        </p:txBody>
      </p:sp>
      <p:pic>
        <p:nvPicPr>
          <p:cNvPr id="5" name="Picture 4">
            <a:extLst>
              <a:ext uri="{FF2B5EF4-FFF2-40B4-BE49-F238E27FC236}">
                <a16:creationId xmlns:a16="http://schemas.microsoft.com/office/drawing/2014/main" id="{F625A8DA-2CE2-44DC-BA3B-A3CE51184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5136" y="0"/>
            <a:ext cx="5388864" cy="6858000"/>
          </a:xfrm>
          <a:prstGeom prst="rect">
            <a:avLst/>
          </a:prstGeom>
        </p:spPr>
      </p:pic>
    </p:spTree>
    <p:extLst>
      <p:ext uri="{BB962C8B-B14F-4D97-AF65-F5344CB8AC3E}">
        <p14:creationId xmlns:p14="http://schemas.microsoft.com/office/powerpoint/2010/main" val="334679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3ABF-940D-4A08-B8C4-62DCEAE7D48F}"/>
              </a:ext>
            </a:extLst>
          </p:cNvPr>
          <p:cNvSpPr>
            <a:spLocks noGrp="1"/>
          </p:cNvSpPr>
          <p:nvPr>
            <p:ph type="title"/>
          </p:nvPr>
        </p:nvSpPr>
        <p:spPr/>
        <p:txBody>
          <a:bodyPr/>
          <a:lstStyle/>
          <a:p>
            <a:r>
              <a:rPr lang="en-US" sz="3200" dirty="0"/>
              <a:t>Exposures</a:t>
            </a:r>
            <a:endParaRPr lang="en-US" dirty="0"/>
          </a:p>
        </p:txBody>
      </p:sp>
      <p:sp>
        <p:nvSpPr>
          <p:cNvPr id="3" name="Slide Number Placeholder 2">
            <a:extLst>
              <a:ext uri="{FF2B5EF4-FFF2-40B4-BE49-F238E27FC236}">
                <a16:creationId xmlns:a16="http://schemas.microsoft.com/office/drawing/2014/main" id="{D4766ED4-9B8F-49F2-9309-BB2CA76EEA37}"/>
              </a:ext>
            </a:extLst>
          </p:cNvPr>
          <p:cNvSpPr>
            <a:spLocks noGrp="1"/>
          </p:cNvSpPr>
          <p:nvPr>
            <p:ph type="sldNum" sz="quarter" idx="12"/>
          </p:nvPr>
        </p:nvSpPr>
        <p:spPr/>
        <p:txBody>
          <a:bodyPr/>
          <a:lstStyle/>
          <a:p>
            <a:fld id="{04AD00A3-FF80-0349-A94D-FDF759839189}" type="slidenum">
              <a:rPr lang="en-US" smtClean="0"/>
              <a:pPr/>
              <a:t>14</a:t>
            </a:fld>
            <a:endParaRPr lang="en-US" dirty="0"/>
          </a:p>
        </p:txBody>
      </p:sp>
      <p:sp>
        <p:nvSpPr>
          <p:cNvPr id="4" name="Subtitle 3">
            <a:extLst>
              <a:ext uri="{FF2B5EF4-FFF2-40B4-BE49-F238E27FC236}">
                <a16:creationId xmlns:a16="http://schemas.microsoft.com/office/drawing/2014/main" id="{44CA22A3-0389-4DD7-8E80-7D258235FB76}"/>
              </a:ext>
            </a:extLst>
          </p:cNvPr>
          <p:cNvSpPr>
            <a:spLocks noGrp="1"/>
          </p:cNvSpPr>
          <p:nvPr>
            <p:ph type="subTitle" idx="13"/>
          </p:nvPr>
        </p:nvSpPr>
        <p:spPr/>
        <p:txBody>
          <a:bodyPr/>
          <a:lstStyle/>
          <a:p>
            <a:r>
              <a:rPr lang="en-US" sz="2000" dirty="0"/>
              <a:t>Heat</a:t>
            </a:r>
            <a:endParaRPr lang="en-US" dirty="0"/>
          </a:p>
        </p:txBody>
      </p:sp>
      <p:sp>
        <p:nvSpPr>
          <p:cNvPr id="5" name="Text Placeholder 4">
            <a:extLst>
              <a:ext uri="{FF2B5EF4-FFF2-40B4-BE49-F238E27FC236}">
                <a16:creationId xmlns:a16="http://schemas.microsoft.com/office/drawing/2014/main" id="{DC72F40D-5E85-4DF6-9962-AFE8AEDF101D}"/>
              </a:ext>
            </a:extLst>
          </p:cNvPr>
          <p:cNvSpPr>
            <a:spLocks noGrp="1"/>
          </p:cNvSpPr>
          <p:nvPr>
            <p:ph type="body" sz="quarter" idx="14"/>
          </p:nvPr>
        </p:nvSpPr>
        <p:spPr/>
        <p:txBody>
          <a:bodyPr/>
          <a:lstStyle/>
          <a:p>
            <a:pPr marL="0" indent="0">
              <a:buNone/>
            </a:pPr>
            <a:r>
              <a:rPr lang="en-US" sz="2400" dirty="0"/>
              <a:t>Weather</a:t>
            </a:r>
          </a:p>
          <a:p>
            <a:pPr marL="0" indent="0">
              <a:buNone/>
            </a:pPr>
            <a:r>
              <a:rPr lang="en-US" sz="2400" dirty="0"/>
              <a:t>Work</a:t>
            </a:r>
          </a:p>
          <a:p>
            <a:pPr marL="0" indent="0">
              <a:buNone/>
            </a:pPr>
            <a:r>
              <a:rPr lang="en-US" sz="2400" dirty="0"/>
              <a:t>Workers</a:t>
            </a:r>
          </a:p>
          <a:p>
            <a:pPr marL="0" indent="0">
              <a:buNone/>
            </a:pPr>
            <a:r>
              <a:rPr lang="en-US" sz="2400" dirty="0"/>
              <a:t>Whole picture</a:t>
            </a:r>
          </a:p>
          <a:p>
            <a:pPr marL="0" indent="0">
              <a:buNone/>
            </a:pPr>
            <a:endParaRPr lang="en-US" dirty="0"/>
          </a:p>
        </p:txBody>
      </p:sp>
    </p:spTree>
    <p:extLst>
      <p:ext uri="{BB962C8B-B14F-4D97-AF65-F5344CB8AC3E}">
        <p14:creationId xmlns:p14="http://schemas.microsoft.com/office/powerpoint/2010/main" val="407853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76331-6427-4DBC-8FC5-2FF9FB9DDDA4}"/>
              </a:ext>
            </a:extLst>
          </p:cNvPr>
          <p:cNvSpPr>
            <a:spLocks noGrp="1"/>
          </p:cNvSpPr>
          <p:nvPr>
            <p:ph type="title"/>
          </p:nvPr>
        </p:nvSpPr>
        <p:spPr/>
        <p:txBody>
          <a:bodyPr/>
          <a:lstStyle/>
          <a:p>
            <a:r>
              <a:rPr lang="en-US" sz="3200" dirty="0"/>
              <a:t>Disclaimer</a:t>
            </a:r>
          </a:p>
        </p:txBody>
      </p:sp>
      <p:sp>
        <p:nvSpPr>
          <p:cNvPr id="5" name="Slide Number Placeholder 4">
            <a:extLst>
              <a:ext uri="{FF2B5EF4-FFF2-40B4-BE49-F238E27FC236}">
                <a16:creationId xmlns:a16="http://schemas.microsoft.com/office/drawing/2014/main" id="{4FF64B02-8427-4F6C-990E-E56B88F6CC4D}"/>
              </a:ext>
            </a:extLst>
          </p:cNvPr>
          <p:cNvSpPr>
            <a:spLocks noGrp="1"/>
          </p:cNvSpPr>
          <p:nvPr>
            <p:ph type="sldNum" sz="quarter" idx="12"/>
          </p:nvPr>
        </p:nvSpPr>
        <p:spPr/>
        <p:txBody>
          <a:bodyPr/>
          <a:lstStyle/>
          <a:p>
            <a:fld id="{FE64FAF0-67D6-8641-82FF-792E6360F5A5}" type="slidenum">
              <a:rPr lang="en-US" smtClean="0"/>
              <a:pPr/>
              <a:t>15</a:t>
            </a:fld>
            <a:endParaRPr lang="en-US" dirty="0"/>
          </a:p>
        </p:txBody>
      </p:sp>
      <p:sp>
        <p:nvSpPr>
          <p:cNvPr id="3" name="Content Placeholder 2">
            <a:extLst>
              <a:ext uri="{FF2B5EF4-FFF2-40B4-BE49-F238E27FC236}">
                <a16:creationId xmlns:a16="http://schemas.microsoft.com/office/drawing/2014/main" id="{56DE2956-D238-460F-8F71-F52A979154EE}"/>
              </a:ext>
            </a:extLst>
          </p:cNvPr>
          <p:cNvSpPr>
            <a:spLocks noGrp="1"/>
          </p:cNvSpPr>
          <p:nvPr>
            <p:ph type="subTitle" idx="13"/>
          </p:nvPr>
        </p:nvSpPr>
        <p:spPr/>
        <p:txBody>
          <a:bodyPr>
            <a:normAutofit/>
          </a:bodyPr>
          <a:lstStyle/>
          <a:p>
            <a:pPr marL="0" indent="0">
              <a:buNone/>
            </a:pPr>
            <a:r>
              <a:rPr lang="en-US" sz="2000" dirty="0"/>
              <a:t>Wet Bulb Globe Thermometer</a:t>
            </a:r>
          </a:p>
        </p:txBody>
      </p:sp>
      <p:sp>
        <p:nvSpPr>
          <p:cNvPr id="6" name="Text Placeholder 5">
            <a:extLst>
              <a:ext uri="{FF2B5EF4-FFF2-40B4-BE49-F238E27FC236}">
                <a16:creationId xmlns:a16="http://schemas.microsoft.com/office/drawing/2014/main" id="{936EC114-BC6C-45C8-9153-CD0474731E85}"/>
              </a:ext>
            </a:extLst>
          </p:cNvPr>
          <p:cNvSpPr>
            <a:spLocks noGrp="1"/>
          </p:cNvSpPr>
          <p:nvPr>
            <p:ph type="body" sz="quarter" idx="14"/>
          </p:nvPr>
        </p:nvSpPr>
        <p:spPr/>
        <p:txBody>
          <a:bodyPr>
            <a:normAutofit/>
          </a:bodyPr>
          <a:lstStyle/>
          <a:p>
            <a:pPr marL="0" indent="0">
              <a:buNone/>
            </a:pPr>
            <a:r>
              <a:rPr lang="en-US" sz="2400" dirty="0"/>
              <a:t>What is “too hot”?</a:t>
            </a:r>
          </a:p>
        </p:txBody>
      </p:sp>
      <p:pic>
        <p:nvPicPr>
          <p:cNvPr id="7" name="Picture Placeholder 6">
            <a:extLst>
              <a:ext uri="{FF2B5EF4-FFF2-40B4-BE49-F238E27FC236}">
                <a16:creationId xmlns:a16="http://schemas.microsoft.com/office/drawing/2014/main" id="{6E2D811D-F166-4B3B-A236-C7D0D6EFCD92}"/>
              </a:ext>
            </a:extLst>
          </p:cNvPr>
          <p:cNvPicPr>
            <a:picLocks noGrp="1" noChangeAspect="1"/>
          </p:cNvPicPr>
          <p:nvPr>
            <p:ph type="pic" sz="quarter" idx="4294967295"/>
          </p:nvPr>
        </p:nvPicPr>
        <p:blipFill rotWithShape="1">
          <a:blip r:embed="rId3"/>
          <a:srcRect l="6228" r="6228"/>
          <a:stretch/>
        </p:blipFill>
        <p:spPr>
          <a:xfrm>
            <a:off x="4480499" y="710131"/>
            <a:ext cx="4145401" cy="5276409"/>
          </a:xfrm>
        </p:spPr>
      </p:pic>
    </p:spTree>
    <p:extLst>
      <p:ext uri="{BB962C8B-B14F-4D97-AF65-F5344CB8AC3E}">
        <p14:creationId xmlns:p14="http://schemas.microsoft.com/office/powerpoint/2010/main" val="116685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76331-6427-4DBC-8FC5-2FF9FB9DDDA4}"/>
              </a:ext>
            </a:extLst>
          </p:cNvPr>
          <p:cNvSpPr>
            <a:spLocks noGrp="1"/>
          </p:cNvSpPr>
          <p:nvPr>
            <p:ph type="title"/>
          </p:nvPr>
        </p:nvSpPr>
        <p:spPr/>
        <p:txBody>
          <a:bodyPr/>
          <a:lstStyle/>
          <a:p>
            <a:r>
              <a:rPr lang="en-US" sz="3200" dirty="0"/>
              <a:t>Disclaimer</a:t>
            </a:r>
          </a:p>
        </p:txBody>
      </p:sp>
      <p:sp>
        <p:nvSpPr>
          <p:cNvPr id="5" name="Slide Number Placeholder 4">
            <a:extLst>
              <a:ext uri="{FF2B5EF4-FFF2-40B4-BE49-F238E27FC236}">
                <a16:creationId xmlns:a16="http://schemas.microsoft.com/office/drawing/2014/main" id="{4FF64B02-8427-4F6C-990E-E56B88F6CC4D}"/>
              </a:ext>
            </a:extLst>
          </p:cNvPr>
          <p:cNvSpPr>
            <a:spLocks noGrp="1"/>
          </p:cNvSpPr>
          <p:nvPr>
            <p:ph type="sldNum" sz="quarter" idx="12"/>
          </p:nvPr>
        </p:nvSpPr>
        <p:spPr/>
        <p:txBody>
          <a:bodyPr/>
          <a:lstStyle/>
          <a:p>
            <a:fld id="{FE64FAF0-67D6-8641-82FF-792E6360F5A5}" type="slidenum">
              <a:rPr lang="en-US" smtClean="0"/>
              <a:pPr/>
              <a:t>16</a:t>
            </a:fld>
            <a:endParaRPr lang="en-US" dirty="0"/>
          </a:p>
        </p:txBody>
      </p:sp>
      <p:sp>
        <p:nvSpPr>
          <p:cNvPr id="3" name="Content Placeholder 2">
            <a:extLst>
              <a:ext uri="{FF2B5EF4-FFF2-40B4-BE49-F238E27FC236}">
                <a16:creationId xmlns:a16="http://schemas.microsoft.com/office/drawing/2014/main" id="{56DE2956-D238-460F-8F71-F52A979154EE}"/>
              </a:ext>
            </a:extLst>
          </p:cNvPr>
          <p:cNvSpPr>
            <a:spLocks noGrp="1"/>
          </p:cNvSpPr>
          <p:nvPr>
            <p:ph type="subTitle" idx="13"/>
          </p:nvPr>
        </p:nvSpPr>
        <p:spPr/>
        <p:txBody>
          <a:bodyPr>
            <a:normAutofit fontScale="92500" lnSpcReduction="10000"/>
          </a:bodyPr>
          <a:lstStyle/>
          <a:p>
            <a:pPr marL="0" indent="0">
              <a:buNone/>
            </a:pPr>
            <a:r>
              <a:rPr lang="en-US" sz="2400" dirty="0"/>
              <a:t>Heat Index Chart</a:t>
            </a:r>
          </a:p>
        </p:txBody>
      </p:sp>
      <p:sp>
        <p:nvSpPr>
          <p:cNvPr id="6" name="Text Placeholder 5">
            <a:extLst>
              <a:ext uri="{FF2B5EF4-FFF2-40B4-BE49-F238E27FC236}">
                <a16:creationId xmlns:a16="http://schemas.microsoft.com/office/drawing/2014/main" id="{936EC114-BC6C-45C8-9153-CD0474731E85}"/>
              </a:ext>
            </a:extLst>
          </p:cNvPr>
          <p:cNvSpPr>
            <a:spLocks noGrp="1"/>
          </p:cNvSpPr>
          <p:nvPr>
            <p:ph type="body" sz="quarter" idx="14"/>
          </p:nvPr>
        </p:nvSpPr>
        <p:spPr/>
        <p:txBody>
          <a:bodyPr>
            <a:normAutofit/>
          </a:bodyPr>
          <a:lstStyle/>
          <a:p>
            <a:pPr marL="0" indent="0">
              <a:buNone/>
            </a:pPr>
            <a:r>
              <a:rPr lang="en-US" sz="2400" dirty="0"/>
              <a:t>What is “too hot”?</a:t>
            </a:r>
          </a:p>
        </p:txBody>
      </p:sp>
      <p:pic>
        <p:nvPicPr>
          <p:cNvPr id="2" name="Picture 1">
            <a:extLst>
              <a:ext uri="{FF2B5EF4-FFF2-40B4-BE49-F238E27FC236}">
                <a16:creationId xmlns:a16="http://schemas.microsoft.com/office/drawing/2014/main" id="{D25DC726-FFC0-4957-983B-29CA7EEE0C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6595" y="680741"/>
            <a:ext cx="4013979" cy="5383887"/>
          </a:xfrm>
          <a:prstGeom prst="rect">
            <a:avLst/>
          </a:prstGeom>
        </p:spPr>
      </p:pic>
    </p:spTree>
    <p:extLst>
      <p:ext uri="{BB962C8B-B14F-4D97-AF65-F5344CB8AC3E}">
        <p14:creationId xmlns:p14="http://schemas.microsoft.com/office/powerpoint/2010/main" val="3863444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Weather</a:t>
            </a:r>
            <a:endParaRPr lang="en-SD"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17</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a:bodyPr>
          <a:lstStyle/>
          <a:p>
            <a:endParaRPr lang="en-US" dirty="0"/>
          </a:p>
        </p:txBody>
      </p:sp>
      <p:sp>
        <p:nvSpPr>
          <p:cNvPr id="2" name="Text Placeholder 1">
            <a:extLst>
              <a:ext uri="{FF2B5EF4-FFF2-40B4-BE49-F238E27FC236}">
                <a16:creationId xmlns:a16="http://schemas.microsoft.com/office/drawing/2014/main" id="{702C60C8-220D-4FF3-987E-81AABAD0D15F}"/>
              </a:ext>
            </a:extLst>
          </p:cNvPr>
          <p:cNvSpPr>
            <a:spLocks noGrp="1"/>
          </p:cNvSpPr>
          <p:nvPr>
            <p:ph type="body" sz="quarter" idx="14"/>
          </p:nvPr>
        </p:nvSpPr>
        <p:spPr/>
        <p:txBody>
          <a:bodyPr>
            <a:normAutofit/>
          </a:bodyPr>
          <a:lstStyle/>
          <a:p>
            <a:r>
              <a:rPr lang="en-US" sz="2400" dirty="0"/>
              <a:t>Increased temperatures</a:t>
            </a:r>
          </a:p>
          <a:p>
            <a:r>
              <a:rPr lang="en-US" sz="2400" dirty="0"/>
              <a:t>Humidity</a:t>
            </a:r>
          </a:p>
          <a:p>
            <a:r>
              <a:rPr lang="en-US" sz="2400" dirty="0"/>
              <a:t>Airflow</a:t>
            </a:r>
          </a:p>
          <a:p>
            <a:r>
              <a:rPr lang="en-US" sz="2400" dirty="0"/>
              <a:t>Direct sun</a:t>
            </a:r>
          </a:p>
          <a:p>
            <a:r>
              <a:rPr lang="en-US" sz="2400" dirty="0"/>
              <a:t>Environment – asphalt, dark surfaces, structures, etc.</a:t>
            </a:r>
          </a:p>
        </p:txBody>
      </p:sp>
    </p:spTree>
    <p:extLst>
      <p:ext uri="{BB962C8B-B14F-4D97-AF65-F5344CB8AC3E}">
        <p14:creationId xmlns:p14="http://schemas.microsoft.com/office/powerpoint/2010/main" val="3083701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50059-196A-421A-96EE-5E237265C3E5}"/>
              </a:ext>
            </a:extLst>
          </p:cNvPr>
          <p:cNvSpPr>
            <a:spLocks noGrp="1"/>
          </p:cNvSpPr>
          <p:nvPr>
            <p:ph type="title"/>
          </p:nvPr>
        </p:nvSpPr>
        <p:spPr/>
        <p:txBody>
          <a:bodyPr>
            <a:noAutofit/>
          </a:bodyPr>
          <a:lstStyle/>
          <a:p>
            <a:r>
              <a:rPr lang="en-US" dirty="0"/>
              <a:t>https://ephtracking.cdc.gov/Applications/heatTracker/</a:t>
            </a:r>
          </a:p>
        </p:txBody>
      </p:sp>
      <p:sp>
        <p:nvSpPr>
          <p:cNvPr id="4" name="Slide Number Placeholder 3">
            <a:extLst>
              <a:ext uri="{FF2B5EF4-FFF2-40B4-BE49-F238E27FC236}">
                <a16:creationId xmlns:a16="http://schemas.microsoft.com/office/drawing/2014/main" id="{4269968B-746A-4B0E-A464-5339F011EDAF}"/>
              </a:ext>
            </a:extLst>
          </p:cNvPr>
          <p:cNvSpPr>
            <a:spLocks noGrp="1"/>
          </p:cNvSpPr>
          <p:nvPr>
            <p:ph type="sldNum" sz="quarter" idx="12"/>
          </p:nvPr>
        </p:nvSpPr>
        <p:spPr/>
        <p:txBody>
          <a:bodyPr/>
          <a:lstStyle/>
          <a:p>
            <a:fld id="{FE64FAF0-67D6-8641-82FF-792E6360F5A5}" type="slidenum">
              <a:rPr lang="en-US" smtClean="0"/>
              <a:pPr/>
              <a:t>18</a:t>
            </a:fld>
            <a:endParaRPr lang="en-US" dirty="0"/>
          </a:p>
        </p:txBody>
      </p:sp>
      <p:sp>
        <p:nvSpPr>
          <p:cNvPr id="2" name="Subtitle 1">
            <a:extLst>
              <a:ext uri="{FF2B5EF4-FFF2-40B4-BE49-F238E27FC236}">
                <a16:creationId xmlns:a16="http://schemas.microsoft.com/office/drawing/2014/main" id="{51C6DE2E-9740-4C87-94DB-1F55370612FB}"/>
              </a:ext>
            </a:extLst>
          </p:cNvPr>
          <p:cNvSpPr>
            <a:spLocks noGrp="1"/>
          </p:cNvSpPr>
          <p:nvPr>
            <p:ph type="subTitle" idx="13"/>
          </p:nvPr>
        </p:nvSpPr>
        <p:spPr/>
        <p:txBody>
          <a:bodyPr/>
          <a:lstStyle/>
          <a:p>
            <a:endParaRPr lang="en-US" dirty="0"/>
          </a:p>
        </p:txBody>
      </p:sp>
      <p:sp>
        <p:nvSpPr>
          <p:cNvPr id="5" name="Text Placeholder 4">
            <a:extLst>
              <a:ext uri="{FF2B5EF4-FFF2-40B4-BE49-F238E27FC236}">
                <a16:creationId xmlns:a16="http://schemas.microsoft.com/office/drawing/2014/main" id="{82AE2D07-3307-43CE-AD34-3CD3B913F2C5}"/>
              </a:ext>
            </a:extLst>
          </p:cNvPr>
          <p:cNvSpPr>
            <a:spLocks noGrp="1"/>
          </p:cNvSpPr>
          <p:nvPr>
            <p:ph type="body" sz="quarter" idx="14"/>
          </p:nvPr>
        </p:nvSpPr>
        <p:spPr/>
        <p:txBody>
          <a:bodyPr/>
          <a:lstStyle/>
          <a:p>
            <a:endParaRPr lang="en-US" dirty="0"/>
          </a:p>
        </p:txBody>
      </p:sp>
      <p:pic>
        <p:nvPicPr>
          <p:cNvPr id="6" name="Content Placeholder 5">
            <a:extLst>
              <a:ext uri="{FF2B5EF4-FFF2-40B4-BE49-F238E27FC236}">
                <a16:creationId xmlns:a16="http://schemas.microsoft.com/office/drawing/2014/main" id="{885C35E7-AE86-45A3-8F0F-D266A332B206}"/>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490794" y="1258181"/>
            <a:ext cx="8284694" cy="4212247"/>
          </a:xfrm>
        </p:spPr>
      </p:pic>
      <p:sp>
        <p:nvSpPr>
          <p:cNvPr id="7" name="Oval 6">
            <a:extLst>
              <a:ext uri="{FF2B5EF4-FFF2-40B4-BE49-F238E27FC236}">
                <a16:creationId xmlns:a16="http://schemas.microsoft.com/office/drawing/2014/main" id="{CAE89775-D594-4FF7-9C8C-0308C9492F14}"/>
              </a:ext>
            </a:extLst>
          </p:cNvPr>
          <p:cNvSpPr/>
          <p:nvPr/>
        </p:nvSpPr>
        <p:spPr>
          <a:xfrm>
            <a:off x="6810375" y="1258181"/>
            <a:ext cx="1910018" cy="64681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822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50059-196A-421A-96EE-5E237265C3E5}"/>
              </a:ext>
            </a:extLst>
          </p:cNvPr>
          <p:cNvSpPr>
            <a:spLocks noGrp="1"/>
          </p:cNvSpPr>
          <p:nvPr>
            <p:ph type="title"/>
          </p:nvPr>
        </p:nvSpPr>
        <p:spPr/>
        <p:txBody>
          <a:bodyPr>
            <a:noAutofit/>
          </a:bodyPr>
          <a:lstStyle/>
          <a:p>
            <a:r>
              <a:rPr lang="en-US" dirty="0"/>
              <a:t>https://ephtracking.cdc.gov/Applications/heatTracker/</a:t>
            </a:r>
          </a:p>
        </p:txBody>
      </p:sp>
      <p:sp>
        <p:nvSpPr>
          <p:cNvPr id="4" name="Slide Number Placeholder 3">
            <a:extLst>
              <a:ext uri="{FF2B5EF4-FFF2-40B4-BE49-F238E27FC236}">
                <a16:creationId xmlns:a16="http://schemas.microsoft.com/office/drawing/2014/main" id="{4269968B-746A-4B0E-A464-5339F011EDAF}"/>
              </a:ext>
            </a:extLst>
          </p:cNvPr>
          <p:cNvSpPr>
            <a:spLocks noGrp="1"/>
          </p:cNvSpPr>
          <p:nvPr>
            <p:ph type="sldNum" sz="quarter" idx="12"/>
          </p:nvPr>
        </p:nvSpPr>
        <p:spPr/>
        <p:txBody>
          <a:bodyPr/>
          <a:lstStyle/>
          <a:p>
            <a:fld id="{FE64FAF0-67D6-8641-82FF-792E6360F5A5}" type="slidenum">
              <a:rPr lang="en-US" smtClean="0"/>
              <a:pPr/>
              <a:t>19</a:t>
            </a:fld>
            <a:endParaRPr lang="en-US" dirty="0"/>
          </a:p>
        </p:txBody>
      </p:sp>
      <p:sp>
        <p:nvSpPr>
          <p:cNvPr id="2" name="Subtitle 1">
            <a:extLst>
              <a:ext uri="{FF2B5EF4-FFF2-40B4-BE49-F238E27FC236}">
                <a16:creationId xmlns:a16="http://schemas.microsoft.com/office/drawing/2014/main" id="{51C6DE2E-9740-4C87-94DB-1F55370612FB}"/>
              </a:ext>
            </a:extLst>
          </p:cNvPr>
          <p:cNvSpPr>
            <a:spLocks noGrp="1"/>
          </p:cNvSpPr>
          <p:nvPr>
            <p:ph type="subTitle" idx="13"/>
          </p:nvPr>
        </p:nvSpPr>
        <p:spPr/>
        <p:txBody>
          <a:bodyPr/>
          <a:lstStyle/>
          <a:p>
            <a:r>
              <a:rPr lang="en-US" dirty="0"/>
              <a:t>Historical data - # of incidents week of July 28, 2020 </a:t>
            </a:r>
          </a:p>
        </p:txBody>
      </p:sp>
      <p:pic>
        <p:nvPicPr>
          <p:cNvPr id="8" name="Picture 7">
            <a:extLst>
              <a:ext uri="{FF2B5EF4-FFF2-40B4-BE49-F238E27FC236}">
                <a16:creationId xmlns:a16="http://schemas.microsoft.com/office/drawing/2014/main" id="{AB6AD405-4031-48F3-B5E4-EB4A7C976B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794" y="1258181"/>
            <a:ext cx="8145110" cy="3923419"/>
          </a:xfrm>
          <a:prstGeom prst="rect">
            <a:avLst/>
          </a:prstGeom>
        </p:spPr>
      </p:pic>
      <p:sp>
        <p:nvSpPr>
          <p:cNvPr id="7" name="Oval 6">
            <a:extLst>
              <a:ext uri="{FF2B5EF4-FFF2-40B4-BE49-F238E27FC236}">
                <a16:creationId xmlns:a16="http://schemas.microsoft.com/office/drawing/2014/main" id="{CAE89775-D594-4FF7-9C8C-0308C9492F14}"/>
              </a:ext>
            </a:extLst>
          </p:cNvPr>
          <p:cNvSpPr/>
          <p:nvPr/>
        </p:nvSpPr>
        <p:spPr>
          <a:xfrm>
            <a:off x="6143625" y="1188802"/>
            <a:ext cx="1910018" cy="64681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6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1808537" y="1404899"/>
            <a:ext cx="5526925" cy="994172"/>
          </a:xfrm>
        </p:spPr>
        <p:txBody>
          <a:bodyPr>
            <a:normAutofit fontScale="90000"/>
          </a:bodyPr>
          <a:lstStyle/>
          <a:p>
            <a:pPr algn="ctr"/>
            <a:r>
              <a:rPr lang="en-US" altLang="en-US" sz="3300" u="sng" dirty="0">
                <a:solidFill>
                  <a:srgbClr val="9E0000"/>
                </a:solidFill>
              </a:rPr>
              <a:t>Heat Stress </a:t>
            </a:r>
            <a:br>
              <a:rPr lang="en-US" altLang="en-US" sz="3300" u="sng" dirty="0">
                <a:solidFill>
                  <a:srgbClr val="9E0000"/>
                </a:solidFill>
              </a:rPr>
            </a:br>
            <a:r>
              <a:rPr lang="en-US" altLang="en-US" sz="3300" u="sng" dirty="0">
                <a:solidFill>
                  <a:srgbClr val="9E0000"/>
                </a:solidFill>
              </a:rPr>
              <a:t>“Don’t Just Survive – THRIVE”</a:t>
            </a:r>
            <a:endParaRPr lang="en-US" u="sng"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595400" y="3041115"/>
            <a:ext cx="7886700" cy="2230193"/>
          </a:xfrm>
        </p:spPr>
        <p:txBody>
          <a:bodyPr>
            <a:normAutofit/>
          </a:bodyPr>
          <a:lstStyle/>
          <a:p>
            <a:pPr algn="ctr"/>
            <a:r>
              <a:rPr lang="en-US" altLang="en-US" sz="1500" b="1" u="sng" dirty="0"/>
              <a:t>Webinar General Info</a:t>
            </a:r>
            <a:br>
              <a:rPr lang="en-US" altLang="en-US" sz="1500" dirty="0"/>
            </a:br>
            <a:r>
              <a:rPr lang="en-US" altLang="en-US" sz="1500" dirty="0"/>
              <a:t>PowerPoint Presentation</a:t>
            </a:r>
            <a:br>
              <a:rPr lang="en-US" altLang="en-US" sz="1500" dirty="0"/>
            </a:br>
            <a:r>
              <a:rPr lang="en-US" altLang="en-US" sz="1500" dirty="0"/>
              <a:t>Q&amp;A</a:t>
            </a:r>
            <a:br>
              <a:rPr lang="en-US" altLang="en-US" sz="1500" dirty="0"/>
            </a:br>
            <a:br>
              <a:rPr lang="en-US" altLang="en-US" sz="1500" b="1" u="sng" dirty="0"/>
            </a:br>
            <a:r>
              <a:rPr lang="en-US" altLang="en-US" sz="1500" b="1" u="sng" dirty="0"/>
              <a:t>Questions</a:t>
            </a:r>
            <a:r>
              <a:rPr lang="en-US" altLang="en-US" sz="1500" b="1" dirty="0"/>
              <a:t> </a:t>
            </a:r>
            <a:br>
              <a:rPr lang="en-US" altLang="en-US" sz="1500" b="1" dirty="0"/>
            </a:br>
            <a:r>
              <a:rPr lang="en-US" altLang="en-US" sz="1500" dirty="0"/>
              <a:t>Chat is open to submit questions.</a:t>
            </a:r>
            <a:br>
              <a:rPr lang="en-US" altLang="en-US" sz="1500" dirty="0"/>
            </a:br>
            <a:r>
              <a:rPr lang="en-US" altLang="en-US" sz="1500" dirty="0"/>
              <a:t>We will be answering questions through this chat feature. If due to the technical nature of the question a more thorough response is required, we will post the answer on our website within seven days of the webinar.</a:t>
            </a:r>
            <a:endParaRPr lang="en-US" sz="1500" dirty="0"/>
          </a:p>
        </p:txBody>
      </p:sp>
      <p:sp>
        <p:nvSpPr>
          <p:cNvPr id="4" name="TextBox 4">
            <a:extLst>
              <a:ext uri="{FF2B5EF4-FFF2-40B4-BE49-F238E27FC236}">
                <a16:creationId xmlns:a16="http://schemas.microsoft.com/office/drawing/2014/main" id="{0DBEB457-DF2D-408D-86B0-30630C57FA36}"/>
              </a:ext>
            </a:extLst>
          </p:cNvPr>
          <p:cNvSpPr txBox="1">
            <a:spLocks noChangeArrowheads="1"/>
          </p:cNvSpPr>
          <p:nvPr/>
        </p:nvSpPr>
        <p:spPr bwMode="auto">
          <a:xfrm>
            <a:off x="6943205" y="5561225"/>
            <a:ext cx="19431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900" b="1" dirty="0">
                <a:solidFill>
                  <a:srgbClr val="B40000"/>
                </a:solidFill>
              </a:rPr>
              <a:t>www.iup.edu/pa-oshaconsultation</a:t>
            </a:r>
          </a:p>
        </p:txBody>
      </p:sp>
    </p:spTree>
    <p:extLst>
      <p:ext uri="{BB962C8B-B14F-4D97-AF65-F5344CB8AC3E}">
        <p14:creationId xmlns:p14="http://schemas.microsoft.com/office/powerpoint/2010/main" val="28664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Work</a:t>
            </a:r>
            <a:endParaRPr lang="en-SD"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20</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a:bodyPr>
          <a:lstStyle/>
          <a:p>
            <a:r>
              <a:rPr lang="en-US" sz="2000" dirty="0"/>
              <a:t>What are you doing?</a:t>
            </a:r>
          </a:p>
        </p:txBody>
      </p:sp>
      <p:sp>
        <p:nvSpPr>
          <p:cNvPr id="2" name="Text Placeholder 1">
            <a:extLst>
              <a:ext uri="{FF2B5EF4-FFF2-40B4-BE49-F238E27FC236}">
                <a16:creationId xmlns:a16="http://schemas.microsoft.com/office/drawing/2014/main" id="{4F68CA35-8C69-4F17-BC83-A66A0E2FEEC0}"/>
              </a:ext>
            </a:extLst>
          </p:cNvPr>
          <p:cNvSpPr>
            <a:spLocks noGrp="1"/>
          </p:cNvSpPr>
          <p:nvPr>
            <p:ph type="body" sz="quarter" idx="14"/>
          </p:nvPr>
        </p:nvSpPr>
        <p:spPr>
          <a:xfrm>
            <a:off x="490794" y="1258182"/>
            <a:ext cx="4471823" cy="4544742"/>
          </a:xfrm>
        </p:spPr>
        <p:txBody>
          <a:bodyPr>
            <a:normAutofit fontScale="92500" lnSpcReduction="10000"/>
          </a:bodyPr>
          <a:lstStyle/>
          <a:p>
            <a:pPr marL="0" indent="0">
              <a:buNone/>
            </a:pPr>
            <a:r>
              <a:rPr lang="en-US" sz="2200" b="1" dirty="0"/>
              <a:t>Indoor</a:t>
            </a:r>
            <a:endParaRPr lang="en-US" b="1" dirty="0"/>
          </a:p>
          <a:p>
            <a:r>
              <a:rPr lang="en-US" dirty="0"/>
              <a:t>foundries, brick-firing and ceramic plants</a:t>
            </a:r>
          </a:p>
          <a:p>
            <a:r>
              <a:rPr lang="en-US" dirty="0"/>
              <a:t>glass production facilities</a:t>
            </a:r>
          </a:p>
          <a:p>
            <a:r>
              <a:rPr lang="en-US" dirty="0"/>
              <a:t>rubber products factories</a:t>
            </a:r>
          </a:p>
          <a:p>
            <a:r>
              <a:rPr lang="en-US" dirty="0"/>
              <a:t>electrical utilities (particularly boiler rooms)</a:t>
            </a:r>
          </a:p>
          <a:p>
            <a:r>
              <a:rPr lang="en-US" dirty="0"/>
              <a:t>bakeries, confectioneries, commercial kitchens, food canneries</a:t>
            </a:r>
          </a:p>
          <a:p>
            <a:r>
              <a:rPr lang="en-US" dirty="0"/>
              <a:t>laundries</a:t>
            </a:r>
          </a:p>
          <a:p>
            <a:r>
              <a:rPr lang="en-US" dirty="0"/>
              <a:t>warehouses without adequate climate control</a:t>
            </a:r>
          </a:p>
          <a:p>
            <a:r>
              <a:rPr lang="en-US" dirty="0"/>
              <a:t>chemical plants</a:t>
            </a:r>
          </a:p>
          <a:p>
            <a:r>
              <a:rPr lang="en-US" dirty="0"/>
              <a:t>smelters</a:t>
            </a:r>
          </a:p>
        </p:txBody>
      </p:sp>
      <p:sp>
        <p:nvSpPr>
          <p:cNvPr id="6" name="Text Placeholder 1">
            <a:extLst>
              <a:ext uri="{FF2B5EF4-FFF2-40B4-BE49-F238E27FC236}">
                <a16:creationId xmlns:a16="http://schemas.microsoft.com/office/drawing/2014/main" id="{2134B820-C7CD-43F1-B299-A0681B7A4C87}"/>
              </a:ext>
            </a:extLst>
          </p:cNvPr>
          <p:cNvSpPr txBox="1">
            <a:spLocks/>
          </p:cNvSpPr>
          <p:nvPr/>
        </p:nvSpPr>
        <p:spPr>
          <a:xfrm>
            <a:off x="5129839" y="1277231"/>
            <a:ext cx="3709731" cy="4525693"/>
          </a:xfrm>
          <a:prstGeom prst="rect">
            <a:avLst/>
          </a:prstGeom>
        </p:spPr>
        <p:txBody>
          <a:bodyPr vert="horz" lIns="0" tIns="45720" rIns="0" bIns="45720" rtlCol="0">
            <a:normAutofit fontScale="92500" lnSpcReduction="10000"/>
          </a:bodyPr>
          <a:lstStyle>
            <a:lvl1pPr marL="227013" indent="-227013" algn="l" defTabSz="457200" rtl="0" eaLnBrk="1" latinLnBrk="0" hangingPunct="1">
              <a:spcBef>
                <a:spcPct val="20000"/>
              </a:spcBef>
              <a:spcAft>
                <a:spcPts val="0"/>
              </a:spcAft>
              <a:buFont typeface="Arial" panose="020B0604020202020204" pitchFamily="34" charset="0"/>
              <a:buChar char="•"/>
              <a:defRPr sz="2000" kern="1200">
                <a:solidFill>
                  <a:srgbClr val="54585A"/>
                </a:solidFill>
                <a:latin typeface="Arial"/>
                <a:ea typeface="+mn-ea"/>
                <a:cs typeface="Arial"/>
              </a:defRPr>
            </a:lvl1pPr>
            <a:lvl2pPr marL="687388" indent="-225425" algn="l" defTabSz="457200" rtl="0" eaLnBrk="1" latinLnBrk="0" hangingPunct="1">
              <a:spcBef>
                <a:spcPct val="20000"/>
              </a:spcBef>
              <a:buFont typeface="Arial" panose="020B0604020202020204" pitchFamily="34" charset="0"/>
              <a:buChar char="‒"/>
              <a:defRPr sz="1800" kern="1200" baseline="0">
                <a:solidFill>
                  <a:srgbClr val="54585A"/>
                </a:solidFill>
                <a:latin typeface="Arial"/>
                <a:ea typeface="+mn-ea"/>
                <a:cs typeface="Arial"/>
              </a:defRPr>
            </a:lvl2pPr>
            <a:lvl3pPr marL="1258888" indent="-227013" algn="l" defTabSz="457200" rtl="0" eaLnBrk="1" latinLnBrk="0" hangingPunct="1">
              <a:spcBef>
                <a:spcPct val="20000"/>
              </a:spcBef>
              <a:buFont typeface="Arial" panose="020B0604020202020204" pitchFamily="34" charset="0"/>
              <a:buChar char="»"/>
              <a:defRPr sz="1400" kern="1200">
                <a:solidFill>
                  <a:srgbClr val="54585A"/>
                </a:solidFill>
                <a:latin typeface="Arial"/>
                <a:ea typeface="+mn-ea"/>
                <a:cs typeface="Arial"/>
              </a:defRPr>
            </a:lvl3pPr>
            <a:lvl4pPr marL="1711325" indent="-227013" algn="l" defTabSz="457200" rtl="0" eaLnBrk="1" latinLnBrk="0" hangingPunct="1">
              <a:spcBef>
                <a:spcPct val="20000"/>
              </a:spcBef>
              <a:buFont typeface="Arial" panose="020B0604020202020204" pitchFamily="34" charset="0"/>
              <a:buChar char="▪"/>
              <a:defRPr sz="1400" kern="1200">
                <a:solidFill>
                  <a:srgbClr val="54585A"/>
                </a:solidFill>
                <a:latin typeface="Arial"/>
                <a:ea typeface="+mn-ea"/>
                <a:cs typeface="Arial"/>
              </a:defRPr>
            </a:lvl4pPr>
            <a:lvl5pPr marL="2173288" indent="-227013" algn="l" defTabSz="457200" rtl="0" eaLnBrk="1" latinLnBrk="0" hangingPunct="1">
              <a:spcBef>
                <a:spcPct val="20000"/>
              </a:spcBef>
              <a:buFont typeface="Arial"/>
              <a:buChar char="•"/>
              <a:defRPr sz="1200" kern="1200">
                <a:solidFill>
                  <a:srgbClr val="54585A"/>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b="1" dirty="0"/>
              <a:t>Outdoor</a:t>
            </a:r>
            <a:endParaRPr lang="en-US" b="1" dirty="0"/>
          </a:p>
          <a:p>
            <a:r>
              <a:rPr lang="en-US" dirty="0"/>
              <a:t>agriculture</a:t>
            </a:r>
          </a:p>
          <a:p>
            <a:r>
              <a:rPr lang="en-US" dirty="0"/>
              <a:t>landscaping</a:t>
            </a:r>
          </a:p>
          <a:p>
            <a:r>
              <a:rPr lang="en-US" dirty="0"/>
              <a:t>construction operations</a:t>
            </a:r>
          </a:p>
          <a:p>
            <a:r>
              <a:rPr lang="en-US" dirty="0"/>
              <a:t>refining gas/oil and well operations</a:t>
            </a:r>
          </a:p>
          <a:p>
            <a:r>
              <a:rPr lang="en-US" dirty="0"/>
              <a:t>asbestos and lead removal</a:t>
            </a:r>
          </a:p>
          <a:p>
            <a:r>
              <a:rPr lang="en-US" dirty="0"/>
              <a:t>waste collection activities</a:t>
            </a:r>
          </a:p>
          <a:p>
            <a:r>
              <a:rPr lang="en-US" dirty="0"/>
              <a:t>package and mail delivery </a:t>
            </a:r>
          </a:p>
          <a:p>
            <a:r>
              <a:rPr lang="en-US" dirty="0"/>
              <a:t>any other activities that require moderate to high physical exertions or the wearing of heavy or /bulky clothing or equipment on a hot day</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084405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Work</a:t>
            </a:r>
            <a:endParaRPr lang="en-SD"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21</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fontScale="92500" lnSpcReduction="10000"/>
          </a:bodyPr>
          <a:lstStyle/>
          <a:p>
            <a:r>
              <a:rPr lang="en-US" sz="2400" dirty="0"/>
              <a:t>Heat</a:t>
            </a:r>
            <a:endParaRPr lang="en-US" dirty="0"/>
          </a:p>
        </p:txBody>
      </p:sp>
      <p:sp>
        <p:nvSpPr>
          <p:cNvPr id="2" name="Text Placeholder 1">
            <a:extLst>
              <a:ext uri="{FF2B5EF4-FFF2-40B4-BE49-F238E27FC236}">
                <a16:creationId xmlns:a16="http://schemas.microsoft.com/office/drawing/2014/main" id="{4F68CA35-8C69-4F17-BC83-A66A0E2FEEC0}"/>
              </a:ext>
            </a:extLst>
          </p:cNvPr>
          <p:cNvSpPr>
            <a:spLocks noGrp="1"/>
          </p:cNvSpPr>
          <p:nvPr>
            <p:ph type="body" sz="quarter" idx="14"/>
          </p:nvPr>
        </p:nvSpPr>
        <p:spPr>
          <a:xfrm>
            <a:off x="490795" y="1590676"/>
            <a:ext cx="3859264" cy="4212248"/>
          </a:xfrm>
        </p:spPr>
        <p:txBody>
          <a:bodyPr>
            <a:normAutofit/>
          </a:bodyPr>
          <a:lstStyle/>
          <a:p>
            <a:r>
              <a:rPr lang="en-US" sz="2400" dirty="0">
                <a:solidFill>
                  <a:schemeClr val="tx1"/>
                </a:solidFill>
              </a:rPr>
              <a:t>What are you doing?</a:t>
            </a:r>
          </a:p>
          <a:p>
            <a:r>
              <a:rPr lang="en-US" sz="2400" dirty="0">
                <a:solidFill>
                  <a:schemeClr val="tx1"/>
                </a:solidFill>
              </a:rPr>
              <a:t>Pace: moderate, heavy, or very heavy work Low, moderate and high</a:t>
            </a:r>
          </a:p>
          <a:p>
            <a:r>
              <a:rPr lang="en-US" sz="2400" dirty="0">
                <a:solidFill>
                  <a:schemeClr val="tx1"/>
                </a:solidFill>
              </a:rPr>
              <a:t>Hot work</a:t>
            </a:r>
          </a:p>
          <a:p>
            <a:r>
              <a:rPr lang="en-US" sz="2400" dirty="0">
                <a:solidFill>
                  <a:schemeClr val="tx1"/>
                </a:solidFill>
              </a:rPr>
              <a:t>Strenuousness</a:t>
            </a:r>
          </a:p>
          <a:p>
            <a:r>
              <a:rPr lang="en-US" sz="2400" dirty="0">
                <a:solidFill>
                  <a:schemeClr val="tx1"/>
                </a:solidFill>
              </a:rPr>
              <a:t>Environment</a:t>
            </a:r>
          </a:p>
          <a:p>
            <a:pPr marL="0" indent="0">
              <a:buNone/>
            </a:pPr>
            <a:endParaRPr lang="en-US" dirty="0"/>
          </a:p>
        </p:txBody>
      </p:sp>
      <p:pic>
        <p:nvPicPr>
          <p:cNvPr id="6" name="Picture 5">
            <a:extLst>
              <a:ext uri="{FF2B5EF4-FFF2-40B4-BE49-F238E27FC236}">
                <a16:creationId xmlns:a16="http://schemas.microsoft.com/office/drawing/2014/main" id="{8879BF21-DEA1-4811-ABDB-93BF79EA4A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0"/>
            <a:ext cx="4724400" cy="6858000"/>
          </a:xfrm>
          <a:prstGeom prst="rect">
            <a:avLst/>
          </a:prstGeom>
        </p:spPr>
      </p:pic>
    </p:spTree>
    <p:extLst>
      <p:ext uri="{BB962C8B-B14F-4D97-AF65-F5344CB8AC3E}">
        <p14:creationId xmlns:p14="http://schemas.microsoft.com/office/powerpoint/2010/main" val="1715270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3ABF-940D-4A08-B8C4-62DCEAE7D48F}"/>
              </a:ext>
            </a:extLst>
          </p:cNvPr>
          <p:cNvSpPr>
            <a:spLocks noGrp="1"/>
          </p:cNvSpPr>
          <p:nvPr>
            <p:ph type="title"/>
          </p:nvPr>
        </p:nvSpPr>
        <p:spPr/>
        <p:txBody>
          <a:bodyPr/>
          <a:lstStyle/>
          <a:p>
            <a:r>
              <a:rPr lang="en-US" sz="3200" dirty="0"/>
              <a:t>Workers</a:t>
            </a:r>
            <a:endParaRPr lang="en-US" dirty="0"/>
          </a:p>
        </p:txBody>
      </p:sp>
      <p:sp>
        <p:nvSpPr>
          <p:cNvPr id="3" name="Slide Number Placeholder 2">
            <a:extLst>
              <a:ext uri="{FF2B5EF4-FFF2-40B4-BE49-F238E27FC236}">
                <a16:creationId xmlns:a16="http://schemas.microsoft.com/office/drawing/2014/main" id="{D4766ED4-9B8F-49F2-9309-BB2CA76EEA37}"/>
              </a:ext>
            </a:extLst>
          </p:cNvPr>
          <p:cNvSpPr>
            <a:spLocks noGrp="1"/>
          </p:cNvSpPr>
          <p:nvPr>
            <p:ph type="sldNum" sz="quarter" idx="12"/>
          </p:nvPr>
        </p:nvSpPr>
        <p:spPr/>
        <p:txBody>
          <a:bodyPr/>
          <a:lstStyle/>
          <a:p>
            <a:fld id="{04AD00A3-FF80-0349-A94D-FDF759839189}" type="slidenum">
              <a:rPr lang="en-US" smtClean="0"/>
              <a:pPr/>
              <a:t>22</a:t>
            </a:fld>
            <a:endParaRPr lang="en-US" dirty="0"/>
          </a:p>
        </p:txBody>
      </p:sp>
      <p:sp>
        <p:nvSpPr>
          <p:cNvPr id="4" name="Subtitle 3">
            <a:extLst>
              <a:ext uri="{FF2B5EF4-FFF2-40B4-BE49-F238E27FC236}">
                <a16:creationId xmlns:a16="http://schemas.microsoft.com/office/drawing/2014/main" id="{44CA22A3-0389-4DD7-8E80-7D258235FB76}"/>
              </a:ext>
            </a:extLst>
          </p:cNvPr>
          <p:cNvSpPr>
            <a:spLocks noGrp="1"/>
          </p:cNvSpPr>
          <p:nvPr>
            <p:ph type="subTitle" idx="13"/>
          </p:nvPr>
        </p:nvSpPr>
        <p:spPr/>
        <p:txBody>
          <a:bodyPr>
            <a:normAutofit fontScale="92500" lnSpcReduction="10000"/>
          </a:bodyPr>
          <a:lstStyle/>
          <a:p>
            <a:r>
              <a:rPr lang="en-US" sz="2400" dirty="0"/>
              <a:t>Heat</a:t>
            </a:r>
            <a:endParaRPr lang="en-US" dirty="0"/>
          </a:p>
        </p:txBody>
      </p:sp>
      <p:sp>
        <p:nvSpPr>
          <p:cNvPr id="5" name="Text Placeholder 4">
            <a:extLst>
              <a:ext uri="{FF2B5EF4-FFF2-40B4-BE49-F238E27FC236}">
                <a16:creationId xmlns:a16="http://schemas.microsoft.com/office/drawing/2014/main" id="{DC72F40D-5E85-4DF6-9962-AFE8AEDF101D}"/>
              </a:ext>
            </a:extLst>
          </p:cNvPr>
          <p:cNvSpPr>
            <a:spLocks noGrp="1"/>
          </p:cNvSpPr>
          <p:nvPr>
            <p:ph type="body" sz="quarter" idx="14"/>
          </p:nvPr>
        </p:nvSpPr>
        <p:spPr/>
        <p:txBody>
          <a:bodyPr/>
          <a:lstStyle/>
          <a:p>
            <a:pPr marL="0" indent="0">
              <a:buNone/>
            </a:pPr>
            <a:r>
              <a:rPr lang="en-US" sz="2400" dirty="0"/>
              <a:t>Workers</a:t>
            </a:r>
          </a:p>
          <a:p>
            <a:r>
              <a:rPr lang="en-US" sz="2400" dirty="0"/>
              <a:t>Pre-disposition/The BODY</a:t>
            </a:r>
          </a:p>
          <a:p>
            <a:r>
              <a:rPr lang="en-US" sz="2400" dirty="0"/>
              <a:t>Acclimatization</a:t>
            </a:r>
          </a:p>
          <a:p>
            <a:r>
              <a:rPr lang="en-US" sz="2400" dirty="0"/>
              <a:t>Diet and Energy drinks</a:t>
            </a:r>
          </a:p>
          <a:p>
            <a:r>
              <a:rPr lang="en-US" sz="2400" dirty="0"/>
              <a:t>Leadership?</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98474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normAutofit fontScale="90000"/>
          </a:bodyPr>
          <a:lstStyle/>
          <a:p>
            <a:r>
              <a:rPr lang="en-US" sz="3600" dirty="0"/>
              <a:t>Workers</a:t>
            </a:r>
            <a:endParaRPr lang="en-SD"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23</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fontScale="92500" lnSpcReduction="10000"/>
          </a:bodyPr>
          <a:lstStyle/>
          <a:p>
            <a:r>
              <a:rPr lang="en-US" sz="2400" dirty="0"/>
              <a:t>Worker predisposition – A little about the body</a:t>
            </a:r>
            <a:endParaRPr lang="en-SD" sz="2400" dirty="0"/>
          </a:p>
          <a:p>
            <a:endParaRPr lang="en-US" dirty="0"/>
          </a:p>
        </p:txBody>
      </p:sp>
      <p:sp>
        <p:nvSpPr>
          <p:cNvPr id="2" name="Text Placeholder 1">
            <a:extLst>
              <a:ext uri="{FF2B5EF4-FFF2-40B4-BE49-F238E27FC236}">
                <a16:creationId xmlns:a16="http://schemas.microsoft.com/office/drawing/2014/main" id="{C309D29A-2285-42F9-806F-8F382006C824}"/>
              </a:ext>
            </a:extLst>
          </p:cNvPr>
          <p:cNvSpPr>
            <a:spLocks noGrp="1"/>
          </p:cNvSpPr>
          <p:nvPr>
            <p:ph type="body" sz="quarter" idx="14"/>
          </p:nvPr>
        </p:nvSpPr>
        <p:spPr/>
        <p:txBody>
          <a:bodyPr/>
          <a:lstStyle/>
          <a:p>
            <a:r>
              <a:rPr lang="en-US" sz="2400" dirty="0"/>
              <a:t>Age </a:t>
            </a:r>
          </a:p>
          <a:p>
            <a:r>
              <a:rPr lang="en-US" sz="2400" dirty="0"/>
              <a:t>Weight</a:t>
            </a:r>
          </a:p>
          <a:p>
            <a:r>
              <a:rPr lang="en-US" sz="2400" dirty="0"/>
              <a:t>Adjusting to the hot environment</a:t>
            </a:r>
          </a:p>
          <a:p>
            <a:r>
              <a:rPr lang="en-US" sz="2400" dirty="0"/>
              <a:t>Physical Fitness</a:t>
            </a:r>
          </a:p>
          <a:p>
            <a:r>
              <a:rPr lang="en-US" sz="2400" dirty="0"/>
              <a:t>Other Health Conditions</a:t>
            </a:r>
          </a:p>
          <a:p>
            <a:endParaRPr lang="en-US" dirty="0"/>
          </a:p>
        </p:txBody>
      </p:sp>
    </p:spTree>
    <p:extLst>
      <p:ext uri="{BB962C8B-B14F-4D97-AF65-F5344CB8AC3E}">
        <p14:creationId xmlns:p14="http://schemas.microsoft.com/office/powerpoint/2010/main" val="860166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normAutofit fontScale="90000"/>
          </a:bodyPr>
          <a:lstStyle/>
          <a:p>
            <a:r>
              <a:rPr lang="en-US" sz="3600" dirty="0"/>
              <a:t>Workers</a:t>
            </a:r>
            <a:endParaRPr lang="en-SD"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24</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fontScale="92500" lnSpcReduction="10000"/>
          </a:bodyPr>
          <a:lstStyle/>
          <a:p>
            <a:r>
              <a:rPr lang="en-US" sz="2400" dirty="0"/>
              <a:t>Acclimatization</a:t>
            </a:r>
            <a:endParaRPr lang="en-SD" dirty="0"/>
          </a:p>
          <a:p>
            <a:endParaRPr lang="en-US" dirty="0"/>
          </a:p>
        </p:txBody>
      </p:sp>
      <p:sp>
        <p:nvSpPr>
          <p:cNvPr id="2" name="Text Placeholder 1">
            <a:extLst>
              <a:ext uri="{FF2B5EF4-FFF2-40B4-BE49-F238E27FC236}">
                <a16:creationId xmlns:a16="http://schemas.microsoft.com/office/drawing/2014/main" id="{C309D29A-2285-42F9-806F-8F382006C824}"/>
              </a:ext>
            </a:extLst>
          </p:cNvPr>
          <p:cNvSpPr>
            <a:spLocks noGrp="1"/>
          </p:cNvSpPr>
          <p:nvPr>
            <p:ph type="body" sz="quarter" idx="14"/>
          </p:nvPr>
        </p:nvSpPr>
        <p:spPr>
          <a:xfrm>
            <a:off x="490794" y="1099028"/>
            <a:ext cx="8204201" cy="4703896"/>
          </a:xfrm>
        </p:spPr>
        <p:txBody>
          <a:bodyPr>
            <a:noAutofit/>
          </a:bodyPr>
          <a:lstStyle/>
          <a:p>
            <a:r>
              <a:rPr lang="en-US" sz="2200" dirty="0"/>
              <a:t>Improvement in heat tolerance that comes from gradually increasing the intensity or duration of work performed in a hot setting.</a:t>
            </a:r>
          </a:p>
          <a:p>
            <a:r>
              <a:rPr lang="en-US" sz="2200" dirty="0"/>
              <a:t>The best way to acclimatize is to increase the workload performed in a hot setting by gradually increasing exposure to hot conditions over 7–14 days.</a:t>
            </a:r>
          </a:p>
          <a:p>
            <a:r>
              <a:rPr lang="en-US" sz="2200" dirty="0"/>
              <a:t>Helping workers acclimate to high temperatures by scheduling new workers for no more than 20% of the usual duration of work in a hot environment on the first day with no more than a 20% increase each day.</a:t>
            </a:r>
          </a:p>
          <a:p>
            <a:r>
              <a:rPr lang="en-US" sz="2200" dirty="0"/>
              <a:t>Pushing to the point of heat exhaustion will hurt, not help, your heat tolerance.</a:t>
            </a:r>
          </a:p>
          <a:p>
            <a:r>
              <a:rPr lang="en-US" sz="2200" dirty="0"/>
              <a:t>Be aware – it comes and goes.</a:t>
            </a:r>
          </a:p>
          <a:p>
            <a:endParaRPr lang="en-US" sz="2200" dirty="0"/>
          </a:p>
        </p:txBody>
      </p:sp>
    </p:spTree>
    <p:extLst>
      <p:ext uri="{BB962C8B-B14F-4D97-AF65-F5344CB8AC3E}">
        <p14:creationId xmlns:p14="http://schemas.microsoft.com/office/powerpoint/2010/main" val="3782842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a:xfrm>
            <a:off x="490794" y="316038"/>
            <a:ext cx="8229599" cy="237761"/>
          </a:xfrm>
        </p:spPr>
        <p:txBody>
          <a:bodyPr>
            <a:noAutofit/>
          </a:bodyPr>
          <a:lstStyle/>
          <a:p>
            <a:r>
              <a:rPr lang="en-US" sz="3200" dirty="0"/>
              <a:t>Workers</a:t>
            </a:r>
            <a:endParaRPr lang="en-SD" sz="3200"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25</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fontScale="92500" lnSpcReduction="10000"/>
          </a:bodyPr>
          <a:lstStyle/>
          <a:p>
            <a:r>
              <a:rPr lang="en-US" sz="2400" dirty="0"/>
              <a:t>Diet and Energy Drinks</a:t>
            </a:r>
            <a:endParaRPr lang="en-SD" sz="2400" dirty="0"/>
          </a:p>
          <a:p>
            <a:endParaRPr lang="en-US" dirty="0"/>
          </a:p>
        </p:txBody>
      </p:sp>
      <p:sp>
        <p:nvSpPr>
          <p:cNvPr id="2" name="Text Placeholder 1">
            <a:extLst>
              <a:ext uri="{FF2B5EF4-FFF2-40B4-BE49-F238E27FC236}">
                <a16:creationId xmlns:a16="http://schemas.microsoft.com/office/drawing/2014/main" id="{C309D29A-2285-42F9-806F-8F382006C824}"/>
              </a:ext>
            </a:extLst>
          </p:cNvPr>
          <p:cNvSpPr>
            <a:spLocks noGrp="1"/>
          </p:cNvSpPr>
          <p:nvPr>
            <p:ph type="body" sz="quarter" idx="14"/>
          </p:nvPr>
        </p:nvSpPr>
        <p:spPr>
          <a:xfrm>
            <a:off x="490794" y="1590676"/>
            <a:ext cx="4968973" cy="4212248"/>
          </a:xfrm>
        </p:spPr>
        <p:txBody>
          <a:bodyPr>
            <a:normAutofit/>
          </a:bodyPr>
          <a:lstStyle/>
          <a:p>
            <a:r>
              <a:rPr lang="en-US" sz="2400" dirty="0"/>
              <a:t>Encourage healthy diet</a:t>
            </a:r>
          </a:p>
          <a:p>
            <a:r>
              <a:rPr lang="en-US" sz="2400" dirty="0"/>
              <a:t>Regular meals and snacks</a:t>
            </a:r>
          </a:p>
          <a:p>
            <a:r>
              <a:rPr lang="en-US" sz="2400" dirty="0"/>
              <a:t>Avoid energy drinks</a:t>
            </a:r>
          </a:p>
        </p:txBody>
      </p:sp>
      <p:pic>
        <p:nvPicPr>
          <p:cNvPr id="5" name="Picture 4">
            <a:extLst>
              <a:ext uri="{FF2B5EF4-FFF2-40B4-BE49-F238E27FC236}">
                <a16:creationId xmlns:a16="http://schemas.microsoft.com/office/drawing/2014/main" id="{CC18D487-3A98-43E2-9B27-B9A60AA9DC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7603" y="775344"/>
            <a:ext cx="1944793" cy="4810161"/>
          </a:xfrm>
          <a:prstGeom prst="rect">
            <a:avLst/>
          </a:prstGeom>
        </p:spPr>
      </p:pic>
    </p:spTree>
    <p:extLst>
      <p:ext uri="{BB962C8B-B14F-4D97-AF65-F5344CB8AC3E}">
        <p14:creationId xmlns:p14="http://schemas.microsoft.com/office/powerpoint/2010/main" val="2536430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F6923-311E-4C47-80BC-45C9092F919C}"/>
              </a:ext>
            </a:extLst>
          </p:cNvPr>
          <p:cNvSpPr>
            <a:spLocks noGrp="1"/>
          </p:cNvSpPr>
          <p:nvPr>
            <p:ph type="title"/>
          </p:nvPr>
        </p:nvSpPr>
        <p:spPr/>
        <p:txBody>
          <a:bodyPr/>
          <a:lstStyle/>
          <a:p>
            <a:r>
              <a:rPr lang="en-US" sz="3200" dirty="0"/>
              <a:t>Workers</a:t>
            </a:r>
            <a:endParaRPr lang="en-US" dirty="0"/>
          </a:p>
        </p:txBody>
      </p:sp>
      <p:sp>
        <p:nvSpPr>
          <p:cNvPr id="4" name="Slide Number Placeholder 3">
            <a:extLst>
              <a:ext uri="{FF2B5EF4-FFF2-40B4-BE49-F238E27FC236}">
                <a16:creationId xmlns:a16="http://schemas.microsoft.com/office/drawing/2014/main" id="{304C6FD3-2B3A-4882-9C9D-2D24B4558209}"/>
              </a:ext>
            </a:extLst>
          </p:cNvPr>
          <p:cNvSpPr>
            <a:spLocks noGrp="1"/>
          </p:cNvSpPr>
          <p:nvPr>
            <p:ph type="sldNum" sz="quarter" idx="12"/>
          </p:nvPr>
        </p:nvSpPr>
        <p:spPr/>
        <p:txBody>
          <a:bodyPr/>
          <a:lstStyle/>
          <a:p>
            <a:fld id="{FE64FAF0-67D6-8641-82FF-792E6360F5A5}" type="slidenum">
              <a:rPr lang="en-US" smtClean="0"/>
              <a:pPr/>
              <a:t>26</a:t>
            </a:fld>
            <a:endParaRPr lang="en-US" dirty="0"/>
          </a:p>
        </p:txBody>
      </p:sp>
      <p:sp>
        <p:nvSpPr>
          <p:cNvPr id="2" name="Content Placeholder 1">
            <a:extLst>
              <a:ext uri="{FF2B5EF4-FFF2-40B4-BE49-F238E27FC236}">
                <a16:creationId xmlns:a16="http://schemas.microsoft.com/office/drawing/2014/main" id="{29015A01-00EA-4378-809C-34A2879C4248}"/>
              </a:ext>
            </a:extLst>
          </p:cNvPr>
          <p:cNvSpPr>
            <a:spLocks noGrp="1"/>
          </p:cNvSpPr>
          <p:nvPr>
            <p:ph type="subTitle" idx="13"/>
          </p:nvPr>
        </p:nvSpPr>
        <p:spPr/>
        <p:txBody>
          <a:bodyPr>
            <a:normAutofit fontScale="92500" lnSpcReduction="10000"/>
          </a:bodyPr>
          <a:lstStyle/>
          <a:p>
            <a:r>
              <a:rPr lang="en-US" sz="2400" dirty="0"/>
              <a:t>Leadership</a:t>
            </a:r>
            <a:endParaRPr lang="en-US" dirty="0"/>
          </a:p>
        </p:txBody>
      </p:sp>
      <p:sp>
        <p:nvSpPr>
          <p:cNvPr id="5" name="Text Placeholder 4">
            <a:extLst>
              <a:ext uri="{FF2B5EF4-FFF2-40B4-BE49-F238E27FC236}">
                <a16:creationId xmlns:a16="http://schemas.microsoft.com/office/drawing/2014/main" id="{8B3E5933-163A-4391-9B3B-1D583C8B1D1C}"/>
              </a:ext>
            </a:extLst>
          </p:cNvPr>
          <p:cNvSpPr>
            <a:spLocks noGrp="1"/>
          </p:cNvSpPr>
          <p:nvPr>
            <p:ph type="body" sz="quarter" idx="14"/>
          </p:nvPr>
        </p:nvSpPr>
        <p:spPr/>
        <p:txBody>
          <a:bodyPr/>
          <a:lstStyle/>
          <a:p>
            <a:r>
              <a:rPr lang="en-US" sz="2400" dirty="0"/>
              <a:t>Good leaders really lead!</a:t>
            </a:r>
          </a:p>
          <a:p>
            <a:r>
              <a:rPr lang="en-US" sz="2400" dirty="0"/>
              <a:t>Supervisors are responsible for encouraging employees to frequently consume water or other acceptable beverages to ensure hydration.</a:t>
            </a:r>
          </a:p>
          <a:p>
            <a:r>
              <a:rPr lang="en-US" sz="2400" dirty="0"/>
              <a:t>Communication!</a:t>
            </a:r>
          </a:p>
          <a:p>
            <a:r>
              <a:rPr lang="en-US" sz="2400" dirty="0"/>
              <a:t>Monitoring</a:t>
            </a:r>
          </a:p>
          <a:p>
            <a:r>
              <a:rPr lang="en-US" sz="2400" dirty="0"/>
              <a:t>Quick response</a:t>
            </a:r>
          </a:p>
          <a:p>
            <a:endParaRPr lang="en-US" dirty="0"/>
          </a:p>
        </p:txBody>
      </p:sp>
    </p:spTree>
    <p:extLst>
      <p:ext uri="{BB962C8B-B14F-4D97-AF65-F5344CB8AC3E}">
        <p14:creationId xmlns:p14="http://schemas.microsoft.com/office/powerpoint/2010/main" val="3897962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Whole picture</a:t>
            </a:r>
            <a:endParaRPr lang="en-SD" sz="3200"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27</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a:bodyPr>
          <a:lstStyle/>
          <a:p>
            <a:endParaRPr lang="en-US" dirty="0"/>
          </a:p>
        </p:txBody>
      </p:sp>
      <p:sp>
        <p:nvSpPr>
          <p:cNvPr id="2" name="Text Placeholder 1">
            <a:extLst>
              <a:ext uri="{FF2B5EF4-FFF2-40B4-BE49-F238E27FC236}">
                <a16:creationId xmlns:a16="http://schemas.microsoft.com/office/drawing/2014/main" id="{702C60C8-220D-4FF3-987E-81AABAD0D15F}"/>
              </a:ext>
            </a:extLst>
          </p:cNvPr>
          <p:cNvSpPr>
            <a:spLocks noGrp="1"/>
          </p:cNvSpPr>
          <p:nvPr>
            <p:ph type="body" sz="quarter" idx="14"/>
          </p:nvPr>
        </p:nvSpPr>
        <p:spPr/>
        <p:txBody>
          <a:bodyPr/>
          <a:lstStyle/>
          <a:p>
            <a:r>
              <a:rPr lang="en-US" sz="2400" dirty="0"/>
              <a:t>The world we live in</a:t>
            </a:r>
          </a:p>
          <a:p>
            <a:r>
              <a:rPr lang="en-US" sz="2400" dirty="0"/>
              <a:t>Workers staying out of town</a:t>
            </a:r>
          </a:p>
          <a:p>
            <a:r>
              <a:rPr lang="en-US" sz="2400" dirty="0"/>
              <a:t>Mental health and stress</a:t>
            </a:r>
          </a:p>
          <a:p>
            <a:r>
              <a:rPr lang="en-US" sz="2400" dirty="0"/>
              <a:t>Crew relationships</a:t>
            </a:r>
          </a:p>
          <a:p>
            <a:endParaRPr lang="en-US" dirty="0"/>
          </a:p>
        </p:txBody>
      </p:sp>
      <p:pic>
        <p:nvPicPr>
          <p:cNvPr id="7" name="Picture 6">
            <a:extLst>
              <a:ext uri="{FF2B5EF4-FFF2-40B4-BE49-F238E27FC236}">
                <a16:creationId xmlns:a16="http://schemas.microsoft.com/office/drawing/2014/main" id="{3F0EB1AD-6FD7-48EC-8058-FA278D3374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5638" y="283827"/>
            <a:ext cx="3592537" cy="5684045"/>
          </a:xfrm>
          <a:prstGeom prst="rect">
            <a:avLst/>
          </a:prstGeom>
        </p:spPr>
      </p:pic>
    </p:spTree>
    <p:extLst>
      <p:ext uri="{BB962C8B-B14F-4D97-AF65-F5344CB8AC3E}">
        <p14:creationId xmlns:p14="http://schemas.microsoft.com/office/powerpoint/2010/main" val="1041472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D2A5-28E7-46C2-AB1B-8AE6B6B4ED67}"/>
              </a:ext>
            </a:extLst>
          </p:cNvPr>
          <p:cNvSpPr>
            <a:spLocks noGrp="1"/>
          </p:cNvSpPr>
          <p:nvPr>
            <p:ph type="title"/>
          </p:nvPr>
        </p:nvSpPr>
        <p:spPr/>
        <p:txBody>
          <a:bodyPr/>
          <a:lstStyle/>
          <a:p>
            <a:r>
              <a:rPr lang="en-US" sz="3200" dirty="0"/>
              <a:t>Symptoms</a:t>
            </a:r>
            <a:endParaRPr lang="en-US" dirty="0"/>
          </a:p>
        </p:txBody>
      </p:sp>
      <p:sp>
        <p:nvSpPr>
          <p:cNvPr id="3" name="Slide Number Placeholder 2">
            <a:extLst>
              <a:ext uri="{FF2B5EF4-FFF2-40B4-BE49-F238E27FC236}">
                <a16:creationId xmlns:a16="http://schemas.microsoft.com/office/drawing/2014/main" id="{9AEAB78D-4541-4E04-9A04-0D1A1AD31797}"/>
              </a:ext>
            </a:extLst>
          </p:cNvPr>
          <p:cNvSpPr>
            <a:spLocks noGrp="1"/>
          </p:cNvSpPr>
          <p:nvPr>
            <p:ph type="sldNum" sz="quarter" idx="12"/>
          </p:nvPr>
        </p:nvSpPr>
        <p:spPr/>
        <p:txBody>
          <a:bodyPr/>
          <a:lstStyle/>
          <a:p>
            <a:fld id="{04AD00A3-FF80-0349-A94D-FDF759839189}" type="slidenum">
              <a:rPr lang="en-US" smtClean="0"/>
              <a:pPr/>
              <a:t>28</a:t>
            </a:fld>
            <a:endParaRPr lang="en-US" dirty="0"/>
          </a:p>
        </p:txBody>
      </p:sp>
      <p:sp>
        <p:nvSpPr>
          <p:cNvPr id="4" name="Subtitle 3">
            <a:extLst>
              <a:ext uri="{FF2B5EF4-FFF2-40B4-BE49-F238E27FC236}">
                <a16:creationId xmlns:a16="http://schemas.microsoft.com/office/drawing/2014/main" id="{FF36B335-74B6-4608-B757-5323EA95D226}"/>
              </a:ext>
            </a:extLst>
          </p:cNvPr>
          <p:cNvSpPr>
            <a:spLocks noGrp="1"/>
          </p:cNvSpPr>
          <p:nvPr>
            <p:ph type="subTitle" idx="13"/>
          </p:nvPr>
        </p:nvSpPr>
        <p:spPr/>
        <p:txBody>
          <a:bodyPr/>
          <a:lstStyle/>
          <a:p>
            <a:endParaRPr lang="en-US" dirty="0"/>
          </a:p>
        </p:txBody>
      </p:sp>
      <p:sp>
        <p:nvSpPr>
          <p:cNvPr id="5" name="Text Placeholder 4">
            <a:extLst>
              <a:ext uri="{FF2B5EF4-FFF2-40B4-BE49-F238E27FC236}">
                <a16:creationId xmlns:a16="http://schemas.microsoft.com/office/drawing/2014/main" id="{2A72BC93-F0F5-4C99-8FB2-6675E0D469C8}"/>
              </a:ext>
            </a:extLst>
          </p:cNvPr>
          <p:cNvSpPr>
            <a:spLocks noGrp="1"/>
          </p:cNvSpPr>
          <p:nvPr>
            <p:ph type="body" sz="quarter" idx="14"/>
          </p:nvPr>
        </p:nvSpPr>
        <p:spPr/>
        <p:txBody>
          <a:bodyPr/>
          <a:lstStyle/>
          <a:p>
            <a:r>
              <a:rPr lang="en-US" sz="2400" dirty="0"/>
              <a:t>Plenty of info available.</a:t>
            </a:r>
          </a:p>
          <a:p>
            <a:r>
              <a:rPr lang="en-US" sz="2400" dirty="0"/>
              <a:t>OSHA NIOSH Heat Stress Application</a:t>
            </a:r>
          </a:p>
          <a:p>
            <a:r>
              <a:rPr lang="en-US" sz="2400" dirty="0"/>
              <a:t>Best for Leaders/Buddies</a:t>
            </a:r>
          </a:p>
          <a:p>
            <a:r>
              <a:rPr lang="en-US" sz="2400" dirty="0"/>
              <a:t>Cramps</a:t>
            </a:r>
          </a:p>
          <a:p>
            <a:r>
              <a:rPr lang="en-US" sz="2400" dirty="0"/>
              <a:t>Sweating (too much/too little)</a:t>
            </a:r>
          </a:p>
          <a:p>
            <a:r>
              <a:rPr lang="en-US" sz="2400" dirty="0"/>
              <a:t>Malaise</a:t>
            </a:r>
          </a:p>
          <a:p>
            <a:r>
              <a:rPr lang="en-US" sz="2400" dirty="0"/>
              <a:t>Vomiting</a:t>
            </a:r>
          </a:p>
          <a:p>
            <a:pPr marL="0" indent="0">
              <a:buNone/>
            </a:pPr>
            <a:endParaRPr lang="en-US" dirty="0"/>
          </a:p>
        </p:txBody>
      </p:sp>
    </p:spTree>
    <p:extLst>
      <p:ext uri="{BB962C8B-B14F-4D97-AF65-F5344CB8AC3E}">
        <p14:creationId xmlns:p14="http://schemas.microsoft.com/office/powerpoint/2010/main" val="4225031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25E81-E4A4-4CE3-B93C-2F2CF3C94D3E}"/>
              </a:ext>
            </a:extLst>
          </p:cNvPr>
          <p:cNvSpPr>
            <a:spLocks noGrp="1"/>
          </p:cNvSpPr>
          <p:nvPr>
            <p:ph type="title"/>
          </p:nvPr>
        </p:nvSpPr>
        <p:spPr/>
        <p:txBody>
          <a:bodyPr/>
          <a:lstStyle/>
          <a:p>
            <a:r>
              <a:rPr lang="en-US" sz="3200" dirty="0"/>
              <a:t>Prevention</a:t>
            </a:r>
          </a:p>
        </p:txBody>
      </p:sp>
      <p:sp>
        <p:nvSpPr>
          <p:cNvPr id="4" name="Slide Number Placeholder 3">
            <a:extLst>
              <a:ext uri="{FF2B5EF4-FFF2-40B4-BE49-F238E27FC236}">
                <a16:creationId xmlns:a16="http://schemas.microsoft.com/office/drawing/2014/main" id="{D0371C56-049F-4067-B88F-D9975E04A6AB}"/>
              </a:ext>
            </a:extLst>
          </p:cNvPr>
          <p:cNvSpPr>
            <a:spLocks noGrp="1"/>
          </p:cNvSpPr>
          <p:nvPr>
            <p:ph type="sldNum" sz="quarter" idx="12"/>
          </p:nvPr>
        </p:nvSpPr>
        <p:spPr/>
        <p:txBody>
          <a:bodyPr/>
          <a:lstStyle/>
          <a:p>
            <a:fld id="{FE64FAF0-67D6-8641-82FF-792E6360F5A5}" type="slidenum">
              <a:rPr lang="en-US" smtClean="0"/>
              <a:pPr/>
              <a:t>29</a:t>
            </a:fld>
            <a:endParaRPr lang="en-US" dirty="0"/>
          </a:p>
        </p:txBody>
      </p:sp>
      <p:sp>
        <p:nvSpPr>
          <p:cNvPr id="2" name="Content Placeholder 1">
            <a:extLst>
              <a:ext uri="{FF2B5EF4-FFF2-40B4-BE49-F238E27FC236}">
                <a16:creationId xmlns:a16="http://schemas.microsoft.com/office/drawing/2014/main" id="{5B8FC556-3723-4AD8-9B4D-97DE6BF83A96}"/>
              </a:ext>
            </a:extLst>
          </p:cNvPr>
          <p:cNvSpPr>
            <a:spLocks noGrp="1"/>
          </p:cNvSpPr>
          <p:nvPr>
            <p:ph type="subTitle" idx="13"/>
          </p:nvPr>
        </p:nvSpPr>
        <p:spPr/>
        <p:txBody>
          <a:bodyPr>
            <a:normAutofit fontScale="92500" lnSpcReduction="10000"/>
          </a:bodyPr>
          <a:lstStyle/>
          <a:p>
            <a:r>
              <a:rPr lang="en-US" sz="2400" dirty="0"/>
              <a:t>What do we do?</a:t>
            </a:r>
          </a:p>
        </p:txBody>
      </p:sp>
      <p:sp>
        <p:nvSpPr>
          <p:cNvPr id="7" name="Text Placeholder 6">
            <a:extLst>
              <a:ext uri="{FF2B5EF4-FFF2-40B4-BE49-F238E27FC236}">
                <a16:creationId xmlns:a16="http://schemas.microsoft.com/office/drawing/2014/main" id="{4025E0D5-4B4C-4EFD-A5CB-92A4F5C856CF}"/>
              </a:ext>
            </a:extLst>
          </p:cNvPr>
          <p:cNvSpPr>
            <a:spLocks noGrp="1"/>
          </p:cNvSpPr>
          <p:nvPr>
            <p:ph type="body" sz="quarter" idx="14"/>
          </p:nvPr>
        </p:nvSpPr>
        <p:spPr/>
        <p:txBody>
          <a:bodyPr/>
          <a:lstStyle/>
          <a:p>
            <a:endParaRPr lang="en-US" dirty="0"/>
          </a:p>
        </p:txBody>
      </p:sp>
      <p:pic>
        <p:nvPicPr>
          <p:cNvPr id="6" name="Picture 5">
            <a:extLst>
              <a:ext uri="{FF2B5EF4-FFF2-40B4-BE49-F238E27FC236}">
                <a16:creationId xmlns:a16="http://schemas.microsoft.com/office/drawing/2014/main" id="{D42DEDCC-2396-412E-80E4-F0691B785C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60403"/>
            <a:ext cx="9144000" cy="3737193"/>
          </a:xfrm>
          <a:prstGeom prst="rect">
            <a:avLst/>
          </a:prstGeom>
        </p:spPr>
      </p:pic>
    </p:spTree>
    <p:extLst>
      <p:ext uri="{BB962C8B-B14F-4D97-AF65-F5344CB8AC3E}">
        <p14:creationId xmlns:p14="http://schemas.microsoft.com/office/powerpoint/2010/main" val="3894847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Agenda</a:t>
            </a:r>
          </a:p>
        </p:txBody>
      </p:sp>
      <p:sp>
        <p:nvSpPr>
          <p:cNvPr id="3" name="Slide Number Placeholder 2"/>
          <p:cNvSpPr>
            <a:spLocks noGrp="1"/>
          </p:cNvSpPr>
          <p:nvPr>
            <p:ph type="sldNum" sz="quarter" idx="12"/>
          </p:nvPr>
        </p:nvSpPr>
        <p:spPr/>
        <p:txBody>
          <a:bodyPr/>
          <a:lstStyle/>
          <a:p>
            <a:fld id="{04AD00A3-FF80-0349-A94D-FDF759839189}" type="slidenum">
              <a:rPr lang="en-US" smtClean="0"/>
              <a:pPr/>
              <a:t>3</a:t>
            </a:fld>
            <a:endParaRPr lang="en-US" dirty="0"/>
          </a:p>
        </p:txBody>
      </p:sp>
      <p:sp>
        <p:nvSpPr>
          <p:cNvPr id="7" name="Subtitle 6"/>
          <p:cNvSpPr>
            <a:spLocks noGrp="1"/>
          </p:cNvSpPr>
          <p:nvPr>
            <p:ph type="subTitle" idx="13"/>
          </p:nvPr>
        </p:nvSpPr>
        <p:spPr/>
        <p:txBody>
          <a:bodyPr/>
          <a:lstStyle/>
          <a:p>
            <a:endParaRPr lang="en-US" b="0" dirty="0"/>
          </a:p>
        </p:txBody>
      </p:sp>
      <p:sp>
        <p:nvSpPr>
          <p:cNvPr id="8" name="Text Placeholder 7"/>
          <p:cNvSpPr>
            <a:spLocks noGrp="1"/>
          </p:cNvSpPr>
          <p:nvPr>
            <p:ph type="body" sz="quarter" idx="14"/>
          </p:nvPr>
        </p:nvSpPr>
        <p:spPr/>
        <p:txBody>
          <a:bodyPr>
            <a:normAutofit/>
          </a:bodyPr>
          <a:lstStyle/>
          <a:p>
            <a:r>
              <a:rPr lang="en-US" sz="2400" dirty="0"/>
              <a:t>The Problem</a:t>
            </a:r>
          </a:p>
          <a:p>
            <a:r>
              <a:rPr lang="en-US" sz="2400" dirty="0"/>
              <a:t>Exposures</a:t>
            </a:r>
          </a:p>
          <a:p>
            <a:r>
              <a:rPr lang="en-US" sz="2400" dirty="0"/>
              <a:t>Symptoms</a:t>
            </a:r>
          </a:p>
          <a:p>
            <a:r>
              <a:rPr lang="en-US" sz="2400" dirty="0"/>
              <a:t>Prevention</a:t>
            </a:r>
          </a:p>
        </p:txBody>
      </p:sp>
      <p:pic>
        <p:nvPicPr>
          <p:cNvPr id="5" name="Picture 4">
            <a:extLst>
              <a:ext uri="{FF2B5EF4-FFF2-40B4-BE49-F238E27FC236}">
                <a16:creationId xmlns:a16="http://schemas.microsoft.com/office/drawing/2014/main" id="{8A8C8148-EEC2-454D-B493-CACA9AF431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2037" y="2081366"/>
            <a:ext cx="5024005" cy="2834054"/>
          </a:xfrm>
          <a:prstGeom prst="rect">
            <a:avLst/>
          </a:prstGeom>
        </p:spPr>
      </p:pic>
    </p:spTree>
    <p:extLst>
      <p:ext uri="{BB962C8B-B14F-4D97-AF65-F5344CB8AC3E}">
        <p14:creationId xmlns:p14="http://schemas.microsoft.com/office/powerpoint/2010/main" val="3434509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n-US" sz="3200" dirty="0"/>
              <a:t>OSHA Enforcement: July 2012</a:t>
            </a:r>
          </a:p>
        </p:txBody>
      </p:sp>
      <p:sp>
        <p:nvSpPr>
          <p:cNvPr id="15363" name="Content Placeholder 3"/>
          <p:cNvSpPr>
            <a:spLocks noGrp="1"/>
          </p:cNvSpPr>
          <p:nvPr>
            <p:ph type="subTitle" idx="13"/>
          </p:nvPr>
        </p:nvSpPr>
        <p:spPr>
          <a:xfrm>
            <a:off x="490794" y="636354"/>
            <a:ext cx="7137400" cy="418286"/>
          </a:xfrm>
        </p:spPr>
        <p:txBody>
          <a:bodyPr>
            <a:noAutofit/>
          </a:bodyPr>
          <a:lstStyle/>
          <a:p>
            <a:endParaRPr lang="en-US" sz="1200" dirty="0"/>
          </a:p>
        </p:txBody>
      </p:sp>
      <p:sp>
        <p:nvSpPr>
          <p:cNvPr id="2" name="Text Placeholder 1">
            <a:extLst>
              <a:ext uri="{FF2B5EF4-FFF2-40B4-BE49-F238E27FC236}">
                <a16:creationId xmlns:a16="http://schemas.microsoft.com/office/drawing/2014/main" id="{5CB0A9CA-3303-46B6-90E8-9AA37EB2D40C}"/>
              </a:ext>
            </a:extLst>
          </p:cNvPr>
          <p:cNvSpPr>
            <a:spLocks noGrp="1"/>
          </p:cNvSpPr>
          <p:nvPr>
            <p:ph type="body" sz="quarter" idx="14"/>
          </p:nvPr>
        </p:nvSpPr>
        <p:spPr>
          <a:xfrm>
            <a:off x="490794" y="985420"/>
            <a:ext cx="8204201" cy="4817503"/>
          </a:xfrm>
        </p:spPr>
        <p:txBody>
          <a:bodyPr>
            <a:noAutofit/>
          </a:bodyPr>
          <a:lstStyle/>
          <a:p>
            <a:pPr>
              <a:lnSpc>
                <a:spcPct val="115000"/>
              </a:lnSpc>
              <a:spcBef>
                <a:spcPct val="0"/>
              </a:spcBef>
              <a:buFont typeface="Calibri" pitchFamily="34" charset="0"/>
              <a:buAutoNum type="arabicPeriod"/>
            </a:pPr>
            <a:r>
              <a:rPr lang="en-US" sz="1200" b="1" dirty="0">
                <a:ea typeface="Calibri" pitchFamily="34" charset="0"/>
                <a:cs typeface="Times New Roman" pitchFamily="18" charset="0"/>
              </a:rPr>
              <a:t>The employer failed to keep the workplace free of a hazard to which its employees were exposed:</a:t>
            </a:r>
            <a:endParaRPr lang="en-US" sz="1200" dirty="0">
              <a:ea typeface="Calibri" pitchFamily="34" charset="0"/>
              <a:cs typeface="Times New Roman" pitchFamily="18" charset="0"/>
            </a:endParaRP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Workers were exposed to a HI at or above the Danger zone (see Hi chart); or </a:t>
            </a:r>
          </a:p>
          <a:p>
            <a:pPr lvl="1">
              <a:lnSpc>
                <a:spcPct val="115000"/>
              </a:lnSpc>
              <a:spcBef>
                <a:spcPct val="0"/>
              </a:spcBef>
              <a:spcAft>
                <a:spcPts val="750"/>
              </a:spcAft>
              <a:buFont typeface="Calibri" pitchFamily="34" charset="0"/>
              <a:buAutoNum type="alphaLcPeriod"/>
            </a:pPr>
            <a:r>
              <a:rPr lang="en-US" sz="1200" dirty="0">
                <a:ea typeface="Calibri" pitchFamily="34" charset="0"/>
                <a:cs typeface="Times New Roman" pitchFamily="18" charset="0"/>
              </a:rPr>
              <a:t>Workers were working outside for most of the day or during the heat of the day when there was a NOAA Heat advisory.</a:t>
            </a:r>
          </a:p>
          <a:p>
            <a:pPr>
              <a:lnSpc>
                <a:spcPct val="115000"/>
              </a:lnSpc>
              <a:spcBef>
                <a:spcPct val="0"/>
              </a:spcBef>
              <a:buFontTx/>
              <a:buNone/>
            </a:pPr>
            <a:r>
              <a:rPr lang="en-US" sz="1200" b="1" dirty="0">
                <a:ea typeface="Calibri" pitchFamily="34" charset="0"/>
                <a:cs typeface="Times New Roman" pitchFamily="18" charset="0"/>
              </a:rPr>
              <a:t>2.	The hazard was recognized: </a:t>
            </a:r>
            <a:endParaRPr lang="en-US" sz="1200" dirty="0">
              <a:ea typeface="Calibri" pitchFamily="34" charset="0"/>
              <a:cs typeface="Times New Roman" pitchFamily="18" charset="0"/>
            </a:endParaRP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NOAA issued heat advisory because of a HI at or above Danger zone (see HI chart) and employer was or should have been aware of the advisory;</a:t>
            </a: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Employees made complaints regarding heat;</a:t>
            </a: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Employees showed signs or symptoms of heat exposure;</a:t>
            </a: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Employer indicated that it was aware of the heat hazard (e.g., by providing water but not rest and shade); or</a:t>
            </a: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The employer’s industry has issued guidance or information about heat hazards.</a:t>
            </a:r>
          </a:p>
          <a:p>
            <a:pPr>
              <a:lnSpc>
                <a:spcPct val="115000"/>
              </a:lnSpc>
              <a:spcBef>
                <a:spcPct val="0"/>
              </a:spcBef>
              <a:buFontTx/>
              <a:buNone/>
            </a:pPr>
            <a:r>
              <a:rPr lang="en-US" sz="1200" b="1" dirty="0">
                <a:ea typeface="Calibri" pitchFamily="34" charset="0"/>
                <a:cs typeface="Times New Roman" pitchFamily="18" charset="0"/>
              </a:rPr>
              <a:t>3.	The hazard was causing or was likely to cause death or serious physical harm:</a:t>
            </a:r>
            <a:endParaRPr lang="en-US" sz="1200" dirty="0">
              <a:ea typeface="Calibri" pitchFamily="34" charset="0"/>
              <a:cs typeface="Times New Roman" pitchFamily="18" charset="0"/>
            </a:endParaRP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Heat exhaustion;</a:t>
            </a: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Heat stroke; or</a:t>
            </a: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Fatality</a:t>
            </a:r>
          </a:p>
          <a:p>
            <a:pPr>
              <a:lnSpc>
                <a:spcPct val="115000"/>
              </a:lnSpc>
              <a:spcBef>
                <a:spcPct val="0"/>
              </a:spcBef>
              <a:buFontTx/>
              <a:buNone/>
            </a:pPr>
            <a:r>
              <a:rPr lang="en-US" sz="1200" b="1" dirty="0">
                <a:ea typeface="Calibri" pitchFamily="34" charset="0"/>
                <a:cs typeface="Times New Roman" pitchFamily="18" charset="0"/>
              </a:rPr>
              <a:t>4.	There was a feasible and useful method to correct the hazard:</a:t>
            </a:r>
            <a:endParaRPr lang="en-US" sz="1200" dirty="0">
              <a:ea typeface="Calibri" pitchFamily="34" charset="0"/>
              <a:cs typeface="Times New Roman" pitchFamily="18" charset="0"/>
            </a:endParaRP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Providing workers with immediate access to water, rest, and shade, and allowing them to use that relief;</a:t>
            </a: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Implementing an acclimatization program for new employees and for those returning from extended time away (e.g., vacation)</a:t>
            </a:r>
          </a:p>
          <a:p>
            <a:pPr lvl="1">
              <a:lnSpc>
                <a:spcPct val="115000"/>
              </a:lnSpc>
              <a:spcBef>
                <a:spcPct val="0"/>
              </a:spcBef>
              <a:buFont typeface="Calibri" pitchFamily="34" charset="0"/>
              <a:buAutoNum type="alphaLcPeriod"/>
            </a:pPr>
            <a:r>
              <a:rPr lang="en-US" sz="1200" dirty="0">
                <a:ea typeface="Calibri" pitchFamily="34" charset="0"/>
                <a:cs typeface="Times New Roman" pitchFamily="18" charset="0"/>
              </a:rPr>
              <a:t>Implementing a work/rest schedule; or</a:t>
            </a:r>
          </a:p>
          <a:p>
            <a:pPr lvl="1">
              <a:lnSpc>
                <a:spcPct val="115000"/>
              </a:lnSpc>
              <a:spcBef>
                <a:spcPct val="0"/>
              </a:spcBef>
              <a:spcAft>
                <a:spcPts val="750"/>
              </a:spcAft>
              <a:buFont typeface="Calibri" pitchFamily="34" charset="0"/>
              <a:buAutoNum type="alphaLcPeriod"/>
            </a:pPr>
            <a:r>
              <a:rPr lang="en-US" sz="1200" dirty="0">
                <a:ea typeface="Calibri" pitchFamily="34" charset="0"/>
                <a:cs typeface="Times New Roman" pitchFamily="18" charset="0"/>
              </a:rPr>
              <a:t>Providing a climate – controlled area to cool down.</a:t>
            </a:r>
          </a:p>
          <a:p>
            <a:pPr>
              <a:buFont typeface="Calibri" pitchFamily="34" charset="0"/>
              <a:buAutoNum type="arabicPeriod"/>
            </a:pPr>
            <a:endParaRPr lang="en-US" sz="1200" dirty="0"/>
          </a:p>
          <a:p>
            <a:endParaRPr lang="en-US" dirty="0"/>
          </a:p>
        </p:txBody>
      </p:sp>
    </p:spTree>
    <p:extLst>
      <p:ext uri="{BB962C8B-B14F-4D97-AF65-F5344CB8AC3E}">
        <p14:creationId xmlns:p14="http://schemas.microsoft.com/office/powerpoint/2010/main" val="4092770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BD16-F850-4A22-B9A7-B3CAE4D086E5}"/>
              </a:ext>
            </a:extLst>
          </p:cNvPr>
          <p:cNvSpPr>
            <a:spLocks noGrp="1"/>
          </p:cNvSpPr>
          <p:nvPr>
            <p:ph type="title"/>
          </p:nvPr>
        </p:nvSpPr>
        <p:spPr/>
        <p:txBody>
          <a:bodyPr/>
          <a:lstStyle/>
          <a:p>
            <a:r>
              <a:rPr lang="en-US" dirty="0"/>
              <a:t>From the OSHA Heat Stress Initiative (4/8/2022)</a:t>
            </a:r>
          </a:p>
        </p:txBody>
      </p:sp>
      <p:sp>
        <p:nvSpPr>
          <p:cNvPr id="3" name="Slide Number Placeholder 2">
            <a:extLst>
              <a:ext uri="{FF2B5EF4-FFF2-40B4-BE49-F238E27FC236}">
                <a16:creationId xmlns:a16="http://schemas.microsoft.com/office/drawing/2014/main" id="{9B217ECC-CE79-4CF1-94AA-F01CF2325811}"/>
              </a:ext>
            </a:extLst>
          </p:cNvPr>
          <p:cNvSpPr>
            <a:spLocks noGrp="1"/>
          </p:cNvSpPr>
          <p:nvPr>
            <p:ph type="sldNum" sz="quarter" idx="12"/>
          </p:nvPr>
        </p:nvSpPr>
        <p:spPr/>
        <p:txBody>
          <a:bodyPr/>
          <a:lstStyle/>
          <a:p>
            <a:fld id="{04AD00A3-FF80-0349-A94D-FDF759839189}" type="slidenum">
              <a:rPr lang="en-US" smtClean="0"/>
              <a:pPr/>
              <a:t>31</a:t>
            </a:fld>
            <a:endParaRPr lang="en-US" dirty="0"/>
          </a:p>
        </p:txBody>
      </p:sp>
      <p:sp>
        <p:nvSpPr>
          <p:cNvPr id="4" name="Subtitle 3">
            <a:extLst>
              <a:ext uri="{FF2B5EF4-FFF2-40B4-BE49-F238E27FC236}">
                <a16:creationId xmlns:a16="http://schemas.microsoft.com/office/drawing/2014/main" id="{80121C66-5A12-4D08-8187-E257B0E3969C}"/>
              </a:ext>
            </a:extLst>
          </p:cNvPr>
          <p:cNvSpPr>
            <a:spLocks noGrp="1"/>
          </p:cNvSpPr>
          <p:nvPr>
            <p:ph type="subTitle" idx="13"/>
          </p:nvPr>
        </p:nvSpPr>
        <p:spPr/>
        <p:txBody>
          <a:bodyPr>
            <a:normAutofit/>
          </a:bodyPr>
          <a:lstStyle/>
          <a:p>
            <a:endParaRPr lang="en-US" dirty="0"/>
          </a:p>
        </p:txBody>
      </p:sp>
      <p:sp>
        <p:nvSpPr>
          <p:cNvPr id="5" name="Text Placeholder 4">
            <a:extLst>
              <a:ext uri="{FF2B5EF4-FFF2-40B4-BE49-F238E27FC236}">
                <a16:creationId xmlns:a16="http://schemas.microsoft.com/office/drawing/2014/main" id="{E91B4562-B3AC-4551-9337-DA41E216C99C}"/>
              </a:ext>
            </a:extLst>
          </p:cNvPr>
          <p:cNvSpPr>
            <a:spLocks noGrp="1"/>
          </p:cNvSpPr>
          <p:nvPr>
            <p:ph type="body" sz="quarter" idx="14"/>
          </p:nvPr>
        </p:nvSpPr>
        <p:spPr>
          <a:xfrm>
            <a:off x="490794" y="1358283"/>
            <a:ext cx="8204201" cy="4444641"/>
          </a:xfrm>
        </p:spPr>
        <p:txBody>
          <a:bodyPr/>
          <a:lstStyle/>
          <a:p>
            <a:pPr marL="0" indent="0">
              <a:buNone/>
            </a:pPr>
            <a:r>
              <a:rPr lang="en-US" dirty="0"/>
              <a:t>Where the information is available and applicable to the inspection, the case file should document factors such as the </a:t>
            </a:r>
            <a:r>
              <a:rPr lang="en-US" b="1" dirty="0"/>
              <a:t>employer’s knowledge of the hazard</a:t>
            </a:r>
            <a:r>
              <a:rPr lang="en-US" dirty="0"/>
              <a:t>, the </a:t>
            </a:r>
            <a:r>
              <a:rPr lang="en-US" b="1" dirty="0"/>
              <a:t>reading on the OSHA-NIOSH App </a:t>
            </a:r>
            <a:r>
              <a:rPr lang="en-US" dirty="0"/>
              <a:t>(use the camera screen shot function to save the image of the reading, when possible), </a:t>
            </a:r>
            <a:r>
              <a:rPr lang="en-US" b="1" dirty="0"/>
              <a:t>WBGT temperature </a:t>
            </a:r>
            <a:r>
              <a:rPr lang="en-US" dirty="0"/>
              <a:t>if possible, wind speed and /direction, radiant heat, cloud cover, length of time the work was performed, and other sources of heat in the workplace.  Additionally, document whether any exposed employees were </a:t>
            </a:r>
            <a:r>
              <a:rPr lang="en-US" b="1" dirty="0"/>
              <a:t>temporary workers, new hires, or employees returning from prolonged leave periods who were not acclimatized. </a:t>
            </a:r>
          </a:p>
        </p:txBody>
      </p:sp>
    </p:spTree>
    <p:extLst>
      <p:ext uri="{BB962C8B-B14F-4D97-AF65-F5344CB8AC3E}">
        <p14:creationId xmlns:p14="http://schemas.microsoft.com/office/powerpoint/2010/main" val="631517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105-4286-4289-B03C-E12FEA0D2F5A}"/>
              </a:ext>
            </a:extLst>
          </p:cNvPr>
          <p:cNvSpPr>
            <a:spLocks noGrp="1"/>
          </p:cNvSpPr>
          <p:nvPr>
            <p:ph type="title"/>
          </p:nvPr>
        </p:nvSpPr>
        <p:spPr/>
        <p:txBody>
          <a:bodyPr/>
          <a:lstStyle/>
          <a:p>
            <a:r>
              <a:rPr lang="en-US" dirty="0"/>
              <a:t>During heat-related inspections, CSHOs should;</a:t>
            </a:r>
          </a:p>
        </p:txBody>
      </p:sp>
      <p:sp>
        <p:nvSpPr>
          <p:cNvPr id="3" name="Slide Number Placeholder 2">
            <a:extLst>
              <a:ext uri="{FF2B5EF4-FFF2-40B4-BE49-F238E27FC236}">
                <a16:creationId xmlns:a16="http://schemas.microsoft.com/office/drawing/2014/main" id="{0E0A971A-93FE-4B8C-A6E8-5A6EACA15E43}"/>
              </a:ext>
            </a:extLst>
          </p:cNvPr>
          <p:cNvSpPr>
            <a:spLocks noGrp="1"/>
          </p:cNvSpPr>
          <p:nvPr>
            <p:ph type="sldNum" sz="quarter" idx="12"/>
          </p:nvPr>
        </p:nvSpPr>
        <p:spPr/>
        <p:txBody>
          <a:bodyPr/>
          <a:lstStyle/>
          <a:p>
            <a:fld id="{04AD00A3-FF80-0349-A94D-FDF759839189}" type="slidenum">
              <a:rPr lang="en-US" smtClean="0"/>
              <a:pPr/>
              <a:t>32</a:t>
            </a:fld>
            <a:endParaRPr lang="en-US" dirty="0"/>
          </a:p>
        </p:txBody>
      </p:sp>
      <p:sp>
        <p:nvSpPr>
          <p:cNvPr id="4" name="Subtitle 3">
            <a:extLst>
              <a:ext uri="{FF2B5EF4-FFF2-40B4-BE49-F238E27FC236}">
                <a16:creationId xmlns:a16="http://schemas.microsoft.com/office/drawing/2014/main" id="{089D92C8-9C20-4BE7-A67F-EACB0B4B8E94}"/>
              </a:ext>
            </a:extLst>
          </p:cNvPr>
          <p:cNvSpPr>
            <a:spLocks noGrp="1"/>
          </p:cNvSpPr>
          <p:nvPr>
            <p:ph type="subTitle" idx="13"/>
          </p:nvPr>
        </p:nvSpPr>
        <p:spPr/>
        <p:txBody>
          <a:bodyPr/>
          <a:lstStyle/>
          <a:p>
            <a:endParaRPr lang="en-US" dirty="0"/>
          </a:p>
        </p:txBody>
      </p:sp>
      <p:sp>
        <p:nvSpPr>
          <p:cNvPr id="5" name="Text Placeholder 4">
            <a:extLst>
              <a:ext uri="{FF2B5EF4-FFF2-40B4-BE49-F238E27FC236}">
                <a16:creationId xmlns:a16="http://schemas.microsoft.com/office/drawing/2014/main" id="{DF66D6D9-ACE5-4E92-8AAA-DED57E78E017}"/>
              </a:ext>
            </a:extLst>
          </p:cNvPr>
          <p:cNvSpPr>
            <a:spLocks noGrp="1"/>
          </p:cNvSpPr>
          <p:nvPr>
            <p:ph type="body" sz="quarter" idx="14"/>
          </p:nvPr>
        </p:nvSpPr>
        <p:spPr>
          <a:xfrm>
            <a:off x="490794" y="1099027"/>
            <a:ext cx="8204201" cy="4867663"/>
          </a:xfrm>
        </p:spPr>
        <p:txBody>
          <a:bodyPr>
            <a:normAutofit/>
          </a:bodyPr>
          <a:lstStyle/>
          <a:p>
            <a:r>
              <a:rPr lang="en-US" dirty="0"/>
              <a:t>Review OSHA 300 Logs for heat-related illness(es),</a:t>
            </a:r>
          </a:p>
          <a:p>
            <a:r>
              <a:rPr lang="en-US" dirty="0"/>
              <a:t>Review injury and illness reports/obtain any records of emergency room visits and/or ambulance transport, even if hospitalizations did not occur, </a:t>
            </a:r>
          </a:p>
          <a:p>
            <a:r>
              <a:rPr lang="en-US" dirty="0"/>
              <a:t>Interview workers for reports of symptoms that may indicate heat-related illnesses,</a:t>
            </a:r>
          </a:p>
          <a:p>
            <a:r>
              <a:rPr lang="en-US" dirty="0"/>
              <a:t>Review employer’s plan to address heat exposure, including acclimatization procedures (especially for new and returning workers), work-rest schedules, access to shade and water (with electrolytes when needed), and any training records associated with implementing a heat illness prevention program,</a:t>
            </a:r>
          </a:p>
          <a:p>
            <a:r>
              <a:rPr lang="en-US" dirty="0"/>
              <a:t>Document, where possible, the heat index on the OSHA-NIOSH Heat App, using the screen save feature on a mobile phone or tablet,</a:t>
            </a:r>
          </a:p>
        </p:txBody>
      </p:sp>
    </p:spTree>
    <p:extLst>
      <p:ext uri="{BB962C8B-B14F-4D97-AF65-F5344CB8AC3E}">
        <p14:creationId xmlns:p14="http://schemas.microsoft.com/office/powerpoint/2010/main" val="3729221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105-4286-4289-B03C-E12FEA0D2F5A}"/>
              </a:ext>
            </a:extLst>
          </p:cNvPr>
          <p:cNvSpPr>
            <a:spLocks noGrp="1"/>
          </p:cNvSpPr>
          <p:nvPr>
            <p:ph type="title"/>
          </p:nvPr>
        </p:nvSpPr>
        <p:spPr/>
        <p:txBody>
          <a:bodyPr/>
          <a:lstStyle/>
          <a:p>
            <a:r>
              <a:rPr lang="en-US" dirty="0"/>
              <a:t>During heat-related inspections, CSHOs should;</a:t>
            </a:r>
          </a:p>
        </p:txBody>
      </p:sp>
      <p:sp>
        <p:nvSpPr>
          <p:cNvPr id="3" name="Slide Number Placeholder 2">
            <a:extLst>
              <a:ext uri="{FF2B5EF4-FFF2-40B4-BE49-F238E27FC236}">
                <a16:creationId xmlns:a16="http://schemas.microsoft.com/office/drawing/2014/main" id="{0E0A971A-93FE-4B8C-A6E8-5A6EACA15E43}"/>
              </a:ext>
            </a:extLst>
          </p:cNvPr>
          <p:cNvSpPr>
            <a:spLocks noGrp="1"/>
          </p:cNvSpPr>
          <p:nvPr>
            <p:ph type="sldNum" sz="quarter" idx="12"/>
          </p:nvPr>
        </p:nvSpPr>
        <p:spPr/>
        <p:txBody>
          <a:bodyPr/>
          <a:lstStyle/>
          <a:p>
            <a:fld id="{04AD00A3-FF80-0349-A94D-FDF759839189}" type="slidenum">
              <a:rPr lang="en-US" smtClean="0"/>
              <a:pPr/>
              <a:t>33</a:t>
            </a:fld>
            <a:endParaRPr lang="en-US" dirty="0"/>
          </a:p>
        </p:txBody>
      </p:sp>
      <p:sp>
        <p:nvSpPr>
          <p:cNvPr id="4" name="Subtitle 3">
            <a:extLst>
              <a:ext uri="{FF2B5EF4-FFF2-40B4-BE49-F238E27FC236}">
                <a16:creationId xmlns:a16="http://schemas.microsoft.com/office/drawing/2014/main" id="{089D92C8-9C20-4BE7-A67F-EACB0B4B8E94}"/>
              </a:ext>
            </a:extLst>
          </p:cNvPr>
          <p:cNvSpPr>
            <a:spLocks noGrp="1"/>
          </p:cNvSpPr>
          <p:nvPr>
            <p:ph type="subTitle" idx="13"/>
          </p:nvPr>
        </p:nvSpPr>
        <p:spPr/>
        <p:txBody>
          <a:bodyPr/>
          <a:lstStyle/>
          <a:p>
            <a:endParaRPr lang="en-US" dirty="0"/>
          </a:p>
        </p:txBody>
      </p:sp>
      <p:sp>
        <p:nvSpPr>
          <p:cNvPr id="5" name="Text Placeholder 4">
            <a:extLst>
              <a:ext uri="{FF2B5EF4-FFF2-40B4-BE49-F238E27FC236}">
                <a16:creationId xmlns:a16="http://schemas.microsoft.com/office/drawing/2014/main" id="{DF66D6D9-ACE5-4E92-8AAA-DED57E78E017}"/>
              </a:ext>
            </a:extLst>
          </p:cNvPr>
          <p:cNvSpPr>
            <a:spLocks noGrp="1"/>
          </p:cNvSpPr>
          <p:nvPr>
            <p:ph type="body" sz="quarter" idx="14"/>
          </p:nvPr>
        </p:nvSpPr>
        <p:spPr>
          <a:xfrm>
            <a:off x="490794" y="1099027"/>
            <a:ext cx="8329933" cy="4867663"/>
          </a:xfrm>
        </p:spPr>
        <p:txBody>
          <a:bodyPr>
            <a:normAutofit lnSpcReduction="10000"/>
          </a:bodyPr>
          <a:lstStyle/>
          <a:p>
            <a:r>
              <a:rPr lang="en-US" dirty="0"/>
              <a:t>Identify conditions and activities relevant to heat-related hazards. These can include, but are not limited to:</a:t>
            </a:r>
          </a:p>
          <a:p>
            <a:pPr lvl="1"/>
            <a:r>
              <a:rPr lang="en-US" dirty="0"/>
              <a:t>Potential sources of heat-related illnesses (e.g., working in direct sunlight, a hot vehicle, or areas with hot air, near a gas engine, furnace, boiler or steam lines),</a:t>
            </a:r>
          </a:p>
          <a:p>
            <a:pPr lvl="1"/>
            <a:r>
              <a:rPr lang="en-US" dirty="0"/>
              <a:t>WBGT calculations and/or other temperature measurements,</a:t>
            </a:r>
          </a:p>
          <a:p>
            <a:pPr lvl="1"/>
            <a:r>
              <a:rPr lang="en-US" dirty="0"/>
              <a:t>Heat advisories, warnings or alerts,</a:t>
            </a:r>
          </a:p>
          <a:p>
            <a:pPr lvl="1"/>
            <a:r>
              <a:rPr lang="en-US" dirty="0"/>
              <a:t>The use of heavy or bulky clothing or equipment,</a:t>
            </a:r>
          </a:p>
          <a:p>
            <a:pPr lvl="1"/>
            <a:r>
              <a:rPr lang="en-US" dirty="0"/>
              <a:t>The types of activities performed by the employees and whether those activities can be categorized as moderate, heavy or very heavy work,</a:t>
            </a:r>
          </a:p>
          <a:p>
            <a:pPr lvl="1"/>
            <a:r>
              <a:rPr lang="en-US" dirty="0"/>
              <a:t>The length of time in which a worker is continuously or repeatedly performing moderate to strenuous activities,</a:t>
            </a:r>
          </a:p>
          <a:p>
            <a:pPr lvl="1"/>
            <a:r>
              <a:rPr lang="en-US" dirty="0"/>
              <a:t>Heat-related illnesses among new workers,</a:t>
            </a:r>
          </a:p>
          <a:p>
            <a:pPr lvl="1"/>
            <a:r>
              <a:rPr lang="en-US" dirty="0"/>
              <a:t>The presence of any recent vacation time or breaks in employment prior to complaints of heat-related symptoms, and</a:t>
            </a:r>
          </a:p>
          <a:p>
            <a:pPr lvl="1"/>
            <a:r>
              <a:rPr lang="en-US" dirty="0"/>
              <a:t>The availability of rest breaks, water and shade on site.</a:t>
            </a:r>
          </a:p>
        </p:txBody>
      </p:sp>
    </p:spTree>
    <p:extLst>
      <p:ext uri="{BB962C8B-B14F-4D97-AF65-F5344CB8AC3E}">
        <p14:creationId xmlns:p14="http://schemas.microsoft.com/office/powerpoint/2010/main" val="1451902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41AD-345F-48CD-95F9-61DD8180B48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006B0A7-4141-4385-9119-A7033635B7A6}"/>
              </a:ext>
            </a:extLst>
          </p:cNvPr>
          <p:cNvSpPr>
            <a:spLocks noGrp="1"/>
          </p:cNvSpPr>
          <p:nvPr>
            <p:ph type="sldNum" sz="quarter" idx="12"/>
          </p:nvPr>
        </p:nvSpPr>
        <p:spPr/>
        <p:txBody>
          <a:bodyPr/>
          <a:lstStyle/>
          <a:p>
            <a:fld id="{04AD00A3-FF80-0349-A94D-FDF759839189}" type="slidenum">
              <a:rPr lang="en-US" smtClean="0"/>
              <a:pPr/>
              <a:t>34</a:t>
            </a:fld>
            <a:endParaRPr lang="en-US" dirty="0"/>
          </a:p>
        </p:txBody>
      </p:sp>
      <p:sp>
        <p:nvSpPr>
          <p:cNvPr id="4" name="Subtitle 3">
            <a:extLst>
              <a:ext uri="{FF2B5EF4-FFF2-40B4-BE49-F238E27FC236}">
                <a16:creationId xmlns:a16="http://schemas.microsoft.com/office/drawing/2014/main" id="{832B276D-05DB-4DB5-8D9D-47E5EF1203D8}"/>
              </a:ext>
            </a:extLst>
          </p:cNvPr>
          <p:cNvSpPr>
            <a:spLocks noGrp="1"/>
          </p:cNvSpPr>
          <p:nvPr>
            <p:ph type="subTitle" idx="13"/>
          </p:nvPr>
        </p:nvSpPr>
        <p:spPr/>
        <p:txBody>
          <a:bodyPr/>
          <a:lstStyle/>
          <a:p>
            <a:endParaRPr lang="en-US"/>
          </a:p>
        </p:txBody>
      </p:sp>
      <p:sp>
        <p:nvSpPr>
          <p:cNvPr id="5" name="Text Placeholder 4">
            <a:extLst>
              <a:ext uri="{FF2B5EF4-FFF2-40B4-BE49-F238E27FC236}">
                <a16:creationId xmlns:a16="http://schemas.microsoft.com/office/drawing/2014/main" id="{4D139100-3C31-4618-8625-E1EF73C9A3BA}"/>
              </a:ext>
            </a:extLst>
          </p:cNvPr>
          <p:cNvSpPr>
            <a:spLocks noGrp="1"/>
          </p:cNvSpPr>
          <p:nvPr>
            <p:ph type="body" sz="quarter" idx="14"/>
          </p:nvPr>
        </p:nvSpPr>
        <p:spPr/>
        <p:txBody>
          <a:bodyPr/>
          <a:lstStyle/>
          <a:p>
            <a:endParaRPr lang="en-US" dirty="0"/>
          </a:p>
        </p:txBody>
      </p:sp>
      <p:pic>
        <p:nvPicPr>
          <p:cNvPr id="7" name="Picture 6">
            <a:extLst>
              <a:ext uri="{FF2B5EF4-FFF2-40B4-BE49-F238E27FC236}">
                <a16:creationId xmlns:a16="http://schemas.microsoft.com/office/drawing/2014/main" id="{83E0AFC6-081D-45B5-815F-F80CA8B5F9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005" y="225334"/>
            <a:ext cx="8068868" cy="5739210"/>
          </a:xfrm>
          <a:prstGeom prst="rect">
            <a:avLst/>
          </a:prstGeom>
        </p:spPr>
      </p:pic>
      <p:sp>
        <p:nvSpPr>
          <p:cNvPr id="9" name="TextBox 8">
            <a:extLst>
              <a:ext uri="{FF2B5EF4-FFF2-40B4-BE49-F238E27FC236}">
                <a16:creationId xmlns:a16="http://schemas.microsoft.com/office/drawing/2014/main" id="{AD226ADB-5933-403A-8ABD-7334FFC56A9A}"/>
              </a:ext>
            </a:extLst>
          </p:cNvPr>
          <p:cNvSpPr txBox="1"/>
          <p:nvPr/>
        </p:nvSpPr>
        <p:spPr>
          <a:xfrm>
            <a:off x="490794" y="34337"/>
            <a:ext cx="8395298" cy="369332"/>
          </a:xfrm>
          <a:prstGeom prst="rect">
            <a:avLst/>
          </a:prstGeom>
          <a:noFill/>
        </p:spPr>
        <p:txBody>
          <a:bodyPr wrap="square">
            <a:spAutoFit/>
          </a:bodyPr>
          <a:lstStyle/>
          <a:p>
            <a:r>
              <a:rPr lang="en-US" dirty="0"/>
              <a:t>https://www.osha.gov/sites/default/files/enforcement/directives/CPL_03-00-024.pdf</a:t>
            </a:r>
          </a:p>
        </p:txBody>
      </p:sp>
    </p:spTree>
    <p:extLst>
      <p:ext uri="{BB962C8B-B14F-4D97-AF65-F5344CB8AC3E}">
        <p14:creationId xmlns:p14="http://schemas.microsoft.com/office/powerpoint/2010/main" val="2504029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ED76F2-5551-461D-B2B3-D0C1947AB7C8}"/>
              </a:ext>
            </a:extLst>
          </p:cNvPr>
          <p:cNvSpPr>
            <a:spLocks noGrp="1"/>
          </p:cNvSpPr>
          <p:nvPr>
            <p:ph type="sldNum" sz="quarter" idx="12"/>
          </p:nvPr>
        </p:nvSpPr>
        <p:spPr/>
        <p:txBody>
          <a:bodyPr/>
          <a:lstStyle/>
          <a:p>
            <a:fld id="{04AD00A3-FF80-0349-A94D-FDF759839189}" type="slidenum">
              <a:rPr lang="en-US" smtClean="0"/>
              <a:pPr/>
              <a:t>35</a:t>
            </a:fld>
            <a:endParaRPr lang="en-US" dirty="0"/>
          </a:p>
        </p:txBody>
      </p:sp>
      <p:sp>
        <p:nvSpPr>
          <p:cNvPr id="5" name="Text Placeholder 4">
            <a:extLst>
              <a:ext uri="{FF2B5EF4-FFF2-40B4-BE49-F238E27FC236}">
                <a16:creationId xmlns:a16="http://schemas.microsoft.com/office/drawing/2014/main" id="{1BBE69BF-CDE3-4A00-AFE5-D39B1083D701}"/>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2CF92301-4586-45FA-BE5A-7CD3D0E493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55051"/>
            <a:ext cx="9144000" cy="4372391"/>
          </a:xfrm>
          <a:prstGeom prst="rect">
            <a:avLst/>
          </a:prstGeom>
        </p:spPr>
      </p:pic>
    </p:spTree>
    <p:extLst>
      <p:ext uri="{BB962C8B-B14F-4D97-AF65-F5344CB8AC3E}">
        <p14:creationId xmlns:p14="http://schemas.microsoft.com/office/powerpoint/2010/main" val="1522143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Hydration</a:t>
            </a:r>
            <a:endParaRPr lang="en-SD"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36</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fontScale="92500" lnSpcReduction="10000"/>
          </a:bodyPr>
          <a:lstStyle/>
          <a:p>
            <a:r>
              <a:rPr lang="en-US" sz="2400" dirty="0"/>
              <a:t>Are workers hydrated?</a:t>
            </a:r>
          </a:p>
        </p:txBody>
      </p:sp>
      <p:pic>
        <p:nvPicPr>
          <p:cNvPr id="5" name="Picture 4">
            <a:extLst>
              <a:ext uri="{FF2B5EF4-FFF2-40B4-BE49-F238E27FC236}">
                <a16:creationId xmlns:a16="http://schemas.microsoft.com/office/drawing/2014/main" id="{21398419-99BF-4054-9DF5-F743A83C9A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6958" y="1258182"/>
            <a:ext cx="5841507" cy="4381130"/>
          </a:xfrm>
          <a:prstGeom prst="rect">
            <a:avLst/>
          </a:prstGeom>
        </p:spPr>
      </p:pic>
    </p:spTree>
    <p:extLst>
      <p:ext uri="{BB962C8B-B14F-4D97-AF65-F5344CB8AC3E}">
        <p14:creationId xmlns:p14="http://schemas.microsoft.com/office/powerpoint/2010/main" val="73558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467EB4-5720-4626-B31F-F71DFF8812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418" y="158296"/>
            <a:ext cx="8690639" cy="5659925"/>
          </a:xfrm>
          <a:prstGeom prst="rect">
            <a:avLst/>
          </a:prstGeom>
        </p:spPr>
      </p:pic>
    </p:spTree>
    <p:extLst>
      <p:ext uri="{BB962C8B-B14F-4D97-AF65-F5344CB8AC3E}">
        <p14:creationId xmlns:p14="http://schemas.microsoft.com/office/powerpoint/2010/main" val="3768193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DC22E-F6B7-42E1-B3F5-62785F36CB8B}"/>
              </a:ext>
            </a:extLst>
          </p:cNvPr>
          <p:cNvSpPr>
            <a:spLocks noGrp="1"/>
          </p:cNvSpPr>
          <p:nvPr>
            <p:ph type="title"/>
          </p:nvPr>
        </p:nvSpPr>
        <p:spPr/>
        <p:txBody>
          <a:bodyPr/>
          <a:lstStyle/>
          <a:p>
            <a:r>
              <a:rPr lang="en-US" sz="3200" dirty="0"/>
              <a:t>How much cool water?</a:t>
            </a:r>
          </a:p>
        </p:txBody>
      </p:sp>
      <p:sp>
        <p:nvSpPr>
          <p:cNvPr id="5" name="Slide Number Placeholder 4">
            <a:extLst>
              <a:ext uri="{FF2B5EF4-FFF2-40B4-BE49-F238E27FC236}">
                <a16:creationId xmlns:a16="http://schemas.microsoft.com/office/drawing/2014/main" id="{B220F73A-7951-42A4-802D-5321FEC6DB10}"/>
              </a:ext>
            </a:extLst>
          </p:cNvPr>
          <p:cNvSpPr>
            <a:spLocks noGrp="1"/>
          </p:cNvSpPr>
          <p:nvPr>
            <p:ph type="sldNum" sz="quarter" idx="12"/>
          </p:nvPr>
        </p:nvSpPr>
        <p:spPr/>
        <p:txBody>
          <a:bodyPr/>
          <a:lstStyle/>
          <a:p>
            <a:fld id="{FE64FAF0-67D6-8641-82FF-792E6360F5A5}" type="slidenum">
              <a:rPr lang="en-US" smtClean="0"/>
              <a:pPr/>
              <a:t>38</a:t>
            </a:fld>
            <a:endParaRPr lang="en-US" dirty="0"/>
          </a:p>
        </p:txBody>
      </p:sp>
      <p:sp>
        <p:nvSpPr>
          <p:cNvPr id="3" name="Content Placeholder 2">
            <a:extLst>
              <a:ext uri="{FF2B5EF4-FFF2-40B4-BE49-F238E27FC236}">
                <a16:creationId xmlns:a16="http://schemas.microsoft.com/office/drawing/2014/main" id="{CC71C48D-093D-4338-8D1E-02392F15D7AD}"/>
              </a:ext>
            </a:extLst>
          </p:cNvPr>
          <p:cNvSpPr>
            <a:spLocks noGrp="1"/>
          </p:cNvSpPr>
          <p:nvPr>
            <p:ph type="subTitle" idx="13"/>
          </p:nvPr>
        </p:nvSpPr>
        <p:spPr/>
        <p:txBody>
          <a:bodyPr>
            <a:normAutofit/>
          </a:bodyPr>
          <a:lstStyle/>
          <a:p>
            <a:endParaRPr lang="en-US" dirty="0"/>
          </a:p>
        </p:txBody>
      </p:sp>
      <p:sp>
        <p:nvSpPr>
          <p:cNvPr id="2" name="Text Placeholder 1">
            <a:extLst>
              <a:ext uri="{FF2B5EF4-FFF2-40B4-BE49-F238E27FC236}">
                <a16:creationId xmlns:a16="http://schemas.microsoft.com/office/drawing/2014/main" id="{EB404920-EF4B-49E7-8A1C-D2CBE01DDBA7}"/>
              </a:ext>
            </a:extLst>
          </p:cNvPr>
          <p:cNvSpPr>
            <a:spLocks noGrp="1"/>
          </p:cNvSpPr>
          <p:nvPr>
            <p:ph type="body" sz="quarter" idx="14"/>
          </p:nvPr>
        </p:nvSpPr>
        <p:spPr>
          <a:xfrm>
            <a:off x="490794" y="2787588"/>
            <a:ext cx="8196006" cy="3015336"/>
          </a:xfrm>
        </p:spPr>
        <p:txBody>
          <a:bodyPr>
            <a:normAutofit lnSpcReduction="10000"/>
          </a:bodyPr>
          <a:lstStyle/>
          <a:p>
            <a:pPr marL="0" indent="0">
              <a:buNone/>
            </a:pPr>
            <a:r>
              <a:rPr lang="en-US" sz="2400" dirty="0"/>
              <a:t>32 oz. an hour x 8 hours x 10 workers = 20 gallons a day</a:t>
            </a:r>
          </a:p>
          <a:p>
            <a:pPr marL="0" indent="0">
              <a:buNone/>
            </a:pPr>
            <a:r>
              <a:rPr lang="en-US" sz="2400" dirty="0"/>
              <a:t>100 gallons a week</a:t>
            </a:r>
          </a:p>
          <a:p>
            <a:pPr marL="0" indent="0">
              <a:buNone/>
            </a:pPr>
            <a:r>
              <a:rPr lang="en-US" sz="2400" dirty="0"/>
              <a:t>400 gallons a month</a:t>
            </a:r>
          </a:p>
          <a:p>
            <a:pPr marL="0" indent="0">
              <a:buNone/>
            </a:pPr>
            <a:endParaRPr lang="en-US" sz="2400" dirty="0"/>
          </a:p>
          <a:p>
            <a:pPr marL="0" indent="0">
              <a:buNone/>
            </a:pPr>
            <a:r>
              <a:rPr lang="en-US" sz="2400" dirty="0"/>
              <a:t>Question:  How can a supervisor take one of these jugs onto the site and expect it to cover the crew for the day?</a:t>
            </a:r>
          </a:p>
          <a:p>
            <a:pPr marL="0" indent="0">
              <a:buNone/>
            </a:pPr>
            <a:r>
              <a:rPr lang="en-US" sz="2400" dirty="0"/>
              <a:t>There must be a process.</a:t>
            </a:r>
          </a:p>
          <a:p>
            <a:pPr marL="0" indent="0">
              <a:buNone/>
            </a:pPr>
            <a:endParaRPr lang="en-US" dirty="0"/>
          </a:p>
          <a:p>
            <a:pPr marL="0" indent="0">
              <a:buNone/>
            </a:pPr>
            <a:endParaRPr lang="en-US" dirty="0"/>
          </a:p>
        </p:txBody>
      </p:sp>
      <p:pic>
        <p:nvPicPr>
          <p:cNvPr id="7" name="Picture Placeholder 6">
            <a:extLst>
              <a:ext uri="{FF2B5EF4-FFF2-40B4-BE49-F238E27FC236}">
                <a16:creationId xmlns:a16="http://schemas.microsoft.com/office/drawing/2014/main" id="{AAF0D557-42EB-48E5-A5B8-EB02F07EF435}"/>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tretch>
            <a:fillRect/>
          </a:stretch>
        </p:blipFill>
        <p:spPr>
          <a:xfrm>
            <a:off x="6866273" y="245223"/>
            <a:ext cx="1786933" cy="2542365"/>
          </a:xfrm>
          <a:prstGeom prst="rect">
            <a:avLst/>
          </a:prstGeom>
        </p:spPr>
      </p:pic>
    </p:spTree>
    <p:extLst>
      <p:ext uri="{BB962C8B-B14F-4D97-AF65-F5344CB8AC3E}">
        <p14:creationId xmlns:p14="http://schemas.microsoft.com/office/powerpoint/2010/main" val="1941449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7C723-8948-4ECD-B1CF-DE9015764E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062" y="857251"/>
            <a:ext cx="8244031" cy="1824386"/>
          </a:xfrm>
          <a:prstGeom prst="rect">
            <a:avLst/>
          </a:prstGeom>
        </p:spPr>
      </p:pic>
      <p:pic>
        <p:nvPicPr>
          <p:cNvPr id="8" name="Picture 7">
            <a:extLst>
              <a:ext uri="{FF2B5EF4-FFF2-40B4-BE49-F238E27FC236}">
                <a16:creationId xmlns:a16="http://schemas.microsoft.com/office/drawing/2014/main" id="{45E8C703-B18A-4CBC-BCF5-0C2B667809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062" y="2681637"/>
            <a:ext cx="8445216" cy="1824386"/>
          </a:xfrm>
          <a:prstGeom prst="rect">
            <a:avLst/>
          </a:prstGeom>
        </p:spPr>
      </p:pic>
      <p:sp>
        <p:nvSpPr>
          <p:cNvPr id="10" name="TextBox 9">
            <a:extLst>
              <a:ext uri="{FF2B5EF4-FFF2-40B4-BE49-F238E27FC236}">
                <a16:creationId xmlns:a16="http://schemas.microsoft.com/office/drawing/2014/main" id="{C5D0D645-5EFA-4990-980B-AC6FB8DAFB46}"/>
              </a:ext>
            </a:extLst>
          </p:cNvPr>
          <p:cNvSpPr txBox="1"/>
          <p:nvPr/>
        </p:nvSpPr>
        <p:spPr>
          <a:xfrm>
            <a:off x="391477" y="4780107"/>
            <a:ext cx="8232458" cy="923330"/>
          </a:xfrm>
          <a:prstGeom prst="rect">
            <a:avLst/>
          </a:prstGeom>
          <a:noFill/>
        </p:spPr>
        <p:txBody>
          <a:bodyPr wrap="square">
            <a:spAutoFit/>
          </a:bodyPr>
          <a:lstStyle/>
          <a:p>
            <a:r>
              <a:rPr lang="en-US" dirty="0"/>
              <a:t>A 10 person crew working 8 hours a day for every day of August 2021  (22 work days) will need 3344 bottles of water or 140 cases, or 1 pallet +62 cases (or just get 2 pallets?) </a:t>
            </a:r>
          </a:p>
        </p:txBody>
      </p:sp>
      <p:sp>
        <p:nvSpPr>
          <p:cNvPr id="2" name="Title 1">
            <a:extLst>
              <a:ext uri="{FF2B5EF4-FFF2-40B4-BE49-F238E27FC236}">
                <a16:creationId xmlns:a16="http://schemas.microsoft.com/office/drawing/2014/main" id="{EF12312C-E4A7-47DB-9326-921A9D41B354}"/>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8F04E3CA-3CC7-496A-9E2F-FD31ADC74B98}"/>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1718266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3ABF-940D-4A08-B8C4-62DCEAE7D48F}"/>
              </a:ext>
            </a:extLst>
          </p:cNvPr>
          <p:cNvSpPr>
            <a:spLocks noGrp="1"/>
          </p:cNvSpPr>
          <p:nvPr>
            <p:ph type="title"/>
          </p:nvPr>
        </p:nvSpPr>
        <p:spPr/>
        <p:txBody>
          <a:bodyPr/>
          <a:lstStyle/>
          <a:p>
            <a:r>
              <a:rPr lang="en-US" dirty="0"/>
              <a:t>The Problem</a:t>
            </a:r>
          </a:p>
        </p:txBody>
      </p:sp>
      <p:sp>
        <p:nvSpPr>
          <p:cNvPr id="3" name="Slide Number Placeholder 2">
            <a:extLst>
              <a:ext uri="{FF2B5EF4-FFF2-40B4-BE49-F238E27FC236}">
                <a16:creationId xmlns:a16="http://schemas.microsoft.com/office/drawing/2014/main" id="{D4766ED4-9B8F-49F2-9309-BB2CA76EEA37}"/>
              </a:ext>
            </a:extLst>
          </p:cNvPr>
          <p:cNvSpPr>
            <a:spLocks noGrp="1"/>
          </p:cNvSpPr>
          <p:nvPr>
            <p:ph type="sldNum" sz="quarter" idx="12"/>
          </p:nvPr>
        </p:nvSpPr>
        <p:spPr/>
        <p:txBody>
          <a:bodyPr/>
          <a:lstStyle/>
          <a:p>
            <a:fld id="{04AD00A3-FF80-0349-A94D-FDF759839189}" type="slidenum">
              <a:rPr lang="en-US" smtClean="0"/>
              <a:pPr/>
              <a:t>4</a:t>
            </a:fld>
            <a:endParaRPr lang="en-US" dirty="0"/>
          </a:p>
        </p:txBody>
      </p:sp>
      <p:pic>
        <p:nvPicPr>
          <p:cNvPr id="6" name="Picture 5">
            <a:extLst>
              <a:ext uri="{FF2B5EF4-FFF2-40B4-BE49-F238E27FC236}">
                <a16:creationId xmlns:a16="http://schemas.microsoft.com/office/drawing/2014/main" id="{E5E47769-A633-409C-A960-17E5BC8063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8740" y="1264732"/>
            <a:ext cx="4706520" cy="4328535"/>
          </a:xfrm>
          <a:prstGeom prst="rect">
            <a:avLst/>
          </a:prstGeom>
        </p:spPr>
      </p:pic>
    </p:spTree>
    <p:extLst>
      <p:ext uri="{BB962C8B-B14F-4D97-AF65-F5344CB8AC3E}">
        <p14:creationId xmlns:p14="http://schemas.microsoft.com/office/powerpoint/2010/main" val="87289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A4257-F3FD-47B5-9195-0910CED05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005" y="3309482"/>
            <a:ext cx="6383066" cy="3264691"/>
          </a:xfrm>
          <a:prstGeom prst="rect">
            <a:avLst/>
          </a:prstGeom>
        </p:spPr>
      </p:pic>
      <p:pic>
        <p:nvPicPr>
          <p:cNvPr id="3" name="Picture 2">
            <a:extLst>
              <a:ext uri="{FF2B5EF4-FFF2-40B4-BE49-F238E27FC236}">
                <a16:creationId xmlns:a16="http://schemas.microsoft.com/office/drawing/2014/main" id="{7BA67087-2747-415F-B6BA-FD5393C053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4438" y="726956"/>
            <a:ext cx="2989157" cy="1994634"/>
          </a:xfrm>
          <a:prstGeom prst="rect">
            <a:avLst/>
          </a:prstGeom>
        </p:spPr>
      </p:pic>
      <p:sp>
        <p:nvSpPr>
          <p:cNvPr id="5" name="Content Placeholder 9">
            <a:extLst>
              <a:ext uri="{FF2B5EF4-FFF2-40B4-BE49-F238E27FC236}">
                <a16:creationId xmlns:a16="http://schemas.microsoft.com/office/drawing/2014/main" id="{EB9822E9-99DB-4BF2-B96A-A7F50E058FE4}"/>
              </a:ext>
            </a:extLst>
          </p:cNvPr>
          <p:cNvSpPr txBox="1">
            <a:spLocks/>
          </p:cNvSpPr>
          <p:nvPr/>
        </p:nvSpPr>
        <p:spPr>
          <a:xfrm>
            <a:off x="285538" y="2851884"/>
            <a:ext cx="8229812" cy="2343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SD" sz="2100" dirty="0"/>
          </a:p>
        </p:txBody>
      </p:sp>
      <p:sp>
        <p:nvSpPr>
          <p:cNvPr id="6" name="Title 5">
            <a:extLst>
              <a:ext uri="{FF2B5EF4-FFF2-40B4-BE49-F238E27FC236}">
                <a16:creationId xmlns:a16="http://schemas.microsoft.com/office/drawing/2014/main" id="{6B4847A9-BB06-4D4A-9786-DD62C1FBDA62}"/>
              </a:ext>
            </a:extLst>
          </p:cNvPr>
          <p:cNvSpPr>
            <a:spLocks noGrp="1"/>
          </p:cNvSpPr>
          <p:nvPr>
            <p:ph type="title"/>
          </p:nvPr>
        </p:nvSpPr>
        <p:spPr/>
        <p:txBody>
          <a:bodyPr/>
          <a:lstStyle/>
          <a:p>
            <a:r>
              <a:rPr lang="en-US" sz="3200" dirty="0"/>
              <a:t>Other drinks</a:t>
            </a:r>
          </a:p>
        </p:txBody>
      </p:sp>
      <p:sp>
        <p:nvSpPr>
          <p:cNvPr id="8" name="Text Placeholder 7">
            <a:extLst>
              <a:ext uri="{FF2B5EF4-FFF2-40B4-BE49-F238E27FC236}">
                <a16:creationId xmlns:a16="http://schemas.microsoft.com/office/drawing/2014/main" id="{7B67E07F-D77B-4E65-8299-FAD4AFBA780C}"/>
              </a:ext>
            </a:extLst>
          </p:cNvPr>
          <p:cNvSpPr>
            <a:spLocks noGrp="1"/>
          </p:cNvSpPr>
          <p:nvPr>
            <p:ph type="body" sz="quarter" idx="14"/>
          </p:nvPr>
        </p:nvSpPr>
        <p:spPr>
          <a:xfrm>
            <a:off x="490794" y="982857"/>
            <a:ext cx="2598635" cy="4212248"/>
          </a:xfrm>
        </p:spPr>
        <p:txBody>
          <a:bodyPr>
            <a:normAutofit/>
          </a:bodyPr>
          <a:lstStyle/>
          <a:p>
            <a:r>
              <a:rPr lang="en-US" sz="2400" dirty="0"/>
              <a:t>Hydration products</a:t>
            </a:r>
          </a:p>
          <a:p>
            <a:r>
              <a:rPr lang="en-US" sz="2400" dirty="0"/>
              <a:t>Chocolate milk?</a:t>
            </a:r>
          </a:p>
          <a:p>
            <a:r>
              <a:rPr lang="en-US" sz="2400" dirty="0"/>
              <a:t>Home remedies?</a:t>
            </a:r>
            <a:endParaRPr lang="en-SD" sz="2400" dirty="0"/>
          </a:p>
        </p:txBody>
      </p:sp>
      <p:pic>
        <p:nvPicPr>
          <p:cNvPr id="9" name="Picture 8">
            <a:extLst>
              <a:ext uri="{FF2B5EF4-FFF2-40B4-BE49-F238E27FC236}">
                <a16:creationId xmlns:a16="http://schemas.microsoft.com/office/drawing/2014/main" id="{DC6212A4-40A6-4775-8FCD-947103F2F0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8604" y="170828"/>
            <a:ext cx="2252574" cy="4006116"/>
          </a:xfrm>
          <a:prstGeom prst="rect">
            <a:avLst/>
          </a:prstGeom>
        </p:spPr>
      </p:pic>
      <p:pic>
        <p:nvPicPr>
          <p:cNvPr id="7" name="Picture 6">
            <a:extLst>
              <a:ext uri="{FF2B5EF4-FFF2-40B4-BE49-F238E27FC236}">
                <a16:creationId xmlns:a16="http://schemas.microsoft.com/office/drawing/2014/main" id="{5ECC5A6B-533C-4AA5-AD61-99C1E21924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6085" y="3830098"/>
            <a:ext cx="2027121" cy="2223458"/>
          </a:xfrm>
          <a:prstGeom prst="rect">
            <a:avLst/>
          </a:prstGeom>
        </p:spPr>
      </p:pic>
    </p:spTree>
    <p:extLst>
      <p:ext uri="{BB962C8B-B14F-4D97-AF65-F5344CB8AC3E}">
        <p14:creationId xmlns:p14="http://schemas.microsoft.com/office/powerpoint/2010/main" val="3844281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Prevention</a:t>
            </a:r>
            <a:endParaRPr lang="en-SD"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41</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a:bodyPr>
          <a:lstStyle/>
          <a:p>
            <a:endParaRPr lang="en-US" dirty="0"/>
          </a:p>
        </p:txBody>
      </p:sp>
      <p:sp>
        <p:nvSpPr>
          <p:cNvPr id="2" name="Text Placeholder 1">
            <a:extLst>
              <a:ext uri="{FF2B5EF4-FFF2-40B4-BE49-F238E27FC236}">
                <a16:creationId xmlns:a16="http://schemas.microsoft.com/office/drawing/2014/main" id="{CC6632CC-09FA-4BB7-9F48-EC65F598DEA6}"/>
              </a:ext>
            </a:extLst>
          </p:cNvPr>
          <p:cNvSpPr>
            <a:spLocks noGrp="1"/>
          </p:cNvSpPr>
          <p:nvPr>
            <p:ph type="body" sz="quarter" idx="14"/>
          </p:nvPr>
        </p:nvSpPr>
        <p:spPr/>
        <p:txBody>
          <a:bodyPr/>
          <a:lstStyle/>
          <a:p>
            <a:r>
              <a:rPr lang="en-US" sz="2400" dirty="0"/>
              <a:t>Policy/Procedure/Program</a:t>
            </a:r>
          </a:p>
          <a:p>
            <a:r>
              <a:rPr lang="en-US" sz="2400" dirty="0"/>
              <a:t>Good supervision</a:t>
            </a:r>
          </a:p>
          <a:p>
            <a:r>
              <a:rPr lang="en-US" sz="2400" dirty="0"/>
              <a:t>Water. Rest. Shade.</a:t>
            </a:r>
          </a:p>
          <a:p>
            <a:r>
              <a:rPr lang="en-US" sz="2400" dirty="0"/>
              <a:t>Improve as you go</a:t>
            </a:r>
          </a:p>
          <a:p>
            <a:r>
              <a:rPr lang="en-US" sz="2400" dirty="0"/>
              <a:t>Sharing ideas</a:t>
            </a:r>
          </a:p>
          <a:p>
            <a:pPr marL="0" indent="0">
              <a:buNone/>
            </a:pPr>
            <a:endParaRPr lang="en-US" dirty="0"/>
          </a:p>
        </p:txBody>
      </p:sp>
      <p:pic>
        <p:nvPicPr>
          <p:cNvPr id="5" name="Picture Placeholder 4">
            <a:extLst>
              <a:ext uri="{FF2B5EF4-FFF2-40B4-BE49-F238E27FC236}">
                <a16:creationId xmlns:a16="http://schemas.microsoft.com/office/drawing/2014/main" id="{1D550632-25B5-47C1-9BDC-7D45CE1469B9}"/>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l="20534" r="20534"/>
          <a:stretch>
            <a:fillRect/>
          </a:stretch>
        </p:blipFill>
        <p:spPr>
          <a:xfrm>
            <a:off x="4572000" y="125654"/>
            <a:ext cx="4460337" cy="5677270"/>
          </a:xfrm>
          <a:prstGeom prst="rect">
            <a:avLst/>
          </a:prstGeom>
        </p:spPr>
      </p:pic>
    </p:spTree>
    <p:extLst>
      <p:ext uri="{BB962C8B-B14F-4D97-AF65-F5344CB8AC3E}">
        <p14:creationId xmlns:p14="http://schemas.microsoft.com/office/powerpoint/2010/main" val="2808470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2DD-9F75-41E5-BD29-7BE740D8870C}"/>
              </a:ext>
            </a:extLst>
          </p:cNvPr>
          <p:cNvSpPr>
            <a:spLocks noGrp="1"/>
          </p:cNvSpPr>
          <p:nvPr>
            <p:ph type="title"/>
          </p:nvPr>
        </p:nvSpPr>
        <p:spPr/>
        <p:txBody>
          <a:bodyPr/>
          <a:lstStyle/>
          <a:p>
            <a:r>
              <a:rPr lang="en-US" sz="2000" dirty="0"/>
              <a:t>https://www.osha.gov/laws-regs/standardinterpretations/2021-09-01</a:t>
            </a:r>
          </a:p>
        </p:txBody>
      </p:sp>
      <p:sp>
        <p:nvSpPr>
          <p:cNvPr id="3" name="Slide Number Placeholder 2">
            <a:extLst>
              <a:ext uri="{FF2B5EF4-FFF2-40B4-BE49-F238E27FC236}">
                <a16:creationId xmlns:a16="http://schemas.microsoft.com/office/drawing/2014/main" id="{E20BE4FA-0A0E-4B42-8F0B-E22D9C70ACBF}"/>
              </a:ext>
            </a:extLst>
          </p:cNvPr>
          <p:cNvSpPr>
            <a:spLocks noGrp="1"/>
          </p:cNvSpPr>
          <p:nvPr>
            <p:ph type="sldNum" sz="quarter" idx="12"/>
          </p:nvPr>
        </p:nvSpPr>
        <p:spPr/>
        <p:txBody>
          <a:bodyPr/>
          <a:lstStyle/>
          <a:p>
            <a:fld id="{04AD00A3-FF80-0349-A94D-FDF759839189}" type="slidenum">
              <a:rPr lang="en-US" smtClean="0"/>
              <a:pPr/>
              <a:t>42</a:t>
            </a:fld>
            <a:endParaRPr lang="en-US" dirty="0"/>
          </a:p>
        </p:txBody>
      </p:sp>
      <p:sp>
        <p:nvSpPr>
          <p:cNvPr id="4" name="Subtitle 3">
            <a:extLst>
              <a:ext uri="{FF2B5EF4-FFF2-40B4-BE49-F238E27FC236}">
                <a16:creationId xmlns:a16="http://schemas.microsoft.com/office/drawing/2014/main" id="{1CBA54BA-57B8-4F6A-9741-B8069C88C3E2}"/>
              </a:ext>
            </a:extLst>
          </p:cNvPr>
          <p:cNvSpPr>
            <a:spLocks noGrp="1"/>
          </p:cNvSpPr>
          <p:nvPr>
            <p:ph type="subTitle" idx="13"/>
          </p:nvPr>
        </p:nvSpPr>
        <p:spPr/>
        <p:txBody>
          <a:bodyPr>
            <a:normAutofit fontScale="92500" lnSpcReduction="10000"/>
          </a:bodyPr>
          <a:lstStyle/>
          <a:p>
            <a:r>
              <a:rPr lang="en-US" sz="2400" dirty="0"/>
              <a:t>General Controls:</a:t>
            </a:r>
          </a:p>
        </p:txBody>
      </p:sp>
      <p:sp>
        <p:nvSpPr>
          <p:cNvPr id="5" name="Text Placeholder 4">
            <a:extLst>
              <a:ext uri="{FF2B5EF4-FFF2-40B4-BE49-F238E27FC236}">
                <a16:creationId xmlns:a16="http://schemas.microsoft.com/office/drawing/2014/main" id="{D993D0D5-373A-4354-AF69-76A7A48F2DC5}"/>
              </a:ext>
            </a:extLst>
          </p:cNvPr>
          <p:cNvSpPr>
            <a:spLocks noGrp="1"/>
          </p:cNvSpPr>
          <p:nvPr>
            <p:ph type="body" sz="quarter" idx="14"/>
          </p:nvPr>
        </p:nvSpPr>
        <p:spPr/>
        <p:txBody>
          <a:bodyPr/>
          <a:lstStyle/>
          <a:p>
            <a:r>
              <a:rPr lang="en-US" dirty="0"/>
              <a:t>Training: Hazards; Avoiding heat-related illnesses; Recognizing signs and symptoms; First-aid procedures and Employer's program to address heat-related illnesses.</a:t>
            </a:r>
          </a:p>
          <a:p>
            <a:r>
              <a:rPr lang="en-US" dirty="0"/>
              <a:t>Personal Protective Clothing and Equipment: Hats; Loosely worn reflective clothing; Cooling vests and water-cooled/dampened garments*; and Wearable Technology.</a:t>
            </a:r>
          </a:p>
          <a:p>
            <a:r>
              <a:rPr lang="en-US" dirty="0"/>
              <a:t>Administrative Controls: Scheduling; Cool drinking water; Frequent rest and water breaks; Rotation; and Cool rooms/shade.</a:t>
            </a:r>
          </a:p>
          <a:p>
            <a:r>
              <a:rPr lang="en-US" dirty="0"/>
              <a:t>Health Screening and Acclimatization: New worker plan; Returning worker plan; Awareness of medication and alcohol/drug use impact; and Personal factors/issues.</a:t>
            </a:r>
          </a:p>
          <a:p>
            <a:pPr marL="0" indent="0">
              <a:buNone/>
            </a:pPr>
            <a:endParaRPr lang="en-US" dirty="0"/>
          </a:p>
        </p:txBody>
      </p:sp>
    </p:spTree>
    <p:extLst>
      <p:ext uri="{BB962C8B-B14F-4D97-AF65-F5344CB8AC3E}">
        <p14:creationId xmlns:p14="http://schemas.microsoft.com/office/powerpoint/2010/main" val="3351827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7277-1D3D-44AA-AE14-75F5B1B7116A}"/>
              </a:ext>
            </a:extLst>
          </p:cNvPr>
          <p:cNvSpPr>
            <a:spLocks noGrp="1"/>
          </p:cNvSpPr>
          <p:nvPr>
            <p:ph type="title"/>
          </p:nvPr>
        </p:nvSpPr>
        <p:spPr/>
        <p:txBody>
          <a:bodyPr/>
          <a:lstStyle/>
          <a:p>
            <a:r>
              <a:rPr lang="en-US" dirty="0"/>
              <a:t>How do you know?</a:t>
            </a:r>
          </a:p>
        </p:txBody>
      </p:sp>
      <p:sp>
        <p:nvSpPr>
          <p:cNvPr id="3" name="Slide Number Placeholder 2">
            <a:extLst>
              <a:ext uri="{FF2B5EF4-FFF2-40B4-BE49-F238E27FC236}">
                <a16:creationId xmlns:a16="http://schemas.microsoft.com/office/drawing/2014/main" id="{CB659244-1C02-46D7-89D9-D195D50E0FEC}"/>
              </a:ext>
            </a:extLst>
          </p:cNvPr>
          <p:cNvSpPr>
            <a:spLocks noGrp="1"/>
          </p:cNvSpPr>
          <p:nvPr>
            <p:ph type="sldNum" sz="quarter" idx="12"/>
          </p:nvPr>
        </p:nvSpPr>
        <p:spPr/>
        <p:txBody>
          <a:bodyPr/>
          <a:lstStyle/>
          <a:p>
            <a:fld id="{04AD00A3-FF80-0349-A94D-FDF759839189}" type="slidenum">
              <a:rPr lang="en-US" smtClean="0"/>
              <a:pPr/>
              <a:t>43</a:t>
            </a:fld>
            <a:endParaRPr lang="en-US" dirty="0"/>
          </a:p>
        </p:txBody>
      </p:sp>
      <p:sp>
        <p:nvSpPr>
          <p:cNvPr id="4" name="Subtitle 3">
            <a:extLst>
              <a:ext uri="{FF2B5EF4-FFF2-40B4-BE49-F238E27FC236}">
                <a16:creationId xmlns:a16="http://schemas.microsoft.com/office/drawing/2014/main" id="{B905D9BE-17C8-4EF0-93C3-CF23902CCA0B}"/>
              </a:ext>
            </a:extLst>
          </p:cNvPr>
          <p:cNvSpPr>
            <a:spLocks noGrp="1"/>
          </p:cNvSpPr>
          <p:nvPr>
            <p:ph type="subTitle" idx="13"/>
          </p:nvPr>
        </p:nvSpPr>
        <p:spPr/>
        <p:txBody>
          <a:bodyPr/>
          <a:lstStyle/>
          <a:p>
            <a:r>
              <a:rPr lang="en-US" dirty="0"/>
              <a:t>What is the leader’s approach?</a:t>
            </a:r>
          </a:p>
        </p:txBody>
      </p:sp>
      <p:pic>
        <p:nvPicPr>
          <p:cNvPr id="9" name="Picture 8">
            <a:extLst>
              <a:ext uri="{FF2B5EF4-FFF2-40B4-BE49-F238E27FC236}">
                <a16:creationId xmlns:a16="http://schemas.microsoft.com/office/drawing/2014/main" id="{D02E4631-FD99-4C32-988C-2EE9A84CEE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43660"/>
            <a:ext cx="9144000" cy="1624075"/>
          </a:xfrm>
          <a:prstGeom prst="rect">
            <a:avLst/>
          </a:prstGeom>
        </p:spPr>
      </p:pic>
    </p:spTree>
    <p:extLst>
      <p:ext uri="{BB962C8B-B14F-4D97-AF65-F5344CB8AC3E}">
        <p14:creationId xmlns:p14="http://schemas.microsoft.com/office/powerpoint/2010/main" val="384805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7277-1D3D-44AA-AE14-75F5B1B7116A}"/>
              </a:ext>
            </a:extLst>
          </p:cNvPr>
          <p:cNvSpPr>
            <a:spLocks noGrp="1"/>
          </p:cNvSpPr>
          <p:nvPr>
            <p:ph type="title"/>
          </p:nvPr>
        </p:nvSpPr>
        <p:spPr/>
        <p:txBody>
          <a:bodyPr/>
          <a:lstStyle/>
          <a:p>
            <a:r>
              <a:rPr lang="en-US" dirty="0"/>
              <a:t>How do you know?</a:t>
            </a:r>
          </a:p>
        </p:txBody>
      </p:sp>
      <p:sp>
        <p:nvSpPr>
          <p:cNvPr id="3" name="Slide Number Placeholder 2">
            <a:extLst>
              <a:ext uri="{FF2B5EF4-FFF2-40B4-BE49-F238E27FC236}">
                <a16:creationId xmlns:a16="http://schemas.microsoft.com/office/drawing/2014/main" id="{CB659244-1C02-46D7-89D9-D195D50E0FEC}"/>
              </a:ext>
            </a:extLst>
          </p:cNvPr>
          <p:cNvSpPr>
            <a:spLocks noGrp="1"/>
          </p:cNvSpPr>
          <p:nvPr>
            <p:ph type="sldNum" sz="quarter" idx="12"/>
          </p:nvPr>
        </p:nvSpPr>
        <p:spPr/>
        <p:txBody>
          <a:bodyPr/>
          <a:lstStyle/>
          <a:p>
            <a:fld id="{04AD00A3-FF80-0349-A94D-FDF759839189}" type="slidenum">
              <a:rPr lang="en-US" smtClean="0"/>
              <a:pPr/>
              <a:t>44</a:t>
            </a:fld>
            <a:endParaRPr lang="en-US" dirty="0"/>
          </a:p>
        </p:txBody>
      </p:sp>
      <p:sp>
        <p:nvSpPr>
          <p:cNvPr id="4" name="Subtitle 3">
            <a:extLst>
              <a:ext uri="{FF2B5EF4-FFF2-40B4-BE49-F238E27FC236}">
                <a16:creationId xmlns:a16="http://schemas.microsoft.com/office/drawing/2014/main" id="{B905D9BE-17C8-4EF0-93C3-CF23902CCA0B}"/>
              </a:ext>
            </a:extLst>
          </p:cNvPr>
          <p:cNvSpPr>
            <a:spLocks noGrp="1"/>
          </p:cNvSpPr>
          <p:nvPr>
            <p:ph type="subTitle" idx="13"/>
          </p:nvPr>
        </p:nvSpPr>
        <p:spPr/>
        <p:txBody>
          <a:bodyPr/>
          <a:lstStyle/>
          <a:p>
            <a:r>
              <a:rPr lang="en-US" dirty="0"/>
              <a:t>What is the leader’s approach?</a:t>
            </a:r>
          </a:p>
        </p:txBody>
      </p:sp>
      <p:pic>
        <p:nvPicPr>
          <p:cNvPr id="9" name="Picture 8">
            <a:extLst>
              <a:ext uri="{FF2B5EF4-FFF2-40B4-BE49-F238E27FC236}">
                <a16:creationId xmlns:a16="http://schemas.microsoft.com/office/drawing/2014/main" id="{D02E4631-FD99-4C32-988C-2EE9A84CEE92}"/>
              </a:ext>
            </a:extLst>
          </p:cNvPr>
          <p:cNvPicPr>
            <a:picLocks noChangeAspect="1"/>
          </p:cNvPicPr>
          <p:nvPr/>
        </p:nvPicPr>
        <p:blipFill>
          <a:blip r:embed="rId3"/>
          <a:stretch>
            <a:fillRect/>
          </a:stretch>
        </p:blipFill>
        <p:spPr>
          <a:xfrm>
            <a:off x="-1" y="1743660"/>
            <a:ext cx="20899145" cy="3711918"/>
          </a:xfrm>
          <a:prstGeom prst="rect">
            <a:avLst/>
          </a:prstGeom>
        </p:spPr>
      </p:pic>
    </p:spTree>
    <p:extLst>
      <p:ext uri="{BB962C8B-B14F-4D97-AF65-F5344CB8AC3E}">
        <p14:creationId xmlns:p14="http://schemas.microsoft.com/office/powerpoint/2010/main" val="4238503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7277-1D3D-44AA-AE14-75F5B1B7116A}"/>
              </a:ext>
            </a:extLst>
          </p:cNvPr>
          <p:cNvSpPr>
            <a:spLocks noGrp="1"/>
          </p:cNvSpPr>
          <p:nvPr>
            <p:ph type="title"/>
          </p:nvPr>
        </p:nvSpPr>
        <p:spPr/>
        <p:txBody>
          <a:bodyPr/>
          <a:lstStyle/>
          <a:p>
            <a:r>
              <a:rPr lang="en-US" dirty="0"/>
              <a:t>How do you know?</a:t>
            </a:r>
          </a:p>
        </p:txBody>
      </p:sp>
      <p:sp>
        <p:nvSpPr>
          <p:cNvPr id="3" name="Slide Number Placeholder 2">
            <a:extLst>
              <a:ext uri="{FF2B5EF4-FFF2-40B4-BE49-F238E27FC236}">
                <a16:creationId xmlns:a16="http://schemas.microsoft.com/office/drawing/2014/main" id="{CB659244-1C02-46D7-89D9-D195D50E0FEC}"/>
              </a:ext>
            </a:extLst>
          </p:cNvPr>
          <p:cNvSpPr>
            <a:spLocks noGrp="1"/>
          </p:cNvSpPr>
          <p:nvPr>
            <p:ph type="sldNum" sz="quarter" idx="12"/>
          </p:nvPr>
        </p:nvSpPr>
        <p:spPr/>
        <p:txBody>
          <a:bodyPr/>
          <a:lstStyle/>
          <a:p>
            <a:fld id="{04AD00A3-FF80-0349-A94D-FDF759839189}" type="slidenum">
              <a:rPr lang="en-US" smtClean="0"/>
              <a:pPr/>
              <a:t>45</a:t>
            </a:fld>
            <a:endParaRPr lang="en-US" dirty="0"/>
          </a:p>
        </p:txBody>
      </p:sp>
      <p:sp>
        <p:nvSpPr>
          <p:cNvPr id="4" name="Subtitle 3">
            <a:extLst>
              <a:ext uri="{FF2B5EF4-FFF2-40B4-BE49-F238E27FC236}">
                <a16:creationId xmlns:a16="http://schemas.microsoft.com/office/drawing/2014/main" id="{B905D9BE-17C8-4EF0-93C3-CF23902CCA0B}"/>
              </a:ext>
            </a:extLst>
          </p:cNvPr>
          <p:cNvSpPr>
            <a:spLocks noGrp="1"/>
          </p:cNvSpPr>
          <p:nvPr>
            <p:ph type="subTitle" idx="13"/>
          </p:nvPr>
        </p:nvSpPr>
        <p:spPr/>
        <p:txBody>
          <a:bodyPr/>
          <a:lstStyle/>
          <a:p>
            <a:r>
              <a:rPr lang="en-US" dirty="0"/>
              <a:t>What is the leader’s approach?</a:t>
            </a:r>
          </a:p>
        </p:txBody>
      </p:sp>
      <p:pic>
        <p:nvPicPr>
          <p:cNvPr id="9" name="Picture 8">
            <a:extLst>
              <a:ext uri="{FF2B5EF4-FFF2-40B4-BE49-F238E27FC236}">
                <a16:creationId xmlns:a16="http://schemas.microsoft.com/office/drawing/2014/main" id="{D02E4631-FD99-4C32-988C-2EE9A84CEE92}"/>
              </a:ext>
            </a:extLst>
          </p:cNvPr>
          <p:cNvPicPr>
            <a:picLocks noChangeAspect="1"/>
          </p:cNvPicPr>
          <p:nvPr/>
        </p:nvPicPr>
        <p:blipFill>
          <a:blip r:embed="rId3"/>
          <a:stretch>
            <a:fillRect/>
          </a:stretch>
        </p:blipFill>
        <p:spPr>
          <a:xfrm>
            <a:off x="-6570920" y="1530512"/>
            <a:ext cx="15502269" cy="2753374"/>
          </a:xfrm>
          <a:prstGeom prst="rect">
            <a:avLst/>
          </a:prstGeom>
        </p:spPr>
      </p:pic>
    </p:spTree>
    <p:extLst>
      <p:ext uri="{BB962C8B-B14F-4D97-AF65-F5344CB8AC3E}">
        <p14:creationId xmlns:p14="http://schemas.microsoft.com/office/powerpoint/2010/main" val="3351385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635E-FCEF-43F5-846A-AAA9624D045A}"/>
              </a:ext>
            </a:extLst>
          </p:cNvPr>
          <p:cNvSpPr>
            <a:spLocks noGrp="1"/>
          </p:cNvSpPr>
          <p:nvPr>
            <p:ph type="title"/>
          </p:nvPr>
        </p:nvSpPr>
        <p:spPr/>
        <p:txBody>
          <a:bodyPr/>
          <a:lstStyle/>
          <a:p>
            <a:r>
              <a:rPr lang="en-US" dirty="0"/>
              <a:t>Educate and Remind!</a:t>
            </a:r>
          </a:p>
        </p:txBody>
      </p:sp>
      <p:sp>
        <p:nvSpPr>
          <p:cNvPr id="3" name="Slide Number Placeholder 2">
            <a:extLst>
              <a:ext uri="{FF2B5EF4-FFF2-40B4-BE49-F238E27FC236}">
                <a16:creationId xmlns:a16="http://schemas.microsoft.com/office/drawing/2014/main" id="{815F7B5C-2D0A-403E-8B6F-16F9ADC872BC}"/>
              </a:ext>
            </a:extLst>
          </p:cNvPr>
          <p:cNvSpPr>
            <a:spLocks noGrp="1"/>
          </p:cNvSpPr>
          <p:nvPr>
            <p:ph type="sldNum" sz="quarter" idx="12"/>
          </p:nvPr>
        </p:nvSpPr>
        <p:spPr/>
        <p:txBody>
          <a:bodyPr/>
          <a:lstStyle/>
          <a:p>
            <a:fld id="{04AD00A3-FF80-0349-A94D-FDF759839189}" type="slidenum">
              <a:rPr lang="en-US" smtClean="0"/>
              <a:pPr/>
              <a:t>46</a:t>
            </a:fld>
            <a:endParaRPr lang="en-US" dirty="0"/>
          </a:p>
        </p:txBody>
      </p:sp>
      <p:sp>
        <p:nvSpPr>
          <p:cNvPr id="4" name="Subtitle 3">
            <a:extLst>
              <a:ext uri="{FF2B5EF4-FFF2-40B4-BE49-F238E27FC236}">
                <a16:creationId xmlns:a16="http://schemas.microsoft.com/office/drawing/2014/main" id="{B278A0EE-4C31-4445-8C3C-BBFB50E5DA6E}"/>
              </a:ext>
            </a:extLst>
          </p:cNvPr>
          <p:cNvSpPr>
            <a:spLocks noGrp="1"/>
          </p:cNvSpPr>
          <p:nvPr>
            <p:ph type="subTitle" idx="13"/>
          </p:nvPr>
        </p:nvSpPr>
        <p:spPr/>
        <p:txBody>
          <a:bodyPr/>
          <a:lstStyle/>
          <a:p>
            <a:endParaRPr lang="en-US" dirty="0"/>
          </a:p>
        </p:txBody>
      </p:sp>
      <p:pic>
        <p:nvPicPr>
          <p:cNvPr id="6" name="Picture 5">
            <a:extLst>
              <a:ext uri="{FF2B5EF4-FFF2-40B4-BE49-F238E27FC236}">
                <a16:creationId xmlns:a16="http://schemas.microsoft.com/office/drawing/2014/main" id="{5F0A8DB6-233A-4714-AD6B-A94204298B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6308" y="521588"/>
            <a:ext cx="4244086" cy="5492346"/>
          </a:xfrm>
          <a:prstGeom prst="rect">
            <a:avLst/>
          </a:prstGeom>
        </p:spPr>
      </p:pic>
      <p:pic>
        <p:nvPicPr>
          <p:cNvPr id="8" name="Picture 7">
            <a:extLst>
              <a:ext uri="{FF2B5EF4-FFF2-40B4-BE49-F238E27FC236}">
                <a16:creationId xmlns:a16="http://schemas.microsoft.com/office/drawing/2014/main" id="{58C86E7F-6FC1-4FDC-8D09-A19C8CC713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230" y="633817"/>
            <a:ext cx="4265078" cy="5617878"/>
          </a:xfrm>
          <a:prstGeom prst="rect">
            <a:avLst/>
          </a:prstGeom>
        </p:spPr>
      </p:pic>
    </p:spTree>
    <p:extLst>
      <p:ext uri="{BB962C8B-B14F-4D97-AF65-F5344CB8AC3E}">
        <p14:creationId xmlns:p14="http://schemas.microsoft.com/office/powerpoint/2010/main" val="1745296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2AA93-3F07-4EB2-B24F-05773E9AE8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174" y="441789"/>
            <a:ext cx="8619597" cy="4848522"/>
          </a:xfrm>
          <a:prstGeom prst="rect">
            <a:avLst/>
          </a:prstGeom>
        </p:spPr>
      </p:pic>
      <p:sp>
        <p:nvSpPr>
          <p:cNvPr id="4" name="Title 3">
            <a:extLst>
              <a:ext uri="{FF2B5EF4-FFF2-40B4-BE49-F238E27FC236}">
                <a16:creationId xmlns:a16="http://schemas.microsoft.com/office/drawing/2014/main" id="{15F9036E-A229-4FA0-ADDD-F844EFFE20F9}"/>
              </a:ext>
            </a:extLst>
          </p:cNvPr>
          <p:cNvSpPr>
            <a:spLocks noGrp="1"/>
          </p:cNvSpPr>
          <p:nvPr>
            <p:ph type="title"/>
          </p:nvPr>
        </p:nvSpPr>
        <p:spPr/>
        <p:txBody>
          <a:bodyPr/>
          <a:lstStyle/>
          <a:p>
            <a:endParaRPr lang="en-US" dirty="0"/>
          </a:p>
        </p:txBody>
      </p:sp>
      <p:sp>
        <p:nvSpPr>
          <p:cNvPr id="5" name="Subtitle 4">
            <a:extLst>
              <a:ext uri="{FF2B5EF4-FFF2-40B4-BE49-F238E27FC236}">
                <a16:creationId xmlns:a16="http://schemas.microsoft.com/office/drawing/2014/main" id="{A679564E-D427-43D8-85BA-35FD8B28391E}"/>
              </a:ext>
            </a:extLst>
          </p:cNvPr>
          <p:cNvSpPr>
            <a:spLocks noGrp="1"/>
          </p:cNvSpPr>
          <p:nvPr>
            <p:ph type="subTitle" idx="13"/>
          </p:nvPr>
        </p:nvSpPr>
        <p:spPr/>
        <p:txBody>
          <a:bodyPr/>
          <a:lstStyle/>
          <a:p>
            <a:endParaRPr lang="en-US" dirty="0"/>
          </a:p>
        </p:txBody>
      </p:sp>
      <p:sp>
        <p:nvSpPr>
          <p:cNvPr id="6" name="Text Placeholder 5">
            <a:extLst>
              <a:ext uri="{FF2B5EF4-FFF2-40B4-BE49-F238E27FC236}">
                <a16:creationId xmlns:a16="http://schemas.microsoft.com/office/drawing/2014/main" id="{AEF8244E-5936-4342-A252-A738E83F62A9}"/>
              </a:ext>
            </a:extLst>
          </p:cNvPr>
          <p:cNvSpPr>
            <a:spLocks noGrp="1"/>
          </p:cNvSpPr>
          <p:nvPr>
            <p:ph type="body" sz="quarter" idx="14"/>
          </p:nvPr>
        </p:nvSpPr>
        <p:spPr>
          <a:xfrm>
            <a:off x="490794" y="1567689"/>
            <a:ext cx="8229599" cy="4235235"/>
          </a:xfrm>
        </p:spPr>
        <p:txBody>
          <a:bodyPr/>
          <a:lstStyle/>
          <a:p>
            <a:endParaRPr lang="en-US" dirty="0"/>
          </a:p>
        </p:txBody>
      </p:sp>
    </p:spTree>
    <p:extLst>
      <p:ext uri="{BB962C8B-B14F-4D97-AF65-F5344CB8AC3E}">
        <p14:creationId xmlns:p14="http://schemas.microsoft.com/office/powerpoint/2010/main" val="771373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5CA6A9-3DEE-455D-A7BA-26FBFD1918FA}"/>
              </a:ext>
            </a:extLst>
          </p:cNvPr>
          <p:cNvSpPr>
            <a:spLocks noGrp="1"/>
          </p:cNvSpPr>
          <p:nvPr>
            <p:ph type="title"/>
          </p:nvPr>
        </p:nvSpPr>
        <p:spPr/>
        <p:txBody>
          <a:bodyPr/>
          <a:lstStyle/>
          <a:p>
            <a:r>
              <a:rPr lang="en-US" sz="3200" dirty="0"/>
              <a:t>Clothing</a:t>
            </a:r>
            <a:endParaRPr lang="en-US" dirty="0"/>
          </a:p>
        </p:txBody>
      </p:sp>
      <p:sp>
        <p:nvSpPr>
          <p:cNvPr id="5" name="Content Placeholder 4">
            <a:extLst>
              <a:ext uri="{FF2B5EF4-FFF2-40B4-BE49-F238E27FC236}">
                <a16:creationId xmlns:a16="http://schemas.microsoft.com/office/drawing/2014/main" id="{2C731AC9-A9FF-40CE-AB22-EEEC71E8EDB6}"/>
              </a:ext>
            </a:extLst>
          </p:cNvPr>
          <p:cNvSpPr>
            <a:spLocks noGrp="1"/>
          </p:cNvSpPr>
          <p:nvPr>
            <p:ph type="subTitle" idx="13"/>
          </p:nvPr>
        </p:nvSpPr>
        <p:spPr/>
        <p:txBody>
          <a:bodyPr>
            <a:normAutofit/>
          </a:bodyPr>
          <a:lstStyle/>
          <a:p>
            <a:r>
              <a:rPr lang="en-US" dirty="0"/>
              <a:t>What works?  What do workers like?</a:t>
            </a:r>
          </a:p>
        </p:txBody>
      </p:sp>
      <p:sp>
        <p:nvSpPr>
          <p:cNvPr id="7" name="Text Placeholder 6">
            <a:extLst>
              <a:ext uri="{FF2B5EF4-FFF2-40B4-BE49-F238E27FC236}">
                <a16:creationId xmlns:a16="http://schemas.microsoft.com/office/drawing/2014/main" id="{D2E9E89C-8368-4190-A1BE-8D5B0CEAE1DD}"/>
              </a:ext>
            </a:extLst>
          </p:cNvPr>
          <p:cNvSpPr>
            <a:spLocks noGrp="1"/>
          </p:cNvSpPr>
          <p:nvPr>
            <p:ph type="body" sz="quarter" idx="14"/>
          </p:nvPr>
        </p:nvSpPr>
        <p:spPr/>
        <p:txBody>
          <a:bodyPr>
            <a:normAutofit/>
          </a:bodyPr>
          <a:lstStyle/>
          <a:p>
            <a:r>
              <a:rPr lang="en-US" sz="2400" dirty="0"/>
              <a:t>Hats</a:t>
            </a:r>
          </a:p>
          <a:p>
            <a:r>
              <a:rPr lang="en-US" sz="2400" dirty="0"/>
              <a:t>Shirts and pants</a:t>
            </a:r>
          </a:p>
          <a:p>
            <a:r>
              <a:rPr lang="en-US" sz="2400" dirty="0"/>
              <a:t>Boots – Insulated?</a:t>
            </a:r>
          </a:p>
          <a:p>
            <a:r>
              <a:rPr lang="en-US" sz="2400" dirty="0"/>
              <a:t>Monitors/wearables</a:t>
            </a:r>
          </a:p>
          <a:p>
            <a:r>
              <a:rPr lang="en-US" sz="2400" dirty="0"/>
              <a:t>Cooling devices</a:t>
            </a:r>
          </a:p>
          <a:p>
            <a:r>
              <a:rPr lang="en-US" sz="2400" dirty="0"/>
              <a:t>Cloths/gaiters</a:t>
            </a:r>
          </a:p>
          <a:p>
            <a:endParaRPr lang="en-US" sz="2400" dirty="0"/>
          </a:p>
        </p:txBody>
      </p:sp>
      <p:pic>
        <p:nvPicPr>
          <p:cNvPr id="2" name="Picture 1">
            <a:extLst>
              <a:ext uri="{FF2B5EF4-FFF2-40B4-BE49-F238E27FC236}">
                <a16:creationId xmlns:a16="http://schemas.microsoft.com/office/drawing/2014/main" id="{239AD7F4-58F6-41E8-A05F-55000C90F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9847" y="755682"/>
            <a:ext cx="3545148" cy="4511642"/>
          </a:xfrm>
          <a:prstGeom prst="rect">
            <a:avLst/>
          </a:prstGeom>
        </p:spPr>
      </p:pic>
    </p:spTree>
    <p:extLst>
      <p:ext uri="{BB962C8B-B14F-4D97-AF65-F5344CB8AC3E}">
        <p14:creationId xmlns:p14="http://schemas.microsoft.com/office/powerpoint/2010/main" val="3052169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F421-FD4D-469B-81F6-020BFD5957BA}"/>
              </a:ext>
            </a:extLst>
          </p:cNvPr>
          <p:cNvSpPr>
            <a:spLocks noGrp="1"/>
          </p:cNvSpPr>
          <p:nvPr>
            <p:ph type="title"/>
          </p:nvPr>
        </p:nvSpPr>
        <p:spPr/>
        <p:txBody>
          <a:bodyPr/>
          <a:lstStyle/>
          <a:p>
            <a:r>
              <a:rPr lang="en-US" dirty="0"/>
              <a:t>Shade</a:t>
            </a:r>
          </a:p>
        </p:txBody>
      </p:sp>
      <p:sp>
        <p:nvSpPr>
          <p:cNvPr id="4" name="Slide Number Placeholder 3">
            <a:extLst>
              <a:ext uri="{FF2B5EF4-FFF2-40B4-BE49-F238E27FC236}">
                <a16:creationId xmlns:a16="http://schemas.microsoft.com/office/drawing/2014/main" id="{656A29A2-7373-4CC2-AA88-62737813D8C5}"/>
              </a:ext>
            </a:extLst>
          </p:cNvPr>
          <p:cNvSpPr>
            <a:spLocks noGrp="1"/>
          </p:cNvSpPr>
          <p:nvPr>
            <p:ph type="sldNum" sz="quarter" idx="12"/>
          </p:nvPr>
        </p:nvSpPr>
        <p:spPr/>
        <p:txBody>
          <a:bodyPr/>
          <a:lstStyle/>
          <a:p>
            <a:fld id="{FE64FAF0-67D6-8641-82FF-792E6360F5A5}" type="slidenum">
              <a:rPr lang="en-US" smtClean="0"/>
              <a:pPr/>
              <a:t>49</a:t>
            </a:fld>
            <a:endParaRPr lang="en-US" dirty="0"/>
          </a:p>
        </p:txBody>
      </p:sp>
      <p:sp>
        <p:nvSpPr>
          <p:cNvPr id="8" name="Subtitle 7">
            <a:extLst>
              <a:ext uri="{FF2B5EF4-FFF2-40B4-BE49-F238E27FC236}">
                <a16:creationId xmlns:a16="http://schemas.microsoft.com/office/drawing/2014/main" id="{BF6DA9B4-0D50-4AC7-B492-327DE3C035AC}"/>
              </a:ext>
            </a:extLst>
          </p:cNvPr>
          <p:cNvSpPr>
            <a:spLocks noGrp="1"/>
          </p:cNvSpPr>
          <p:nvPr>
            <p:ph type="subTitle" idx="13"/>
          </p:nvPr>
        </p:nvSpPr>
        <p:spPr/>
        <p:txBody>
          <a:bodyPr/>
          <a:lstStyle/>
          <a:p>
            <a:endParaRPr lang="en-US" dirty="0"/>
          </a:p>
        </p:txBody>
      </p:sp>
      <p:sp>
        <p:nvSpPr>
          <p:cNvPr id="9" name="Text Placeholder 8">
            <a:extLst>
              <a:ext uri="{FF2B5EF4-FFF2-40B4-BE49-F238E27FC236}">
                <a16:creationId xmlns:a16="http://schemas.microsoft.com/office/drawing/2014/main" id="{7BCEBBAE-1B4B-47C4-9DC4-9A18EECD6A98}"/>
              </a:ext>
            </a:extLst>
          </p:cNvPr>
          <p:cNvSpPr>
            <a:spLocks noGrp="1"/>
          </p:cNvSpPr>
          <p:nvPr>
            <p:ph type="body" sz="quarter" idx="14"/>
          </p:nvPr>
        </p:nvSpPr>
        <p:spPr/>
        <p:txBody>
          <a:bodyPr/>
          <a:lstStyle/>
          <a:p>
            <a:endParaRPr lang="en-US" dirty="0"/>
          </a:p>
        </p:txBody>
      </p:sp>
      <p:pic>
        <p:nvPicPr>
          <p:cNvPr id="11" name="Picture 10">
            <a:extLst>
              <a:ext uri="{FF2B5EF4-FFF2-40B4-BE49-F238E27FC236}">
                <a16:creationId xmlns:a16="http://schemas.microsoft.com/office/drawing/2014/main" id="{1C76344D-750F-4F02-A981-26C8E61615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5554" y="283826"/>
            <a:ext cx="6649599" cy="5519097"/>
          </a:xfrm>
          <a:prstGeom prst="rect">
            <a:avLst/>
          </a:prstGeom>
        </p:spPr>
      </p:pic>
    </p:spTree>
    <p:extLst>
      <p:ext uri="{BB962C8B-B14F-4D97-AF65-F5344CB8AC3E}">
        <p14:creationId xmlns:p14="http://schemas.microsoft.com/office/powerpoint/2010/main" val="3143329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E846-8A0C-4B3F-8919-D85A34D7C723}"/>
              </a:ext>
            </a:extLst>
          </p:cNvPr>
          <p:cNvSpPr>
            <a:spLocks noGrp="1"/>
          </p:cNvSpPr>
          <p:nvPr>
            <p:ph type="title"/>
          </p:nvPr>
        </p:nvSpPr>
        <p:spPr/>
        <p:txBody>
          <a:bodyPr/>
          <a:lstStyle/>
          <a:p>
            <a:r>
              <a:rPr lang="en-US" dirty="0"/>
              <a:t>OSHA Focus:</a:t>
            </a:r>
          </a:p>
        </p:txBody>
      </p:sp>
      <p:sp>
        <p:nvSpPr>
          <p:cNvPr id="3" name="Slide Number Placeholder 2">
            <a:extLst>
              <a:ext uri="{FF2B5EF4-FFF2-40B4-BE49-F238E27FC236}">
                <a16:creationId xmlns:a16="http://schemas.microsoft.com/office/drawing/2014/main" id="{2F8DB86C-C8B9-4724-995C-F30BFA245D73}"/>
              </a:ext>
            </a:extLst>
          </p:cNvPr>
          <p:cNvSpPr>
            <a:spLocks noGrp="1"/>
          </p:cNvSpPr>
          <p:nvPr>
            <p:ph type="sldNum" sz="quarter" idx="12"/>
          </p:nvPr>
        </p:nvSpPr>
        <p:spPr/>
        <p:txBody>
          <a:bodyPr/>
          <a:lstStyle/>
          <a:p>
            <a:fld id="{04AD00A3-FF80-0349-A94D-FDF759839189}" type="slidenum">
              <a:rPr lang="en-US" smtClean="0"/>
              <a:pPr/>
              <a:t>5</a:t>
            </a:fld>
            <a:endParaRPr lang="en-US" dirty="0"/>
          </a:p>
        </p:txBody>
      </p:sp>
      <p:sp>
        <p:nvSpPr>
          <p:cNvPr id="4" name="Subtitle 3">
            <a:extLst>
              <a:ext uri="{FF2B5EF4-FFF2-40B4-BE49-F238E27FC236}">
                <a16:creationId xmlns:a16="http://schemas.microsoft.com/office/drawing/2014/main" id="{225C6060-7626-447D-91E3-9DCBAE4BA795}"/>
              </a:ext>
            </a:extLst>
          </p:cNvPr>
          <p:cNvSpPr>
            <a:spLocks noGrp="1"/>
          </p:cNvSpPr>
          <p:nvPr>
            <p:ph type="subTitle" idx="13"/>
          </p:nvPr>
        </p:nvSpPr>
        <p:spPr/>
        <p:txBody>
          <a:bodyPr/>
          <a:lstStyle/>
          <a:p>
            <a:r>
              <a:rPr lang="en-US" dirty="0"/>
              <a:t>When is it a concern?</a:t>
            </a:r>
          </a:p>
        </p:txBody>
      </p:sp>
      <p:sp>
        <p:nvSpPr>
          <p:cNvPr id="5" name="Text Placeholder 4">
            <a:extLst>
              <a:ext uri="{FF2B5EF4-FFF2-40B4-BE49-F238E27FC236}">
                <a16:creationId xmlns:a16="http://schemas.microsoft.com/office/drawing/2014/main" id="{E0BA5A42-564D-4424-844A-94D8794FC541}"/>
              </a:ext>
            </a:extLst>
          </p:cNvPr>
          <p:cNvSpPr>
            <a:spLocks noGrp="1"/>
          </p:cNvSpPr>
          <p:nvPr>
            <p:ph type="body" sz="quarter" idx="14"/>
          </p:nvPr>
        </p:nvSpPr>
        <p:spPr>
          <a:xfrm>
            <a:off x="490794" y="1176793"/>
            <a:ext cx="8204201" cy="4626131"/>
          </a:xfrm>
        </p:spPr>
        <p:txBody>
          <a:bodyPr>
            <a:normAutofit/>
          </a:bodyPr>
          <a:lstStyle/>
          <a:p>
            <a:r>
              <a:rPr lang="en-US" dirty="0"/>
              <a:t>Sources of heat-related illnesses, such as working in direct sunlight, a hot vehicle, or areas with hot air or near a gas engine, a furnace, a boiler, or steam lines;</a:t>
            </a:r>
          </a:p>
          <a:p>
            <a:r>
              <a:rPr lang="en-US" dirty="0"/>
              <a:t>WetBulb Globe Temperature (WBGT) calculations, a formula used by the National Weather Service to measure the heat stress in direct sunlight, using temperature, humidity, wind speed, sun angle, and cloud cover (solar radiation); other temperature measurements; and any weather service heat advisories, warnings, or alerts;</a:t>
            </a:r>
          </a:p>
        </p:txBody>
      </p:sp>
      <p:sp>
        <p:nvSpPr>
          <p:cNvPr id="7" name="TextBox 6">
            <a:extLst>
              <a:ext uri="{FF2B5EF4-FFF2-40B4-BE49-F238E27FC236}">
                <a16:creationId xmlns:a16="http://schemas.microsoft.com/office/drawing/2014/main" id="{502EB777-E671-4EB1-AA86-0C384BFCC7ED}"/>
              </a:ext>
            </a:extLst>
          </p:cNvPr>
          <p:cNvSpPr txBox="1"/>
          <p:nvPr/>
        </p:nvSpPr>
        <p:spPr>
          <a:xfrm>
            <a:off x="750013" y="4995047"/>
            <a:ext cx="7674796" cy="369332"/>
          </a:xfrm>
          <a:prstGeom prst="rect">
            <a:avLst/>
          </a:prstGeom>
          <a:noFill/>
        </p:spPr>
        <p:txBody>
          <a:bodyPr wrap="square">
            <a:spAutoFit/>
          </a:bodyPr>
          <a:lstStyle/>
          <a:p>
            <a:r>
              <a:rPr lang="en-US" dirty="0">
                <a:hlinkClick r:id="rId2"/>
              </a:rPr>
              <a:t>https://www.osha.gov/laws-regs/standardinterpretations/2021-09-01</a:t>
            </a:r>
            <a:r>
              <a:rPr lang="en-US" dirty="0"/>
              <a:t> </a:t>
            </a:r>
          </a:p>
        </p:txBody>
      </p:sp>
    </p:spTree>
    <p:extLst>
      <p:ext uri="{BB962C8B-B14F-4D97-AF65-F5344CB8AC3E}">
        <p14:creationId xmlns:p14="http://schemas.microsoft.com/office/powerpoint/2010/main" val="3335157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F421-FD4D-469B-81F6-020BFD5957BA}"/>
              </a:ext>
            </a:extLst>
          </p:cNvPr>
          <p:cNvSpPr>
            <a:spLocks noGrp="1"/>
          </p:cNvSpPr>
          <p:nvPr>
            <p:ph type="title"/>
          </p:nvPr>
        </p:nvSpPr>
        <p:spPr/>
        <p:txBody>
          <a:bodyPr/>
          <a:lstStyle/>
          <a:p>
            <a:r>
              <a:rPr lang="en-US" dirty="0"/>
              <a:t>Fans!</a:t>
            </a:r>
          </a:p>
        </p:txBody>
      </p:sp>
      <p:sp>
        <p:nvSpPr>
          <p:cNvPr id="4" name="Slide Number Placeholder 3">
            <a:extLst>
              <a:ext uri="{FF2B5EF4-FFF2-40B4-BE49-F238E27FC236}">
                <a16:creationId xmlns:a16="http://schemas.microsoft.com/office/drawing/2014/main" id="{656A29A2-7373-4CC2-AA88-62737813D8C5}"/>
              </a:ext>
            </a:extLst>
          </p:cNvPr>
          <p:cNvSpPr>
            <a:spLocks noGrp="1"/>
          </p:cNvSpPr>
          <p:nvPr>
            <p:ph type="sldNum" sz="quarter" idx="12"/>
          </p:nvPr>
        </p:nvSpPr>
        <p:spPr/>
        <p:txBody>
          <a:bodyPr/>
          <a:lstStyle/>
          <a:p>
            <a:fld id="{FE64FAF0-67D6-8641-82FF-792E6360F5A5}" type="slidenum">
              <a:rPr lang="en-US" smtClean="0"/>
              <a:pPr/>
              <a:t>50</a:t>
            </a:fld>
            <a:endParaRPr lang="en-US" dirty="0"/>
          </a:p>
        </p:txBody>
      </p:sp>
      <p:sp>
        <p:nvSpPr>
          <p:cNvPr id="3" name="Content Placeholder 2">
            <a:extLst>
              <a:ext uri="{FF2B5EF4-FFF2-40B4-BE49-F238E27FC236}">
                <a16:creationId xmlns:a16="http://schemas.microsoft.com/office/drawing/2014/main" id="{731D6CF6-3577-42DE-8E38-CCD55C8DD28D}"/>
              </a:ext>
            </a:extLst>
          </p:cNvPr>
          <p:cNvSpPr>
            <a:spLocks noGrp="1"/>
          </p:cNvSpPr>
          <p:nvPr>
            <p:ph type="subTitle" idx="13"/>
          </p:nvPr>
        </p:nvSpPr>
        <p:spPr/>
        <p:txBody>
          <a:bodyPr>
            <a:normAutofit/>
          </a:bodyPr>
          <a:lstStyle/>
          <a:p>
            <a:endParaRPr lang="en-US" dirty="0"/>
          </a:p>
        </p:txBody>
      </p:sp>
      <p:sp>
        <p:nvSpPr>
          <p:cNvPr id="6" name="Text Placeholder 5">
            <a:extLst>
              <a:ext uri="{FF2B5EF4-FFF2-40B4-BE49-F238E27FC236}">
                <a16:creationId xmlns:a16="http://schemas.microsoft.com/office/drawing/2014/main" id="{9FAB5533-C345-4B59-85AF-3CD5A97BD0A7}"/>
              </a:ext>
            </a:extLst>
          </p:cNvPr>
          <p:cNvSpPr>
            <a:spLocks noGrp="1"/>
          </p:cNvSpPr>
          <p:nvPr>
            <p:ph type="body" sz="quarter" idx="14"/>
          </p:nvPr>
        </p:nvSpPr>
        <p:spPr/>
        <p:txBody>
          <a:bodyPr/>
          <a:lstStyle/>
          <a:p>
            <a:r>
              <a:rPr lang="en-US" dirty="0"/>
              <a:t>HVLS</a:t>
            </a:r>
          </a:p>
          <a:p>
            <a:r>
              <a:rPr lang="en-US" dirty="0"/>
              <a:t>Coppus </a:t>
            </a:r>
          </a:p>
          <a:p>
            <a:r>
              <a:rPr lang="en-US" dirty="0"/>
              <a:t>Battery</a:t>
            </a:r>
          </a:p>
          <a:p>
            <a:r>
              <a:rPr lang="en-US" dirty="0"/>
              <a:t>Misting</a:t>
            </a:r>
          </a:p>
          <a:p>
            <a:endParaRPr lang="en-US" dirty="0"/>
          </a:p>
        </p:txBody>
      </p:sp>
      <p:pic>
        <p:nvPicPr>
          <p:cNvPr id="8" name="Picture 7">
            <a:extLst>
              <a:ext uri="{FF2B5EF4-FFF2-40B4-BE49-F238E27FC236}">
                <a16:creationId xmlns:a16="http://schemas.microsoft.com/office/drawing/2014/main" id="{5715A1C7-7483-4088-9731-B173BF83B1B0}"/>
              </a:ext>
            </a:extLst>
          </p:cNvPr>
          <p:cNvPicPr>
            <a:picLocks noChangeAspect="1"/>
          </p:cNvPicPr>
          <p:nvPr/>
        </p:nvPicPr>
        <p:blipFill>
          <a:blip r:embed="rId3"/>
          <a:stretch>
            <a:fillRect/>
          </a:stretch>
        </p:blipFill>
        <p:spPr>
          <a:xfrm>
            <a:off x="6577268" y="283827"/>
            <a:ext cx="2143125" cy="2924175"/>
          </a:xfrm>
          <a:prstGeom prst="rect">
            <a:avLst/>
          </a:prstGeom>
        </p:spPr>
      </p:pic>
      <p:pic>
        <p:nvPicPr>
          <p:cNvPr id="10" name="Picture 9">
            <a:extLst>
              <a:ext uri="{FF2B5EF4-FFF2-40B4-BE49-F238E27FC236}">
                <a16:creationId xmlns:a16="http://schemas.microsoft.com/office/drawing/2014/main" id="{AF303E06-5A57-4CC1-809E-19BF76510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8806" y="3394292"/>
            <a:ext cx="2428888" cy="2570252"/>
          </a:xfrm>
          <a:prstGeom prst="rect">
            <a:avLst/>
          </a:prstGeom>
        </p:spPr>
      </p:pic>
      <p:pic>
        <p:nvPicPr>
          <p:cNvPr id="11" name="Picture 10">
            <a:extLst>
              <a:ext uri="{FF2B5EF4-FFF2-40B4-BE49-F238E27FC236}">
                <a16:creationId xmlns:a16="http://schemas.microsoft.com/office/drawing/2014/main" id="{4CECAB2F-8E52-4AEC-822F-FAF2EECE9D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3199" y="3099009"/>
            <a:ext cx="3657599" cy="2652712"/>
          </a:xfrm>
          <a:prstGeom prst="rect">
            <a:avLst/>
          </a:prstGeom>
        </p:spPr>
      </p:pic>
      <p:pic>
        <p:nvPicPr>
          <p:cNvPr id="13" name="Picture 12">
            <a:extLst>
              <a:ext uri="{FF2B5EF4-FFF2-40B4-BE49-F238E27FC236}">
                <a16:creationId xmlns:a16="http://schemas.microsoft.com/office/drawing/2014/main" id="{B4912450-6087-4B38-94E9-2A3502B167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9701" y="349448"/>
            <a:ext cx="2504593" cy="2698358"/>
          </a:xfrm>
          <a:prstGeom prst="rect">
            <a:avLst/>
          </a:prstGeom>
        </p:spPr>
      </p:pic>
    </p:spTree>
    <p:extLst>
      <p:ext uri="{BB962C8B-B14F-4D97-AF65-F5344CB8AC3E}">
        <p14:creationId xmlns:p14="http://schemas.microsoft.com/office/powerpoint/2010/main" val="1554570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7B9B-B0CC-44E2-8790-8633D8E4DF07}"/>
              </a:ext>
            </a:extLst>
          </p:cNvPr>
          <p:cNvSpPr>
            <a:spLocks noGrp="1"/>
          </p:cNvSpPr>
          <p:nvPr>
            <p:ph type="title"/>
          </p:nvPr>
        </p:nvSpPr>
        <p:spPr/>
        <p:txBody>
          <a:bodyPr/>
          <a:lstStyle/>
          <a:p>
            <a:r>
              <a:rPr lang="en-US" dirty="0"/>
              <a:t>Cooldown Room</a:t>
            </a:r>
          </a:p>
        </p:txBody>
      </p:sp>
      <p:sp>
        <p:nvSpPr>
          <p:cNvPr id="4" name="Slide Number Placeholder 3">
            <a:extLst>
              <a:ext uri="{FF2B5EF4-FFF2-40B4-BE49-F238E27FC236}">
                <a16:creationId xmlns:a16="http://schemas.microsoft.com/office/drawing/2014/main" id="{823E8B4A-8740-41E8-9D5B-CE4619CA7947}"/>
              </a:ext>
            </a:extLst>
          </p:cNvPr>
          <p:cNvSpPr>
            <a:spLocks noGrp="1"/>
          </p:cNvSpPr>
          <p:nvPr>
            <p:ph type="sldNum" sz="quarter" idx="12"/>
          </p:nvPr>
        </p:nvSpPr>
        <p:spPr/>
        <p:txBody>
          <a:bodyPr/>
          <a:lstStyle/>
          <a:p>
            <a:fld id="{FE64FAF0-67D6-8641-82FF-792E6360F5A5}" type="slidenum">
              <a:rPr lang="en-US" smtClean="0"/>
              <a:pPr/>
              <a:t>51</a:t>
            </a:fld>
            <a:endParaRPr lang="en-US" dirty="0"/>
          </a:p>
        </p:txBody>
      </p:sp>
      <p:sp>
        <p:nvSpPr>
          <p:cNvPr id="3" name="Content Placeholder 2">
            <a:extLst>
              <a:ext uri="{FF2B5EF4-FFF2-40B4-BE49-F238E27FC236}">
                <a16:creationId xmlns:a16="http://schemas.microsoft.com/office/drawing/2014/main" id="{E6038A34-50A3-4B3D-9838-5143F8EBCBDD}"/>
              </a:ext>
            </a:extLst>
          </p:cNvPr>
          <p:cNvSpPr>
            <a:spLocks noGrp="1"/>
          </p:cNvSpPr>
          <p:nvPr>
            <p:ph type="subTitle" idx="13"/>
          </p:nvPr>
        </p:nvSpPr>
        <p:spPr/>
        <p:txBody>
          <a:bodyPr>
            <a:normAutofit/>
          </a:bodyPr>
          <a:lstStyle/>
          <a:p>
            <a:r>
              <a:rPr lang="en-US" dirty="0"/>
              <a:t>Shared idea</a:t>
            </a:r>
          </a:p>
        </p:txBody>
      </p:sp>
      <p:sp>
        <p:nvSpPr>
          <p:cNvPr id="5" name="Text Placeholder 4">
            <a:extLst>
              <a:ext uri="{FF2B5EF4-FFF2-40B4-BE49-F238E27FC236}">
                <a16:creationId xmlns:a16="http://schemas.microsoft.com/office/drawing/2014/main" id="{D4A7FA95-0A5D-4860-A174-6C27B4B8010C}"/>
              </a:ext>
            </a:extLst>
          </p:cNvPr>
          <p:cNvSpPr>
            <a:spLocks noGrp="1"/>
          </p:cNvSpPr>
          <p:nvPr>
            <p:ph type="body" sz="quarter" idx="14"/>
          </p:nvPr>
        </p:nvSpPr>
        <p:spPr/>
        <p:txBody>
          <a:bodyPr/>
          <a:lstStyle/>
          <a:p>
            <a:r>
              <a:rPr lang="en-US" dirty="0"/>
              <a:t>Sea Can with air conditioner (easy to move)</a:t>
            </a:r>
          </a:p>
          <a:p>
            <a:r>
              <a:rPr lang="en-US" dirty="0"/>
              <a:t>Benches – no tables </a:t>
            </a:r>
          </a:p>
          <a:p>
            <a:r>
              <a:rPr lang="en-US" dirty="0"/>
              <a:t>Cooldown kits</a:t>
            </a:r>
          </a:p>
          <a:p>
            <a:r>
              <a:rPr lang="en-US" dirty="0"/>
              <a:t>Bags of ice</a:t>
            </a:r>
          </a:p>
          <a:p>
            <a:r>
              <a:rPr lang="en-US" dirty="0"/>
              <a:t>Has to be monitored – and cell phones? Trash can? Fire extinguisher? </a:t>
            </a:r>
          </a:p>
          <a:p>
            <a:r>
              <a:rPr lang="en-US" dirty="0"/>
              <a:t>Posters and heat stress info</a:t>
            </a:r>
          </a:p>
          <a:p>
            <a:r>
              <a:rPr lang="en-US" dirty="0"/>
              <a:t>First aid kits and sked sled</a:t>
            </a:r>
          </a:p>
          <a:p>
            <a:r>
              <a:rPr lang="en-US" dirty="0"/>
              <a:t>No food – just hydration products/water</a:t>
            </a:r>
          </a:p>
        </p:txBody>
      </p:sp>
      <p:pic>
        <p:nvPicPr>
          <p:cNvPr id="7" name="Picture 6">
            <a:extLst>
              <a:ext uri="{FF2B5EF4-FFF2-40B4-BE49-F238E27FC236}">
                <a16:creationId xmlns:a16="http://schemas.microsoft.com/office/drawing/2014/main" id="{6036491B-1B72-42FF-998E-622BAFC9B6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74238"/>
            <a:ext cx="9144000" cy="3851977"/>
          </a:xfrm>
          <a:prstGeom prst="rect">
            <a:avLst/>
          </a:prstGeom>
        </p:spPr>
      </p:pic>
    </p:spTree>
    <p:extLst>
      <p:ext uri="{BB962C8B-B14F-4D97-AF65-F5344CB8AC3E}">
        <p14:creationId xmlns:p14="http://schemas.microsoft.com/office/powerpoint/2010/main" val="789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dirty="0"/>
              <a:t>IMO:  Absolute best way to know?</a:t>
            </a:r>
            <a:endParaRPr lang="en-SD"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52</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lstStyle/>
          <a:p>
            <a:r>
              <a:rPr lang="en-US" dirty="0"/>
              <a:t>You can’t fake temperature!</a:t>
            </a:r>
          </a:p>
        </p:txBody>
      </p:sp>
      <p:pic>
        <p:nvPicPr>
          <p:cNvPr id="5" name="Picture 4">
            <a:extLst>
              <a:ext uri="{FF2B5EF4-FFF2-40B4-BE49-F238E27FC236}">
                <a16:creationId xmlns:a16="http://schemas.microsoft.com/office/drawing/2014/main" id="{E9E92BF2-C43E-450F-BA1F-3C60D89672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0799" y="1422267"/>
            <a:ext cx="6462402" cy="4310372"/>
          </a:xfrm>
          <a:prstGeom prst="rect">
            <a:avLst/>
          </a:prstGeom>
        </p:spPr>
      </p:pic>
    </p:spTree>
    <p:extLst>
      <p:ext uri="{BB962C8B-B14F-4D97-AF65-F5344CB8AC3E}">
        <p14:creationId xmlns:p14="http://schemas.microsoft.com/office/powerpoint/2010/main" val="3142017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C955-A173-40E3-8AEB-8B5568817E7E}"/>
              </a:ext>
            </a:extLst>
          </p:cNvPr>
          <p:cNvSpPr>
            <a:spLocks noGrp="1"/>
          </p:cNvSpPr>
          <p:nvPr>
            <p:ph type="title"/>
          </p:nvPr>
        </p:nvSpPr>
        <p:spPr>
          <a:xfrm>
            <a:off x="490794" y="-133563"/>
            <a:ext cx="8478108" cy="1106330"/>
          </a:xfrm>
        </p:spPr>
        <p:txBody>
          <a:bodyPr/>
          <a:lstStyle/>
          <a:p>
            <a:r>
              <a:rPr lang="en-US" dirty="0"/>
              <a:t>https://www.cdc.gov/niosh/topics/heatstress/heatapp.html</a:t>
            </a:r>
          </a:p>
        </p:txBody>
      </p:sp>
      <p:sp>
        <p:nvSpPr>
          <p:cNvPr id="3" name="Slide Number Placeholder 2">
            <a:extLst>
              <a:ext uri="{FF2B5EF4-FFF2-40B4-BE49-F238E27FC236}">
                <a16:creationId xmlns:a16="http://schemas.microsoft.com/office/drawing/2014/main" id="{14970F99-DB28-499B-90BE-97E291CE3F81}"/>
              </a:ext>
            </a:extLst>
          </p:cNvPr>
          <p:cNvSpPr>
            <a:spLocks noGrp="1"/>
          </p:cNvSpPr>
          <p:nvPr>
            <p:ph type="sldNum" sz="quarter" idx="12"/>
          </p:nvPr>
        </p:nvSpPr>
        <p:spPr/>
        <p:txBody>
          <a:bodyPr/>
          <a:lstStyle/>
          <a:p>
            <a:fld id="{04AD00A3-FF80-0349-A94D-FDF759839189}" type="slidenum">
              <a:rPr lang="en-US" smtClean="0"/>
              <a:pPr/>
              <a:t>53</a:t>
            </a:fld>
            <a:endParaRPr lang="en-US" dirty="0"/>
          </a:p>
        </p:txBody>
      </p:sp>
      <p:pic>
        <p:nvPicPr>
          <p:cNvPr id="6" name="Picture 5">
            <a:extLst>
              <a:ext uri="{FF2B5EF4-FFF2-40B4-BE49-F238E27FC236}">
                <a16:creationId xmlns:a16="http://schemas.microsoft.com/office/drawing/2014/main" id="{07E86779-104F-4858-9513-B441B1149F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7763" y="632297"/>
            <a:ext cx="2967199" cy="6099243"/>
          </a:xfrm>
          <a:prstGeom prst="rect">
            <a:avLst/>
          </a:prstGeom>
        </p:spPr>
      </p:pic>
    </p:spTree>
    <p:extLst>
      <p:ext uri="{BB962C8B-B14F-4D97-AF65-F5344CB8AC3E}">
        <p14:creationId xmlns:p14="http://schemas.microsoft.com/office/powerpoint/2010/main" val="3171008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E83A0-9570-4B5A-9D76-B09F13083BD2}"/>
              </a:ext>
            </a:extLst>
          </p:cNvPr>
          <p:cNvSpPr>
            <a:spLocks noGrp="1"/>
          </p:cNvSpPr>
          <p:nvPr>
            <p:ph type="title"/>
          </p:nvPr>
        </p:nvSpPr>
        <p:spPr/>
        <p:txBody>
          <a:bodyPr/>
          <a:lstStyle/>
          <a:p>
            <a:r>
              <a:rPr lang="en-US" dirty="0"/>
              <a:t>Support Information</a:t>
            </a:r>
          </a:p>
        </p:txBody>
      </p:sp>
      <p:sp>
        <p:nvSpPr>
          <p:cNvPr id="3" name="Slide Number Placeholder 2">
            <a:extLst>
              <a:ext uri="{FF2B5EF4-FFF2-40B4-BE49-F238E27FC236}">
                <a16:creationId xmlns:a16="http://schemas.microsoft.com/office/drawing/2014/main" id="{3103F044-9804-40DD-8950-122D0F30F986}"/>
              </a:ext>
            </a:extLst>
          </p:cNvPr>
          <p:cNvSpPr>
            <a:spLocks noGrp="1"/>
          </p:cNvSpPr>
          <p:nvPr>
            <p:ph type="sldNum" sz="quarter" idx="12"/>
          </p:nvPr>
        </p:nvSpPr>
        <p:spPr/>
        <p:txBody>
          <a:bodyPr/>
          <a:lstStyle/>
          <a:p>
            <a:fld id="{04AD00A3-FF80-0349-A94D-FDF759839189}" type="slidenum">
              <a:rPr lang="en-US" smtClean="0"/>
              <a:pPr/>
              <a:t>54</a:t>
            </a:fld>
            <a:endParaRPr lang="en-US" dirty="0"/>
          </a:p>
        </p:txBody>
      </p:sp>
      <p:sp>
        <p:nvSpPr>
          <p:cNvPr id="4" name="Subtitle 3">
            <a:extLst>
              <a:ext uri="{FF2B5EF4-FFF2-40B4-BE49-F238E27FC236}">
                <a16:creationId xmlns:a16="http://schemas.microsoft.com/office/drawing/2014/main" id="{D0403A92-BE5A-4351-B253-EF1A732F4BAE}"/>
              </a:ext>
            </a:extLst>
          </p:cNvPr>
          <p:cNvSpPr>
            <a:spLocks noGrp="1"/>
          </p:cNvSpPr>
          <p:nvPr>
            <p:ph type="subTitle" idx="13"/>
          </p:nvPr>
        </p:nvSpPr>
        <p:spPr/>
        <p:txBody>
          <a:bodyPr/>
          <a:lstStyle/>
          <a:p>
            <a:r>
              <a:rPr lang="en-US" dirty="0"/>
              <a:t>Great training and handout tools</a:t>
            </a:r>
          </a:p>
        </p:txBody>
      </p:sp>
      <p:sp>
        <p:nvSpPr>
          <p:cNvPr id="5" name="Text Placeholder 4">
            <a:extLst>
              <a:ext uri="{FF2B5EF4-FFF2-40B4-BE49-F238E27FC236}">
                <a16:creationId xmlns:a16="http://schemas.microsoft.com/office/drawing/2014/main" id="{EB503327-2A05-442E-8A88-0D47DA2557DD}"/>
              </a:ext>
            </a:extLst>
          </p:cNvPr>
          <p:cNvSpPr>
            <a:spLocks noGrp="1"/>
          </p:cNvSpPr>
          <p:nvPr>
            <p:ph type="body" sz="quarter" idx="14"/>
          </p:nvPr>
        </p:nvSpPr>
        <p:spPr/>
        <p:txBody>
          <a:bodyPr/>
          <a:lstStyle/>
          <a:p>
            <a:pPr marL="0" indent="0">
              <a:buNone/>
            </a:pPr>
            <a:r>
              <a:rPr lang="en-US" dirty="0">
                <a:hlinkClick r:id="rId2"/>
              </a:rPr>
              <a:t>https://www.cdc.gov/niosh/topics/heatstress/default.html</a:t>
            </a:r>
          </a:p>
          <a:p>
            <a:pPr marL="0" indent="0">
              <a:buNone/>
            </a:pPr>
            <a:r>
              <a:rPr lang="en-US" dirty="0">
                <a:hlinkClick r:id="rId2"/>
              </a:rPr>
              <a:t>https://www.cdc.gov/niosh/mining/UserFiles/works/pdfs/2017-124.pdf</a:t>
            </a:r>
            <a:endParaRPr lang="en-US" dirty="0"/>
          </a:p>
          <a:p>
            <a:pPr marL="0" indent="0">
              <a:buNone/>
            </a:pPr>
            <a:r>
              <a:rPr lang="en-US" dirty="0">
                <a:hlinkClick r:id="rId3"/>
              </a:rPr>
              <a:t>https://www.cdc.gov/niosh/mining/UserFiles/works/pdfs/2017-126.pdf</a:t>
            </a:r>
            <a:endParaRPr lang="en-US" dirty="0"/>
          </a:p>
          <a:p>
            <a:pPr marL="0" indent="0">
              <a:buNone/>
            </a:pPr>
            <a:r>
              <a:rPr lang="en-US" dirty="0">
                <a:hlinkClick r:id="rId4"/>
              </a:rPr>
              <a:t>https://gacc.nifc.gov/nwcc/content/pdfs/safety/DOD_Urine%20Color%20Test_Poster.pdf</a:t>
            </a:r>
            <a:endParaRPr lang="en-US" dirty="0"/>
          </a:p>
          <a:p>
            <a:pPr marL="0" indent="0">
              <a:buNone/>
            </a:pPr>
            <a:r>
              <a:rPr lang="en-US" dirty="0">
                <a:hlinkClick r:id="rId5"/>
              </a:rPr>
              <a:t>https://www.osha.gov/otm/section-3-health-hazards/chapter-4</a:t>
            </a:r>
            <a:r>
              <a:rPr lang="en-US" dirty="0"/>
              <a:t> </a:t>
            </a:r>
          </a:p>
          <a:p>
            <a:pPr marL="0" indent="0">
              <a:buNone/>
            </a:pPr>
            <a:r>
              <a:rPr lang="en-US" dirty="0">
                <a:hlinkClick r:id="rId6"/>
              </a:rPr>
              <a:t>https://www.cdc.gov/niosh/docs/2016-106/pdfs/2016-106.pdf</a:t>
            </a:r>
            <a:endParaRPr lang="en-US" dirty="0"/>
          </a:p>
          <a:p>
            <a:pPr marL="0" indent="0">
              <a:buNone/>
            </a:pPr>
            <a:r>
              <a:rPr lang="en-US" dirty="0">
                <a:hlinkClick r:id="rId7"/>
              </a:rPr>
              <a:t>https://repository.tcu.edu/bitstream/handle/116099117/4472/James_tcu_0229M_10430.pdf?sequence=1&amp;isAllowed=y</a:t>
            </a:r>
            <a:r>
              <a:rPr lang="en-US" dirty="0"/>
              <a:t> </a:t>
            </a:r>
          </a:p>
          <a:p>
            <a:pPr marL="0" indent="0">
              <a:buNone/>
            </a:pPr>
            <a:r>
              <a:rPr lang="en-US" dirty="0">
                <a:hlinkClick r:id="rId8"/>
              </a:rPr>
              <a:t>https://www.tdi.texas.gov/pubs/videoresource/stpheatst.pdf</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66867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Review</a:t>
            </a:r>
          </a:p>
        </p:txBody>
      </p:sp>
      <p:sp>
        <p:nvSpPr>
          <p:cNvPr id="3" name="Slide Number Placeholder 2"/>
          <p:cNvSpPr>
            <a:spLocks noGrp="1"/>
          </p:cNvSpPr>
          <p:nvPr>
            <p:ph type="sldNum" sz="quarter" idx="12"/>
          </p:nvPr>
        </p:nvSpPr>
        <p:spPr/>
        <p:txBody>
          <a:bodyPr/>
          <a:lstStyle/>
          <a:p>
            <a:fld id="{04AD00A3-FF80-0349-A94D-FDF759839189}" type="slidenum">
              <a:rPr lang="en-US" smtClean="0"/>
              <a:pPr/>
              <a:t>55</a:t>
            </a:fld>
            <a:endParaRPr lang="en-US" dirty="0"/>
          </a:p>
        </p:txBody>
      </p:sp>
      <p:sp>
        <p:nvSpPr>
          <p:cNvPr id="7" name="Subtitle 6"/>
          <p:cNvSpPr>
            <a:spLocks noGrp="1"/>
          </p:cNvSpPr>
          <p:nvPr>
            <p:ph type="subTitle" idx="13"/>
          </p:nvPr>
        </p:nvSpPr>
        <p:spPr/>
        <p:txBody>
          <a:bodyPr/>
          <a:lstStyle/>
          <a:p>
            <a:endParaRPr lang="en-US" b="0" dirty="0"/>
          </a:p>
        </p:txBody>
      </p:sp>
      <p:sp>
        <p:nvSpPr>
          <p:cNvPr id="8" name="Text Placeholder 7"/>
          <p:cNvSpPr>
            <a:spLocks noGrp="1"/>
          </p:cNvSpPr>
          <p:nvPr>
            <p:ph type="body" sz="quarter" idx="14"/>
          </p:nvPr>
        </p:nvSpPr>
        <p:spPr/>
        <p:txBody>
          <a:bodyPr>
            <a:normAutofit/>
          </a:bodyPr>
          <a:lstStyle/>
          <a:p>
            <a:r>
              <a:rPr lang="en-US" sz="2400" dirty="0"/>
              <a:t>The Problem</a:t>
            </a:r>
          </a:p>
          <a:p>
            <a:r>
              <a:rPr lang="en-US" sz="2400" dirty="0"/>
              <a:t>Exposures</a:t>
            </a:r>
          </a:p>
          <a:p>
            <a:r>
              <a:rPr lang="en-US" sz="2400" dirty="0"/>
              <a:t>Symptoms</a:t>
            </a:r>
          </a:p>
          <a:p>
            <a:r>
              <a:rPr lang="en-US" sz="2400" dirty="0"/>
              <a:t>Prevention</a:t>
            </a:r>
          </a:p>
        </p:txBody>
      </p:sp>
      <p:pic>
        <p:nvPicPr>
          <p:cNvPr id="2" name="Picture 1">
            <a:extLst>
              <a:ext uri="{FF2B5EF4-FFF2-40B4-BE49-F238E27FC236}">
                <a16:creationId xmlns:a16="http://schemas.microsoft.com/office/drawing/2014/main" id="{3CBE3626-AE07-45CB-A1C7-A11171F2C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485379" y="632100"/>
            <a:ext cx="4320766" cy="5758972"/>
          </a:xfrm>
          <a:prstGeom prst="rect">
            <a:avLst/>
          </a:prstGeom>
        </p:spPr>
      </p:pic>
    </p:spTree>
    <p:extLst>
      <p:ext uri="{BB962C8B-B14F-4D97-AF65-F5344CB8AC3E}">
        <p14:creationId xmlns:p14="http://schemas.microsoft.com/office/powerpoint/2010/main" val="723948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3B430D-5EB7-4D17-B415-09C3568C1738}"/>
              </a:ext>
            </a:extLst>
          </p:cNvPr>
          <p:cNvSpPr>
            <a:spLocks noGrp="1"/>
          </p:cNvSpPr>
          <p:nvPr>
            <p:ph type="title"/>
          </p:nvPr>
        </p:nvSpPr>
        <p:spPr/>
        <p:txBody>
          <a:bodyPr/>
          <a:lstStyle/>
          <a:p>
            <a:r>
              <a:rPr lang="en-US" dirty="0"/>
              <a:t>Questions?</a:t>
            </a:r>
          </a:p>
        </p:txBody>
      </p:sp>
      <p:sp>
        <p:nvSpPr>
          <p:cNvPr id="5" name="Slide Number Placeholder 4">
            <a:extLst>
              <a:ext uri="{FF2B5EF4-FFF2-40B4-BE49-F238E27FC236}">
                <a16:creationId xmlns:a16="http://schemas.microsoft.com/office/drawing/2014/main" id="{96D4173D-C3EC-4B16-89F7-3CED6B00AFF1}"/>
              </a:ext>
            </a:extLst>
          </p:cNvPr>
          <p:cNvSpPr>
            <a:spLocks noGrp="1"/>
          </p:cNvSpPr>
          <p:nvPr>
            <p:ph type="sldNum" sz="quarter" idx="12"/>
          </p:nvPr>
        </p:nvSpPr>
        <p:spPr/>
        <p:txBody>
          <a:bodyPr/>
          <a:lstStyle/>
          <a:p>
            <a:fld id="{FE64FAF0-67D6-8641-82FF-792E6360F5A5}" type="slidenum">
              <a:rPr lang="en-US" smtClean="0"/>
              <a:pPr/>
              <a:t>56</a:t>
            </a:fld>
            <a:endParaRPr lang="en-US" dirty="0"/>
          </a:p>
        </p:txBody>
      </p:sp>
      <p:sp>
        <p:nvSpPr>
          <p:cNvPr id="6" name="Subtitle 5">
            <a:extLst>
              <a:ext uri="{FF2B5EF4-FFF2-40B4-BE49-F238E27FC236}">
                <a16:creationId xmlns:a16="http://schemas.microsoft.com/office/drawing/2014/main" id="{E804ACAD-CA58-4B0A-A92D-43F483E3C39B}"/>
              </a:ext>
            </a:extLst>
          </p:cNvPr>
          <p:cNvSpPr>
            <a:spLocks noGrp="1"/>
          </p:cNvSpPr>
          <p:nvPr>
            <p:ph type="subTitle" idx="13"/>
          </p:nvPr>
        </p:nvSpPr>
        <p:spPr/>
        <p:txBody>
          <a:bodyPr/>
          <a:lstStyle/>
          <a:p>
            <a:r>
              <a:rPr lang="en-US" dirty="0">
                <a:hlinkClick r:id="rId2"/>
              </a:rPr>
              <a:t>Joseph_sanna@pmagroup.com</a:t>
            </a:r>
            <a:r>
              <a:rPr lang="en-US" dirty="0"/>
              <a:t> </a:t>
            </a:r>
          </a:p>
        </p:txBody>
      </p:sp>
      <p:sp>
        <p:nvSpPr>
          <p:cNvPr id="8" name="Text Placeholder 7">
            <a:extLst>
              <a:ext uri="{FF2B5EF4-FFF2-40B4-BE49-F238E27FC236}">
                <a16:creationId xmlns:a16="http://schemas.microsoft.com/office/drawing/2014/main" id="{3CBB466B-3BA4-4AA1-9352-CFFFD0940548}"/>
              </a:ext>
            </a:extLst>
          </p:cNvPr>
          <p:cNvSpPr>
            <a:spLocks noGrp="1"/>
          </p:cNvSpPr>
          <p:nvPr>
            <p:ph type="body" sz="quarter" idx="14"/>
          </p:nvPr>
        </p:nvSpPr>
        <p:spPr/>
        <p:txBody>
          <a:bodyPr/>
          <a:lstStyle/>
          <a:p>
            <a:endParaRPr lang="en-US" dirty="0"/>
          </a:p>
        </p:txBody>
      </p:sp>
      <p:pic>
        <p:nvPicPr>
          <p:cNvPr id="7" name="Content Placeholder 6">
            <a:extLst>
              <a:ext uri="{FF2B5EF4-FFF2-40B4-BE49-F238E27FC236}">
                <a16:creationId xmlns:a16="http://schemas.microsoft.com/office/drawing/2014/main" id="{F6CEBD01-16A6-4CB8-8549-735FE3E0B8CE}"/>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1" y="1066415"/>
            <a:ext cx="9165237" cy="4721826"/>
          </a:xfrm>
        </p:spPr>
      </p:pic>
    </p:spTree>
    <p:extLst>
      <p:ext uri="{BB962C8B-B14F-4D97-AF65-F5344CB8AC3E}">
        <p14:creationId xmlns:p14="http://schemas.microsoft.com/office/powerpoint/2010/main" val="4096634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628650" y="159253"/>
            <a:ext cx="7886700" cy="9941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rm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685783">
              <a:lnSpc>
                <a:spcPct val="90000"/>
              </a:lnSpc>
              <a:spcBef>
                <a:spcPct val="0"/>
              </a:spcBef>
              <a:spcAft>
                <a:spcPts val="450"/>
              </a:spcAft>
              <a:buNone/>
            </a:pPr>
            <a:r>
              <a:rPr lang="en-US" altLang="en-US" sz="3300" b="1" dirty="0">
                <a:solidFill>
                  <a:srgbClr val="9E1B32"/>
                </a:solidFill>
                <a:cs typeface="Calibri" panose="020F0502020204030204" pitchFamily="34" charset="0"/>
              </a:rPr>
              <a:t>www.iup.edu/pa-oshaconsultation</a:t>
            </a:r>
          </a:p>
        </p:txBody>
      </p:sp>
      <p:sp>
        <p:nvSpPr>
          <p:cNvPr id="7" name="TextBox 6">
            <a:extLst>
              <a:ext uri="{FF2B5EF4-FFF2-40B4-BE49-F238E27FC236}">
                <a16:creationId xmlns:a16="http://schemas.microsoft.com/office/drawing/2014/main" id="{044AA566-36E9-4957-832F-47BC7AE54C6E}"/>
              </a:ext>
            </a:extLst>
          </p:cNvPr>
          <p:cNvSpPr txBox="1"/>
          <p:nvPr/>
        </p:nvSpPr>
        <p:spPr>
          <a:xfrm>
            <a:off x="6780475" y="5588405"/>
            <a:ext cx="1896386" cy="230832"/>
          </a:xfrm>
          <a:prstGeom prst="rect">
            <a:avLst/>
          </a:prstGeom>
          <a:noFill/>
        </p:spPr>
        <p:txBody>
          <a:bodyPr wrap="square">
            <a:spAutoFit/>
          </a:bodyPr>
          <a:lstStyle/>
          <a:p>
            <a:pPr defTabSz="685800">
              <a:spcBef>
                <a:spcPct val="0"/>
              </a:spcBef>
            </a:pPr>
            <a:r>
              <a:rPr lang="en-US" altLang="en-US" sz="900" b="1" dirty="0">
                <a:solidFill>
                  <a:srgbClr val="B40000"/>
                </a:solidFill>
                <a:latin typeface="Calibri" panose="020F0502020204030204" pitchFamily="34" charset="0"/>
                <a:cs typeface="Calibri" panose="020F0502020204030204" pitchFamily="34" charset="0"/>
              </a:rPr>
              <a:t>www.iup.edu/pa-oshaconsultation</a:t>
            </a:r>
          </a:p>
        </p:txBody>
      </p:sp>
      <p:pic>
        <p:nvPicPr>
          <p:cNvPr id="4" name="Picture 3">
            <a:extLst>
              <a:ext uri="{FF2B5EF4-FFF2-40B4-BE49-F238E27FC236}">
                <a16:creationId xmlns:a16="http://schemas.microsoft.com/office/drawing/2014/main" id="{F78179C6-482C-49F0-BE60-8F8AB2DD82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5650" y="1019265"/>
            <a:ext cx="7038569" cy="4509205"/>
          </a:xfrm>
          <a:prstGeom prst="rect">
            <a:avLst/>
          </a:prstGeom>
        </p:spPr>
      </p:pic>
      <p:sp>
        <p:nvSpPr>
          <p:cNvPr id="6" name="Oval 5">
            <a:extLst>
              <a:ext uri="{FF2B5EF4-FFF2-40B4-BE49-F238E27FC236}">
                <a16:creationId xmlns:a16="http://schemas.microsoft.com/office/drawing/2014/main" id="{DFDE0248-9C11-45F4-B214-1720E54C958A}"/>
              </a:ext>
            </a:extLst>
          </p:cNvPr>
          <p:cNvSpPr/>
          <p:nvPr/>
        </p:nvSpPr>
        <p:spPr>
          <a:xfrm>
            <a:off x="6693342" y="2091429"/>
            <a:ext cx="831272" cy="3241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onstantia"/>
            </a:endParaRPr>
          </a:p>
        </p:txBody>
      </p:sp>
      <p:cxnSp>
        <p:nvCxnSpPr>
          <p:cNvPr id="9" name="Straight Arrow Connector 8">
            <a:extLst>
              <a:ext uri="{FF2B5EF4-FFF2-40B4-BE49-F238E27FC236}">
                <a16:creationId xmlns:a16="http://schemas.microsoft.com/office/drawing/2014/main" id="{06710663-6704-40BC-9F55-9308EF630C74}"/>
              </a:ext>
            </a:extLst>
          </p:cNvPr>
          <p:cNvCxnSpPr/>
          <p:nvPr/>
        </p:nvCxnSpPr>
        <p:spPr>
          <a:xfrm flipH="1">
            <a:off x="7496454" y="1353475"/>
            <a:ext cx="1180407" cy="7813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866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578774" y="692919"/>
            <a:ext cx="7783832" cy="994172"/>
          </a:xfrm>
        </p:spPr>
        <p:txBody>
          <a:bodyPr/>
          <a:lstStyle/>
          <a:p>
            <a:pPr algn="ctr"/>
            <a:r>
              <a:rPr lang="en-US" altLang="en-US" dirty="0">
                <a:solidFill>
                  <a:srgbClr val="9E0000"/>
                </a:solidFill>
              </a:rPr>
              <a:t>Contact</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578774" y="1799705"/>
            <a:ext cx="7886700" cy="3258589"/>
          </a:xfrm>
        </p:spPr>
        <p:txBody>
          <a:bodyPr>
            <a:normAutofit/>
          </a:bodyPr>
          <a:lstStyle/>
          <a:p>
            <a:pPr marL="0" indent="0">
              <a:buNone/>
            </a:pPr>
            <a:endParaRPr lang="en-US" altLang="en-US" sz="2400" dirty="0"/>
          </a:p>
          <a:p>
            <a:r>
              <a:rPr lang="en-US" altLang="en-US" sz="1600" dirty="0"/>
              <a:t>Pennsylvania OSHA Consultation Office</a:t>
            </a:r>
          </a:p>
          <a:p>
            <a:r>
              <a:rPr lang="en-US" altLang="en-US" sz="1600" dirty="0"/>
              <a:t>Phone: 800-382-1241</a:t>
            </a:r>
          </a:p>
          <a:p>
            <a:r>
              <a:rPr lang="en-US" altLang="en-US" sz="1600" dirty="0"/>
              <a:t>Website: </a:t>
            </a:r>
            <a:r>
              <a:rPr lang="en-US" altLang="en-US" sz="16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1600" dirty="0">
              <a:solidFill>
                <a:srgbClr val="0070C0"/>
              </a:solidFill>
            </a:endParaRPr>
          </a:p>
          <a:p>
            <a:r>
              <a:rPr lang="en-US" altLang="en-US" sz="1600" dirty="0"/>
              <a:t>Facebook: </a:t>
            </a:r>
            <a:r>
              <a:rPr lang="en-US" altLang="en-US" sz="1600" dirty="0">
                <a:solidFill>
                  <a:srgbClr val="0070C0"/>
                </a:solidFill>
                <a:hlinkClick r:id="rId3">
                  <a:extLst>
                    <a:ext uri="{A12FA001-AC4F-418D-AE19-62706E023703}">
                      <ahyp:hlinkClr xmlns:ahyp="http://schemas.microsoft.com/office/drawing/2018/hyperlinkcolor" val="tx"/>
                    </a:ext>
                  </a:extLst>
                </a:hlinkClick>
              </a:rPr>
              <a:t>https://www.facebook.com/Pennsylvania-OSHA-Consultation-Program-548810235234647/</a:t>
            </a:r>
            <a:endParaRPr lang="en-US" altLang="en-US" sz="1600" dirty="0">
              <a:solidFill>
                <a:srgbClr val="0070C0"/>
              </a:solidFill>
            </a:endParaRPr>
          </a:p>
          <a:p>
            <a:r>
              <a:rPr lang="en-US" altLang="en-US" sz="1600" dirty="0"/>
              <a:t>Twitter: </a:t>
            </a:r>
            <a:r>
              <a:rPr lang="en-US" altLang="en-US" sz="1600" dirty="0">
                <a:solidFill>
                  <a:srgbClr val="0070C0"/>
                </a:solidFill>
                <a:hlinkClick r:id="rId4">
                  <a:extLst>
                    <a:ext uri="{A12FA001-AC4F-418D-AE19-62706E023703}">
                      <ahyp:hlinkClr xmlns:ahyp="http://schemas.microsoft.com/office/drawing/2018/hyperlinkcolor" val="tx"/>
                    </a:ext>
                  </a:extLst>
                </a:hlinkClick>
              </a:rPr>
              <a:t>https://twitter.com/search?q=PA%20OSHA%20Consultation&amp;src=savs</a:t>
            </a:r>
            <a:endParaRPr lang="en-US" altLang="en-US" sz="16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6449438" y="5607573"/>
            <a:ext cx="23038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685800">
              <a:spcBef>
                <a:spcPct val="0"/>
              </a:spcBef>
              <a:buNone/>
            </a:pPr>
            <a:r>
              <a:rPr lang="en-US" altLang="en-US" sz="1050" b="1" dirty="0">
                <a:solidFill>
                  <a:srgbClr val="B40000"/>
                </a:solidFill>
              </a:rPr>
              <a:t>www.iup.edu/pa-oshaconsultation</a:t>
            </a:r>
          </a:p>
        </p:txBody>
      </p:sp>
    </p:spTree>
    <p:extLst>
      <p:ext uri="{BB962C8B-B14F-4D97-AF65-F5344CB8AC3E}">
        <p14:creationId xmlns:p14="http://schemas.microsoft.com/office/powerpoint/2010/main" val="1347383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578774" y="1089607"/>
            <a:ext cx="7783832" cy="994172"/>
          </a:xfrm>
        </p:spPr>
        <p:txBody>
          <a:bodyPr/>
          <a:lstStyle/>
          <a:p>
            <a:pPr algn="ctr"/>
            <a:r>
              <a:rPr lang="en-US" altLang="en-US" dirty="0">
                <a:solidFill>
                  <a:srgbClr val="9E0000"/>
                </a:solidFill>
              </a:rPr>
              <a:t>Thank You</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578774" y="2216382"/>
            <a:ext cx="7886700" cy="3258589"/>
          </a:xfrm>
        </p:spPr>
        <p:txBody>
          <a:bodyPr>
            <a:normAutofit/>
          </a:bodyPr>
          <a:lstStyle/>
          <a:p>
            <a:pPr algn="ctr">
              <a:buFontTx/>
              <a:buNone/>
              <a:defRPr/>
            </a:pPr>
            <a:r>
              <a:rPr lang="en-US" altLang="en-US" sz="1800" b="1" dirty="0"/>
              <a:t>Upcoming Webinar:</a:t>
            </a:r>
          </a:p>
          <a:p>
            <a:pPr algn="ctr">
              <a:buFontTx/>
              <a:buNone/>
              <a:defRPr/>
            </a:pPr>
            <a:r>
              <a:rPr lang="en-US" altLang="en-US" sz="1800" u="sng" dirty="0">
                <a:solidFill>
                  <a:srgbClr val="9E0000"/>
                </a:solidFill>
              </a:rPr>
              <a:t>Beryllium &amp; the OSHA Standard</a:t>
            </a:r>
          </a:p>
          <a:p>
            <a:pPr algn="ctr">
              <a:buFontTx/>
              <a:buNone/>
              <a:defRPr/>
            </a:pPr>
            <a:r>
              <a:rPr lang="en-US" altLang="en-US" sz="1800" u="sng" dirty="0">
                <a:solidFill>
                  <a:srgbClr val="9E0000"/>
                </a:solidFill>
              </a:rPr>
              <a:t>October 5, 2022</a:t>
            </a:r>
            <a:r>
              <a:rPr lang="en-US" altLang="en-US" sz="1800" dirty="0">
                <a:solidFill>
                  <a:srgbClr val="9E0000"/>
                </a:solidFill>
              </a:rPr>
              <a:t>@ 10:30am</a:t>
            </a:r>
          </a:p>
          <a:p>
            <a:pPr algn="ctr">
              <a:buFontTx/>
              <a:buNone/>
              <a:defRPr/>
            </a:pPr>
            <a:endParaRPr lang="en-US" altLang="en-US" sz="1800" dirty="0"/>
          </a:p>
          <a:p>
            <a:pPr algn="ctr">
              <a:buFontTx/>
              <a:buNone/>
              <a:defRPr/>
            </a:pPr>
            <a:r>
              <a:rPr lang="en-US" altLang="en-US" sz="1800" b="1" dirty="0"/>
              <a:t>Pennsylvania OSHA Consultation Office</a:t>
            </a:r>
          </a:p>
          <a:p>
            <a:pPr algn="ctr">
              <a:buFontTx/>
              <a:buNone/>
              <a:defRPr/>
            </a:pPr>
            <a:r>
              <a:rPr lang="en-US" altLang="en-US" sz="1800" dirty="0"/>
              <a:t>Phone: 800-382-1241 or 724-357-4095</a:t>
            </a:r>
          </a:p>
          <a:p>
            <a:pPr algn="ctr">
              <a:buFontTx/>
              <a:buNone/>
              <a:defRPr/>
            </a:pPr>
            <a:r>
              <a:rPr lang="en-US" altLang="en-US" sz="1800" dirty="0"/>
              <a:t>Website</a:t>
            </a:r>
            <a:r>
              <a:rPr lang="en-US" altLang="en-US" sz="1800" b="1" dirty="0"/>
              <a:t>: </a:t>
            </a:r>
            <a:r>
              <a:rPr lang="en-US" altLang="en-US" sz="18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18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6810202" y="5607573"/>
            <a:ext cx="19431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685800">
              <a:spcBef>
                <a:spcPct val="0"/>
              </a:spcBef>
              <a:buNone/>
            </a:pPr>
            <a:r>
              <a:rPr lang="en-US" altLang="en-US" sz="900" b="1" dirty="0">
                <a:solidFill>
                  <a:srgbClr val="B40000"/>
                </a:solidFill>
              </a:rPr>
              <a:t>www.iup.edu/pa-oshaconsultation</a:t>
            </a:r>
          </a:p>
        </p:txBody>
      </p:sp>
    </p:spTree>
    <p:extLst>
      <p:ext uri="{BB962C8B-B14F-4D97-AF65-F5344CB8AC3E}">
        <p14:creationId xmlns:p14="http://schemas.microsoft.com/office/powerpoint/2010/main" val="410053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E846-8A0C-4B3F-8919-D85A34D7C723}"/>
              </a:ext>
            </a:extLst>
          </p:cNvPr>
          <p:cNvSpPr>
            <a:spLocks noGrp="1"/>
          </p:cNvSpPr>
          <p:nvPr>
            <p:ph type="title"/>
          </p:nvPr>
        </p:nvSpPr>
        <p:spPr/>
        <p:txBody>
          <a:bodyPr/>
          <a:lstStyle/>
          <a:p>
            <a:r>
              <a:rPr lang="en-US" dirty="0"/>
              <a:t>OSHA Focus:</a:t>
            </a:r>
          </a:p>
        </p:txBody>
      </p:sp>
      <p:sp>
        <p:nvSpPr>
          <p:cNvPr id="3" name="Slide Number Placeholder 2">
            <a:extLst>
              <a:ext uri="{FF2B5EF4-FFF2-40B4-BE49-F238E27FC236}">
                <a16:creationId xmlns:a16="http://schemas.microsoft.com/office/drawing/2014/main" id="{2F8DB86C-C8B9-4724-995C-F30BFA245D73}"/>
              </a:ext>
            </a:extLst>
          </p:cNvPr>
          <p:cNvSpPr>
            <a:spLocks noGrp="1"/>
          </p:cNvSpPr>
          <p:nvPr>
            <p:ph type="sldNum" sz="quarter" idx="12"/>
          </p:nvPr>
        </p:nvSpPr>
        <p:spPr/>
        <p:txBody>
          <a:bodyPr/>
          <a:lstStyle/>
          <a:p>
            <a:fld id="{04AD00A3-FF80-0349-A94D-FDF759839189}" type="slidenum">
              <a:rPr lang="en-US" smtClean="0"/>
              <a:pPr/>
              <a:t>6</a:t>
            </a:fld>
            <a:endParaRPr lang="en-US" dirty="0"/>
          </a:p>
        </p:txBody>
      </p:sp>
      <p:sp>
        <p:nvSpPr>
          <p:cNvPr id="4" name="Subtitle 3">
            <a:extLst>
              <a:ext uri="{FF2B5EF4-FFF2-40B4-BE49-F238E27FC236}">
                <a16:creationId xmlns:a16="http://schemas.microsoft.com/office/drawing/2014/main" id="{225C6060-7626-447D-91E3-9DCBAE4BA795}"/>
              </a:ext>
            </a:extLst>
          </p:cNvPr>
          <p:cNvSpPr>
            <a:spLocks noGrp="1"/>
          </p:cNvSpPr>
          <p:nvPr>
            <p:ph type="subTitle" idx="13"/>
          </p:nvPr>
        </p:nvSpPr>
        <p:spPr/>
        <p:txBody>
          <a:bodyPr/>
          <a:lstStyle/>
          <a:p>
            <a:r>
              <a:rPr lang="en-US" dirty="0"/>
              <a:t>When is it a concern?</a:t>
            </a:r>
          </a:p>
        </p:txBody>
      </p:sp>
      <p:sp>
        <p:nvSpPr>
          <p:cNvPr id="5" name="Text Placeholder 4">
            <a:extLst>
              <a:ext uri="{FF2B5EF4-FFF2-40B4-BE49-F238E27FC236}">
                <a16:creationId xmlns:a16="http://schemas.microsoft.com/office/drawing/2014/main" id="{E0BA5A42-564D-4424-844A-94D8794FC541}"/>
              </a:ext>
            </a:extLst>
          </p:cNvPr>
          <p:cNvSpPr>
            <a:spLocks noGrp="1"/>
          </p:cNvSpPr>
          <p:nvPr>
            <p:ph type="body" sz="quarter" idx="14"/>
          </p:nvPr>
        </p:nvSpPr>
        <p:spPr>
          <a:xfrm>
            <a:off x="490794" y="1176793"/>
            <a:ext cx="8204201" cy="4626131"/>
          </a:xfrm>
        </p:spPr>
        <p:txBody>
          <a:bodyPr>
            <a:normAutofit/>
          </a:bodyPr>
          <a:lstStyle/>
          <a:p>
            <a:r>
              <a:rPr lang="en-US" dirty="0"/>
              <a:t>The use of heavy or bulky clothing or equipment;</a:t>
            </a:r>
          </a:p>
          <a:p>
            <a:r>
              <a:rPr lang="en-US" dirty="0"/>
              <a:t>The types of activities performed by the employees and whether those activities can be categorized as moderate, heavy, or very heavy work, as well as the length of time a worker is continuously or repeatedly performing moderate to strenuous activities;</a:t>
            </a:r>
          </a:p>
          <a:p>
            <a:r>
              <a:rPr lang="en-US" dirty="0"/>
              <a:t>Heat-related illnesses among new workers, as well as any recent vacation time or breaks in employment before complaints of heat-related symptoms; and</a:t>
            </a:r>
          </a:p>
          <a:p>
            <a:r>
              <a:rPr lang="en-US" dirty="0"/>
              <a:t>The availability of rest breaks, shade, and water on-site.</a:t>
            </a:r>
          </a:p>
        </p:txBody>
      </p:sp>
      <p:sp>
        <p:nvSpPr>
          <p:cNvPr id="6" name="TextBox 5">
            <a:extLst>
              <a:ext uri="{FF2B5EF4-FFF2-40B4-BE49-F238E27FC236}">
                <a16:creationId xmlns:a16="http://schemas.microsoft.com/office/drawing/2014/main" id="{33CAE527-0F77-4011-A9D8-6F3A8B260338}"/>
              </a:ext>
            </a:extLst>
          </p:cNvPr>
          <p:cNvSpPr txBox="1"/>
          <p:nvPr/>
        </p:nvSpPr>
        <p:spPr>
          <a:xfrm>
            <a:off x="750013" y="4995047"/>
            <a:ext cx="7674796" cy="369332"/>
          </a:xfrm>
          <a:prstGeom prst="rect">
            <a:avLst/>
          </a:prstGeom>
          <a:noFill/>
        </p:spPr>
        <p:txBody>
          <a:bodyPr wrap="square">
            <a:spAutoFit/>
          </a:bodyPr>
          <a:lstStyle/>
          <a:p>
            <a:r>
              <a:rPr lang="en-US" dirty="0">
                <a:hlinkClick r:id="rId2"/>
              </a:rPr>
              <a:t>https://www.osha.gov/laws-regs/standardinterpretations/2021-09-01</a:t>
            </a:r>
            <a:r>
              <a:rPr lang="en-US" dirty="0"/>
              <a:t> </a:t>
            </a:r>
          </a:p>
        </p:txBody>
      </p:sp>
    </p:spTree>
    <p:extLst>
      <p:ext uri="{BB962C8B-B14F-4D97-AF65-F5344CB8AC3E}">
        <p14:creationId xmlns:p14="http://schemas.microsoft.com/office/powerpoint/2010/main" val="652870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FFE2-14F8-4B11-B9E7-CF4EAB5E136F}"/>
              </a:ext>
            </a:extLst>
          </p:cNvPr>
          <p:cNvSpPr>
            <a:spLocks noGrp="1"/>
          </p:cNvSpPr>
          <p:nvPr>
            <p:ph type="title"/>
          </p:nvPr>
        </p:nvSpPr>
        <p:spPr/>
        <p:txBody>
          <a:bodyPr/>
          <a:lstStyle/>
          <a:p>
            <a:r>
              <a:rPr lang="en-US" dirty="0"/>
              <a:t>Back to our regularly scheduled program….</a:t>
            </a:r>
          </a:p>
        </p:txBody>
      </p:sp>
      <p:sp>
        <p:nvSpPr>
          <p:cNvPr id="3" name="Slide Number Placeholder 2">
            <a:extLst>
              <a:ext uri="{FF2B5EF4-FFF2-40B4-BE49-F238E27FC236}">
                <a16:creationId xmlns:a16="http://schemas.microsoft.com/office/drawing/2014/main" id="{2911119D-02F5-4E67-9009-9B81E5F0753C}"/>
              </a:ext>
            </a:extLst>
          </p:cNvPr>
          <p:cNvSpPr>
            <a:spLocks noGrp="1"/>
          </p:cNvSpPr>
          <p:nvPr>
            <p:ph type="sldNum" sz="quarter" idx="12"/>
          </p:nvPr>
        </p:nvSpPr>
        <p:spPr/>
        <p:txBody>
          <a:bodyPr/>
          <a:lstStyle/>
          <a:p>
            <a:fld id="{04AD00A3-FF80-0349-A94D-FDF759839189}" type="slidenum">
              <a:rPr lang="en-US" smtClean="0"/>
              <a:pPr/>
              <a:t>7</a:t>
            </a:fld>
            <a:endParaRPr lang="en-US" dirty="0"/>
          </a:p>
        </p:txBody>
      </p:sp>
      <p:sp>
        <p:nvSpPr>
          <p:cNvPr id="4" name="Subtitle 3">
            <a:extLst>
              <a:ext uri="{FF2B5EF4-FFF2-40B4-BE49-F238E27FC236}">
                <a16:creationId xmlns:a16="http://schemas.microsoft.com/office/drawing/2014/main" id="{36694CA9-4E1A-471E-B5A5-F329FCC034AF}"/>
              </a:ext>
            </a:extLst>
          </p:cNvPr>
          <p:cNvSpPr>
            <a:spLocks noGrp="1"/>
          </p:cNvSpPr>
          <p:nvPr>
            <p:ph type="subTitle" idx="13"/>
          </p:nvPr>
        </p:nvSpPr>
        <p:spPr/>
        <p:txBody>
          <a:bodyPr/>
          <a:lstStyle/>
          <a:p>
            <a:endParaRPr lang="en-US" dirty="0"/>
          </a:p>
        </p:txBody>
      </p:sp>
      <p:sp>
        <p:nvSpPr>
          <p:cNvPr id="5" name="Text Placeholder 4">
            <a:extLst>
              <a:ext uri="{FF2B5EF4-FFF2-40B4-BE49-F238E27FC236}">
                <a16:creationId xmlns:a16="http://schemas.microsoft.com/office/drawing/2014/main" id="{095C7B08-CA01-4EF7-9AF3-16D696620E45}"/>
              </a:ext>
            </a:extLst>
          </p:cNvPr>
          <p:cNvSpPr>
            <a:spLocks noGrp="1"/>
          </p:cNvSpPr>
          <p:nvPr>
            <p:ph type="body" sz="quarter" idx="14"/>
          </p:nvPr>
        </p:nvSpPr>
        <p:spPr/>
        <p:txBody>
          <a:bodyPr/>
          <a:lstStyle/>
          <a:p>
            <a:r>
              <a:rPr lang="en-US" dirty="0"/>
              <a:t>How well do you work when hot?</a:t>
            </a:r>
          </a:p>
          <a:p>
            <a:r>
              <a:rPr lang="en-US" dirty="0"/>
              <a:t>How well do you work when physically active?</a:t>
            </a:r>
          </a:p>
          <a:p>
            <a:pPr marL="0" indent="0">
              <a:buNone/>
            </a:pPr>
            <a:r>
              <a:rPr lang="en-US" dirty="0"/>
              <a:t>   					…after three days?</a:t>
            </a:r>
          </a:p>
          <a:p>
            <a:pPr marL="0" indent="0">
              <a:buNone/>
            </a:pPr>
            <a:r>
              <a:rPr lang="en-US" dirty="0"/>
              <a:t>					…after three weeks?</a:t>
            </a:r>
          </a:p>
          <a:p>
            <a:endParaRPr lang="en-US" dirty="0"/>
          </a:p>
          <a:p>
            <a:endParaRPr lang="en-US" dirty="0"/>
          </a:p>
          <a:p>
            <a:pPr marL="0" indent="0">
              <a:buNone/>
            </a:pPr>
            <a:r>
              <a:rPr lang="en-US" dirty="0"/>
              <a:t>What if?</a:t>
            </a:r>
          </a:p>
          <a:p>
            <a:pPr marL="0" indent="0">
              <a:buNone/>
            </a:pPr>
            <a:r>
              <a:rPr lang="en-US" dirty="0"/>
              <a:t>…acclimatized?</a:t>
            </a:r>
          </a:p>
          <a:p>
            <a:pPr marL="0" indent="0">
              <a:buNone/>
            </a:pPr>
            <a:r>
              <a:rPr lang="en-US" dirty="0"/>
              <a:t>…rested?</a:t>
            </a:r>
          </a:p>
          <a:p>
            <a:pPr marL="0" indent="0">
              <a:buNone/>
            </a:pPr>
            <a:r>
              <a:rPr lang="en-US" dirty="0"/>
              <a:t>…hydrated?</a:t>
            </a:r>
          </a:p>
        </p:txBody>
      </p:sp>
    </p:spTree>
    <p:extLst>
      <p:ext uri="{BB962C8B-B14F-4D97-AF65-F5344CB8AC3E}">
        <p14:creationId xmlns:p14="http://schemas.microsoft.com/office/powerpoint/2010/main" val="339650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Roofer Falls From Roof</a:t>
            </a:r>
          </a:p>
        </p:txBody>
      </p:sp>
      <p:sp>
        <p:nvSpPr>
          <p:cNvPr id="3" name="Content Placeholder 2"/>
          <p:cNvSpPr>
            <a:spLocks noGrp="1"/>
          </p:cNvSpPr>
          <p:nvPr>
            <p:ph idx="1"/>
          </p:nvPr>
        </p:nvSpPr>
        <p:spPr>
          <a:xfrm>
            <a:off x="76200" y="990600"/>
            <a:ext cx="8991600" cy="5638800"/>
          </a:xfrm>
        </p:spPr>
        <p:txBody>
          <a:bodyPr>
            <a:noAutofit/>
          </a:bodyPr>
          <a:lstStyle/>
          <a:p>
            <a:pPr marL="0" indent="0">
              <a:buNone/>
            </a:pPr>
            <a:r>
              <a:rPr lang="en-US" sz="1600" dirty="0"/>
              <a:t>Worker complained of extreme heat minutes before fall </a:t>
            </a:r>
          </a:p>
          <a:p>
            <a:pPr marL="0" indent="0">
              <a:buNone/>
            </a:pPr>
            <a:r>
              <a:rPr lang="en-US" sz="1600" dirty="0"/>
              <a:t>Published 3:14 pm Wednesday, August 3, 2016</a:t>
            </a:r>
          </a:p>
          <a:p>
            <a:pPr marL="0" indent="0">
              <a:buNone/>
            </a:pPr>
            <a:r>
              <a:rPr lang="en-US" sz="1600" dirty="0"/>
              <a:t>At 11:20 a.m. Tuesday, about 90 minutes before he fell from the roof of the Vicksburg Convention Center, James Michael Pace wrote the following post on his Facebook page: “Please say some prayers for me and my co-workers y’all; this heat has never gotten to me like this and I now see how serious it is.” About 29 minutes later, Pace, 28, of Pelahatchie, an employee of E. Cornell Malone Corp. of Jackson, wrote another post. “I took a BC for a headache which always works; it worked for 25 minutes and 13 seconds, and I had sweated all of it out and was back to my migraine. … Now I may be super delirious right now on my lunch or I just exposed an epidemic no one even knew was occurring?”</a:t>
            </a:r>
          </a:p>
          <a:p>
            <a:pPr marL="0" indent="0">
              <a:buNone/>
            </a:pPr>
            <a:r>
              <a:rPr lang="en-US" sz="1600" dirty="0"/>
              <a:t>Pace died after falling from the roof about 12:55 p.m. At the time, according to the National Weather Service observation site at the Vicksburg Tallulah Regional Airport, the temperature was 95 degrees and the heat index was 110. He was on the roof alone at the time. “A coworker had gone down to their truck to get something and stopped to get a drink of water. When he returned, he didn’t see him and went looking for him,” deputy Vicksburg police chief Bobby Stewart said. “When he went to the spot where he was working, he looked down and saw Mr. Pace and immediately called 911.” Vicksburg police Lt. Troy Kimble said police were told Pace was working on the roof’s flashing when he fell. He was part of a crew for Malone, which has the contract to replace the convention center roof. Convention center executive director Annette Kirklin said the workers were in the process of fixing minor problems on the roof that were discussed at a project meeting last week. Pace was declared dead at the scene by deputy Warren County coroner Ronald C. Regan. His body was sent to the Mississippi State Crime Lab for autopsy. The fall remains under investigation.</a:t>
            </a:r>
          </a:p>
          <a:p>
            <a:pPr marL="0" indent="0">
              <a:buNone/>
            </a:pPr>
            <a:endParaRPr lang="en-US" sz="1600" dirty="0"/>
          </a:p>
          <a:p>
            <a:pPr marL="0" indent="0">
              <a:buNone/>
            </a:pPr>
            <a:r>
              <a:rPr lang="en-US" sz="1600" dirty="0"/>
              <a:t>http://www.vicksburgpost.com/2016/08/03/worker-complained-of-extreme-heat-minutes-before-fall/</a:t>
            </a:r>
          </a:p>
          <a:p>
            <a:pPr marL="0" indent="0">
              <a:buNone/>
            </a:pPr>
            <a:endParaRPr lang="en-US" sz="1600" dirty="0"/>
          </a:p>
        </p:txBody>
      </p:sp>
    </p:spTree>
    <p:extLst>
      <p:ext uri="{BB962C8B-B14F-4D97-AF65-F5344CB8AC3E}">
        <p14:creationId xmlns:p14="http://schemas.microsoft.com/office/powerpoint/2010/main" val="62765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14774-4634-4612-8350-BF85036042BF}"/>
              </a:ext>
            </a:extLst>
          </p:cNvPr>
          <p:cNvSpPr>
            <a:spLocks noGrp="1"/>
          </p:cNvSpPr>
          <p:nvPr>
            <p:ph type="title"/>
          </p:nvPr>
        </p:nvSpPr>
        <p:spPr/>
        <p:txBody>
          <a:bodyPr/>
          <a:lstStyle/>
          <a:p>
            <a:r>
              <a:rPr lang="en-US" sz="3200" dirty="0"/>
              <a:t>Heat stress impact</a:t>
            </a:r>
            <a:endParaRPr lang="en-SD" sz="3200" dirty="0"/>
          </a:p>
        </p:txBody>
      </p:sp>
      <p:sp>
        <p:nvSpPr>
          <p:cNvPr id="4" name="Slide Number Placeholder 3">
            <a:extLst>
              <a:ext uri="{FF2B5EF4-FFF2-40B4-BE49-F238E27FC236}">
                <a16:creationId xmlns:a16="http://schemas.microsoft.com/office/drawing/2014/main" id="{B21564F9-1E17-4B24-A031-4458A455F99C}"/>
              </a:ext>
            </a:extLst>
          </p:cNvPr>
          <p:cNvSpPr>
            <a:spLocks noGrp="1"/>
          </p:cNvSpPr>
          <p:nvPr>
            <p:ph type="sldNum" sz="quarter" idx="12"/>
          </p:nvPr>
        </p:nvSpPr>
        <p:spPr/>
        <p:txBody>
          <a:bodyPr/>
          <a:lstStyle/>
          <a:p>
            <a:fld id="{FE64FAF0-67D6-8641-82FF-792E6360F5A5}" type="slidenum">
              <a:rPr lang="en-US" smtClean="0"/>
              <a:pPr/>
              <a:t>9</a:t>
            </a:fld>
            <a:endParaRPr lang="en-US" dirty="0"/>
          </a:p>
        </p:txBody>
      </p:sp>
      <p:sp>
        <p:nvSpPr>
          <p:cNvPr id="10" name="Content Placeholder 9">
            <a:extLst>
              <a:ext uri="{FF2B5EF4-FFF2-40B4-BE49-F238E27FC236}">
                <a16:creationId xmlns:a16="http://schemas.microsoft.com/office/drawing/2014/main" id="{3D098C46-9DF7-4932-8C7F-C3C0B313594F}"/>
              </a:ext>
            </a:extLst>
          </p:cNvPr>
          <p:cNvSpPr>
            <a:spLocks noGrp="1"/>
          </p:cNvSpPr>
          <p:nvPr>
            <p:ph type="subTitle" idx="13"/>
          </p:nvPr>
        </p:nvSpPr>
        <p:spPr/>
        <p:txBody>
          <a:bodyPr>
            <a:normAutofit/>
          </a:bodyPr>
          <a:lstStyle/>
          <a:p>
            <a:pPr>
              <a:lnSpc>
                <a:spcPct val="120000"/>
              </a:lnSpc>
            </a:pPr>
            <a:endParaRPr lang="en-US" dirty="0"/>
          </a:p>
        </p:txBody>
      </p:sp>
      <p:sp>
        <p:nvSpPr>
          <p:cNvPr id="5" name="Text Placeholder 4">
            <a:extLst>
              <a:ext uri="{FF2B5EF4-FFF2-40B4-BE49-F238E27FC236}">
                <a16:creationId xmlns:a16="http://schemas.microsoft.com/office/drawing/2014/main" id="{4FA2EB3C-261D-4A90-A3EB-629054B9590F}"/>
              </a:ext>
            </a:extLst>
          </p:cNvPr>
          <p:cNvSpPr>
            <a:spLocks noGrp="1"/>
          </p:cNvSpPr>
          <p:nvPr>
            <p:ph type="body" sz="quarter" idx="14"/>
          </p:nvPr>
        </p:nvSpPr>
        <p:spPr/>
        <p:txBody>
          <a:bodyPr>
            <a:normAutofit/>
          </a:bodyPr>
          <a:lstStyle/>
          <a:p>
            <a:r>
              <a:rPr lang="en-US" sz="2400" dirty="0"/>
              <a:t>Nearly 3 out of 4 fatalities from heat illness happened during the first week of work. </a:t>
            </a:r>
          </a:p>
          <a:p>
            <a:r>
              <a:rPr lang="en-US" sz="2400" dirty="0"/>
              <a:t>According to the National Bureau of Economic Research, productivity declines roughly 14% during weekdays above 86°F and can cost an average of $20 per person.</a:t>
            </a:r>
          </a:p>
          <a:p>
            <a:r>
              <a:rPr lang="en-US" sz="2400" dirty="0"/>
              <a:t>Between 1992 and 2017, heat stress injuries killed 815 U.S. workers and seriously injured more than 70,000, according to the Occupational Safety and Health Administration.</a:t>
            </a:r>
          </a:p>
          <a:p>
            <a:r>
              <a:rPr lang="en-US" sz="2400" dirty="0"/>
              <a:t>Way under-reported</a:t>
            </a:r>
          </a:p>
        </p:txBody>
      </p:sp>
    </p:spTree>
    <p:extLst>
      <p:ext uri="{BB962C8B-B14F-4D97-AF65-F5344CB8AC3E}">
        <p14:creationId xmlns:p14="http://schemas.microsoft.com/office/powerpoint/2010/main" val="1830878714"/>
      </p:ext>
    </p:extLst>
  </p:cSld>
  <p:clrMapOvr>
    <a:masterClrMapping/>
  </p:clrMapOvr>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003087"/>
      </a:dk2>
      <a:lt2>
        <a:srgbClr val="54585A"/>
      </a:lt2>
      <a:accent1>
        <a:srgbClr val="003087"/>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A94B4AE303654EA1B3ED0F5D3B74A7" ma:contentTypeVersion="13" ma:contentTypeDescription="Create a new document." ma:contentTypeScope="" ma:versionID="f7b5d8c9e21c03acdb0bf75c98881164">
  <xsd:schema xmlns:xsd="http://www.w3.org/2001/XMLSchema" xmlns:xs="http://www.w3.org/2001/XMLSchema" xmlns:p="http://schemas.microsoft.com/office/2006/metadata/properties" xmlns:ns2="9084b878-4063-4063-a2f4-2dc7d8d331e1" xmlns:ns3="bbecfde1-29a9-4db9-bc32-245c12180cd2" targetNamespace="http://schemas.microsoft.com/office/2006/metadata/properties" ma:root="true" ma:fieldsID="fcb44c6ef7c018377f3c93086b04d51f" ns2:_="" ns3:_="">
    <xsd:import namespace="9084b878-4063-4063-a2f4-2dc7d8d331e1"/>
    <xsd:import namespace="bbecfde1-29a9-4db9-bc32-245c12180c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4b878-4063-4063-a2f4-2dc7d8d3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ecfde1-29a9-4db9-bc32-245c12180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348B45-BF8B-4F3D-88AF-2604A91B07C2}"/>
</file>

<file path=customXml/itemProps2.xml><?xml version="1.0" encoding="utf-8"?>
<ds:datastoreItem xmlns:ds="http://schemas.openxmlformats.org/officeDocument/2006/customXml" ds:itemID="{B2068722-6583-4D90-B365-C02C7AFACE5F}"/>
</file>

<file path=docProps/app.xml><?xml version="1.0" encoding="utf-8"?>
<Properties xmlns="http://schemas.openxmlformats.org/officeDocument/2006/extended-properties" xmlns:vt="http://schemas.openxmlformats.org/officeDocument/2006/docPropsVTypes">
  <Template/>
  <TotalTime>5196</TotalTime>
  <Words>7746</Words>
  <Application>Microsoft Office PowerPoint</Application>
  <PresentationFormat>On-screen Show (4:3)</PresentationFormat>
  <Paragraphs>526</Paragraphs>
  <Slides>59</Slides>
  <Notes>43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Constantia</vt:lpstr>
      <vt:lpstr>Franklin Gothic Demi</vt:lpstr>
      <vt:lpstr>Myriad Pro</vt:lpstr>
      <vt:lpstr>Times</vt:lpstr>
      <vt:lpstr>Times New Roman</vt:lpstr>
      <vt:lpstr>Wingdings</vt:lpstr>
      <vt:lpstr>Office Theme</vt:lpstr>
      <vt:lpstr>1_Office Theme</vt:lpstr>
      <vt:lpstr>PowerPoint Presentation</vt:lpstr>
      <vt:lpstr>Heat Stress  “Don’t Just Survive – THRIVE”</vt:lpstr>
      <vt:lpstr>Agenda</vt:lpstr>
      <vt:lpstr>The Problem</vt:lpstr>
      <vt:lpstr>OSHA Focus:</vt:lpstr>
      <vt:lpstr>OSHA Focus:</vt:lpstr>
      <vt:lpstr>Back to our regularly scheduled program….</vt:lpstr>
      <vt:lpstr>Roofer Falls From Roof</vt:lpstr>
      <vt:lpstr>Heat stress impact</vt:lpstr>
      <vt:lpstr>Heat stress impact</vt:lpstr>
      <vt:lpstr>Lost productivity</vt:lpstr>
      <vt:lpstr>Heat Stress Impact</vt:lpstr>
      <vt:lpstr>Other issues</vt:lpstr>
      <vt:lpstr>Exposures</vt:lpstr>
      <vt:lpstr>Disclaimer</vt:lpstr>
      <vt:lpstr>Disclaimer</vt:lpstr>
      <vt:lpstr>Weather</vt:lpstr>
      <vt:lpstr>https://ephtracking.cdc.gov/Applications/heatTracker/</vt:lpstr>
      <vt:lpstr>https://ephtracking.cdc.gov/Applications/heatTracker/</vt:lpstr>
      <vt:lpstr>Work</vt:lpstr>
      <vt:lpstr>Work</vt:lpstr>
      <vt:lpstr>Workers</vt:lpstr>
      <vt:lpstr>Workers</vt:lpstr>
      <vt:lpstr>Workers</vt:lpstr>
      <vt:lpstr>Workers</vt:lpstr>
      <vt:lpstr>Workers</vt:lpstr>
      <vt:lpstr>Whole picture</vt:lpstr>
      <vt:lpstr>Symptoms</vt:lpstr>
      <vt:lpstr>Prevention</vt:lpstr>
      <vt:lpstr>OSHA Enforcement: July 2012</vt:lpstr>
      <vt:lpstr>From the OSHA Heat Stress Initiative (4/8/2022)</vt:lpstr>
      <vt:lpstr>During heat-related inspections, CSHOs should;</vt:lpstr>
      <vt:lpstr>During heat-related inspections, CSHOs should;</vt:lpstr>
      <vt:lpstr>PowerPoint Presentation</vt:lpstr>
      <vt:lpstr>PowerPoint Presentation</vt:lpstr>
      <vt:lpstr>Hydration</vt:lpstr>
      <vt:lpstr>PowerPoint Presentation</vt:lpstr>
      <vt:lpstr>How much cool water?</vt:lpstr>
      <vt:lpstr>PowerPoint Presentation</vt:lpstr>
      <vt:lpstr>Other drinks</vt:lpstr>
      <vt:lpstr>Prevention</vt:lpstr>
      <vt:lpstr>https://www.osha.gov/laws-regs/standardinterpretations/2021-09-01</vt:lpstr>
      <vt:lpstr>How do you know?</vt:lpstr>
      <vt:lpstr>How do you know?</vt:lpstr>
      <vt:lpstr>How do you know?</vt:lpstr>
      <vt:lpstr>Educate and Remind!</vt:lpstr>
      <vt:lpstr>PowerPoint Presentation</vt:lpstr>
      <vt:lpstr>Clothing</vt:lpstr>
      <vt:lpstr>Shade</vt:lpstr>
      <vt:lpstr>Fans!</vt:lpstr>
      <vt:lpstr>Cooldown Room</vt:lpstr>
      <vt:lpstr>IMO:  Absolute best way to know?</vt:lpstr>
      <vt:lpstr>https://www.cdc.gov/niosh/topics/heatstress/heatapp.html</vt:lpstr>
      <vt:lpstr>Support Information</vt:lpstr>
      <vt:lpstr>Review</vt:lpstr>
      <vt:lpstr>Questions?</vt:lpstr>
      <vt:lpstr>PowerPoint Presentation</vt:lpstr>
      <vt:lpstr>Contact</vt:lpstr>
      <vt:lpstr>Thank You</vt:lpstr>
    </vt:vector>
  </TitlesOfParts>
  <Company>Bailey Brand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McCuen</dc:creator>
  <cp:lastModifiedBy>Joseph Sanna</cp:lastModifiedBy>
  <cp:revision>193</cp:revision>
  <dcterms:created xsi:type="dcterms:W3CDTF">2015-01-15T18:45:34Z</dcterms:created>
  <dcterms:modified xsi:type="dcterms:W3CDTF">2022-08-16T19:23:34Z</dcterms:modified>
</cp:coreProperties>
</file>