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84" r:id="rId8"/>
    <p:sldId id="266" r:id="rId9"/>
    <p:sldId id="283" r:id="rId10"/>
    <p:sldId id="271" r:id="rId11"/>
    <p:sldId id="276" r:id="rId12"/>
    <p:sldId id="277" r:id="rId13"/>
    <p:sldId id="278" r:id="rId14"/>
    <p:sldId id="279" r:id="rId15"/>
    <p:sldId id="285" r:id="rId16"/>
    <p:sldId id="286" r:id="rId17"/>
    <p:sldId id="282" r:id="rId18"/>
    <p:sldId id="287" r:id="rId19"/>
    <p:sldId id="288" r:id="rId20"/>
    <p:sldId id="289" r:id="rId21"/>
    <p:sldId id="290" r:id="rId22"/>
    <p:sldId id="272" r:id="rId23"/>
    <p:sldId id="291" r:id="rId24"/>
    <p:sldId id="292" r:id="rId25"/>
    <p:sldId id="293" r:id="rId26"/>
    <p:sldId id="273" r:id="rId27"/>
    <p:sldId id="297" r:id="rId28"/>
    <p:sldId id="294" r:id="rId29"/>
    <p:sldId id="295" r:id="rId30"/>
    <p:sldId id="296" r:id="rId31"/>
    <p:sldId id="298" r:id="rId32"/>
    <p:sldId id="261" r:id="rId33"/>
    <p:sldId id="2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1B6BD-6090-4423-A43D-DAE5C8D20391}" v="1" dt="2020-03-26T13:35:31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84626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ECFC5E5-7CE2-0F40-93DC-911B1E365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9781-8A14-41C2-BACD-4380FDE91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Click to insert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F452-C46B-4B3A-8EEC-FADC686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B353-B968-4C26-9195-ECDEBBAA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72C9-200B-4ABB-B686-1BCAACC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6312-F216-45F1-A03D-36119C4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19C7-AABD-5C4F-8150-7A9B8BE167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0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3A05A6B-9B8F-6442-AAE0-C6AEEEFC0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823C2-4445-C94C-870F-7AD3C16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0DD90-1844-8540-80EF-5F7D2C33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D7D9-EBE3-364E-B732-13B8342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B9A9E11-04E1-9E44-84E7-3CF46AE5D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6888" y="269875"/>
            <a:ext cx="5783371" cy="590232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EBFF6B-81BD-814A-B1D4-98573343A9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389" y="269877"/>
            <a:ext cx="5590667" cy="282079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087B1AE-D78A-A248-8145-0F228BF3EA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7389" y="3351406"/>
            <a:ext cx="5590667" cy="282079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FF10-3D70-6E4D-8722-78F95EC314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5CE344-D670-6F46-A21E-FB65A76EC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full-screen picture</a:t>
            </a:r>
          </a:p>
        </p:txBody>
      </p:sp>
    </p:spTree>
    <p:extLst>
      <p:ext uri="{BB962C8B-B14F-4D97-AF65-F5344CB8AC3E}">
        <p14:creationId xmlns:p14="http://schemas.microsoft.com/office/powerpoint/2010/main" val="34975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C5C06-2DF9-D049-A6B2-04F61D39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D2C4B-B5D7-479A-9B0C-31DD325D4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664208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3BD4A-33EE-45CE-AB4A-75B9E3258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032504"/>
            <a:ext cx="10515600" cy="1152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CF198-BDD9-4152-8D3C-53043EA2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4931" y="5894265"/>
            <a:ext cx="1437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C3BE7-E80C-4D5C-8EB8-295547A75DAE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4660-DB06-4FBE-B73A-F03B9B07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9541" y="5893230"/>
            <a:ext cx="30292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D7523-8013-4431-9915-BB88992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034" y="5893230"/>
            <a:ext cx="13708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FD232-0A3C-6A49-8C5A-A5291016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6" y="5594103"/>
            <a:ext cx="1733093" cy="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7C493-589C-C841-AC42-8215ACB32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4C0F03-81DE-40F6-8B2B-165F97389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7410"/>
            <a:ext cx="10515600" cy="186567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FF09-B482-4C53-9C14-844079885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7794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33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2962677-F35E-5A44-9730-6B7FBC62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70542-BAD9-4527-8274-72EFC348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D776-5EF1-40ED-8122-D5295FDD5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3B4FA-5FF7-49AD-B9DD-8E9CD27F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BAF7-BFF1-4B48-9B36-E7318685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6FD7A-B770-489E-9D65-43C10BFA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2CEAE-2949-49FA-9F6D-C60B6553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B9DFD-786E-2847-9F8A-6E23BBAB3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4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50FA805-C5EA-8D4A-89BB-A1B060D92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9E802-5479-4E91-8145-E11CCBBE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94A8-D1EC-428C-B43C-4F8E5238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5AFD-307B-427D-8FA0-E37F8990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C8B95-B621-4AB9-BED5-238004F9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B85C5-7749-4B64-A0F0-69294B6C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71985-2DE0-4FC9-B144-EF1F8FF7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19645-E376-447C-B18A-2A4EA885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09BCB-31B7-4751-8EAF-AA50DD1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DBD5-A7DA-864D-922B-6E499FDDB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36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C0B1895-DF97-EC4E-82DD-352630A87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F7CDE-623B-4B66-AA24-6CBE9B64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25B4-E103-42F4-8503-0786F3BD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0C98A-4325-4A4F-BE9C-2A7D4E08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63E-E048-4D9F-B091-97298D71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37E77-66B9-4D08-8DAC-5715DD47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638A1-F14D-4936-AC8C-1D3B59B4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6EA25-A469-4146-BDB1-D2601BC7E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21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4BC3EF-3EA9-E744-BABE-07C0A5546949}"/>
              </a:ext>
            </a:extLst>
          </p:cNvPr>
          <p:cNvSpPr/>
          <p:nvPr userDrawn="1"/>
        </p:nvSpPr>
        <p:spPr>
          <a:xfrm>
            <a:off x="6099048" y="0"/>
            <a:ext cx="6099048" cy="6858000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14A10-C669-6549-A1EF-76C795306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35792-033C-0B42-A6E6-BCF85424B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9501" y="5841999"/>
            <a:ext cx="2222500" cy="1016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B3D25-65B6-46A2-8EE9-4CF25DE6E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9048" y="0"/>
            <a:ext cx="6099048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74832-7E8D-4469-A2B3-ACA6209E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4021A-A03E-4E8B-A2F8-FE7B0E7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042F4-6D58-4230-8F98-EF0FC7EC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2D6F-433C-4853-A9A9-0AFEADB76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04959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760ED-C6E0-4BB0-BFD5-A83E3DB89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500495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EF8D4-E7CC-944C-B26A-C90FBFD21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5E22-B959-4B5E-A82E-A3EA5514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04DCF-3D69-461A-A65A-D1DC1311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19A5-4CBC-4639-81D8-4C116B78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9AC1-069A-48C5-B1D4-FC07630A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BF7BC-BC7A-5248-B04A-EDBD69E12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816E31-77FA-8949-8661-38BF60CB0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168" b="38372"/>
          <a:stretch/>
        </p:blipFill>
        <p:spPr>
          <a:xfrm>
            <a:off x="7924800" y="3"/>
            <a:ext cx="4267200" cy="68579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44649-15FC-4A75-869D-722F22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3BE7-E80C-4D5C-8EB8-295547A75DAE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ED3A8-5E75-473A-AFB8-0C9C108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EB949-22D7-473F-AD11-37456B66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695-B233-4887-BF2C-7F3BB78C8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95AA7-1587-7A44-B6E7-4AAE93B26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" y="6356350"/>
            <a:ext cx="919725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62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274CE-68B4-4471-88A1-7A2F06A4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173B-AA29-42AE-B63E-36319160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C3A81-A3FB-407B-9CF7-A7520160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1248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DB5C3BE7-E80C-4D5C-8EB8-295547A75DAE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F0FC-C65B-460D-AB67-064DEA95D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28035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809D-D249-4D5C-A9E2-7E6FF603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986" y="6356352"/>
            <a:ext cx="137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Franklin Gothic Demi" panose="020B0603020102020204" pitchFamily="34" charset="0"/>
              </a:defRPr>
            </a:lvl1pPr>
          </a:lstStyle>
          <a:p>
            <a:fld id="{A9EDB695-B233-4887-BF2C-7F3BB78C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4" r:id="rId8"/>
    <p:sldLayoutId id="2147483655" r:id="rId9"/>
    <p:sldLayoutId id="2147483659" r:id="rId10"/>
    <p:sldLayoutId id="21474836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coronavirus/2019-%20ncov/hcp/guidance-prevent-spread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coronavirus/2019-ncov/traveler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laws-regs/regulations/standardnumber/1910/1910.134" TargetMode="External"/><Relationship Id="rId2" Type="http://schemas.openxmlformats.org/officeDocument/2006/relationships/hyperlink" Target="https://www.cdc.gov/coronavirus/2019-ncov/hcp/respirators-strategy/crisis-alternate-strategies.html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laws-regs/regulations/standardnumber/1910/1910.134" TargetMode="External"/><Relationship Id="rId2" Type="http://schemas.openxmlformats.org/officeDocument/2006/relationships/hyperlink" Target="http://www.osha.gov/laws-regs/regulations/standardnumber/1910#1910_Subpart_I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laws-regs/regulations/standardnumber/1910/1910.1030" TargetMode="External"/><Relationship Id="rId2" Type="http://schemas.openxmlformats.org/officeDocument/2006/relationships/hyperlink" Target="http://www.osha.gov/laws-regs/oshact/completeoshact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covid-19/" TargetMode="External"/><Relationship Id="rId7" Type="http://schemas.openxmlformats.org/officeDocument/2006/relationships/hyperlink" Target="https://www.alleghenycounty.us/Health-Department/Resources/COVID-19/COVID-19.aspx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.pa.gov/COVID-19/Pages/default.aspx" TargetMode="External"/><Relationship Id="rId5" Type="http://schemas.openxmlformats.org/officeDocument/2006/relationships/hyperlink" Target="https://www.pa.gov/guides/responding-to-covid-19/" TargetMode="External"/><Relationship Id="rId4" Type="http://schemas.openxmlformats.org/officeDocument/2006/relationships/hyperlink" Target="https://www.osha.gov/Publications/OSHA3990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nnsylvania-OSHA-Consultation-Program-548810235234647/" TargetMode="External"/><Relationship Id="rId2" Type="http://schemas.openxmlformats.org/officeDocument/2006/relationships/hyperlink" Target="http://www.iup.edu/pa-oshaconsult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search?q=PA%20OSHA%20Consultation&amp;src=sav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D0E600-516D-4156-B3F6-49679D712FA6}"/>
              </a:ext>
            </a:extLst>
          </p:cNvPr>
          <p:cNvSpPr/>
          <p:nvPr/>
        </p:nvSpPr>
        <p:spPr>
          <a:xfrm>
            <a:off x="3048000" y="412789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</a:rPr>
              <a:t>Welcome</a:t>
            </a:r>
            <a:br>
              <a:rPr lang="en-US" altLang="en-US" sz="6000" b="1" dirty="0">
                <a:solidFill>
                  <a:schemeClr val="bg1"/>
                </a:solidFill>
              </a:rPr>
            </a:b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2800" b="1" u="sng" dirty="0">
                <a:solidFill>
                  <a:schemeClr val="bg1"/>
                </a:solidFill>
              </a:rPr>
              <a:t>Steps All Employers Can Take to Reduce Workers’ Risk of Exposure to SARS-CoV-2 (COVID-19)</a:t>
            </a:r>
            <a:br>
              <a:rPr lang="en-US" altLang="en-US" sz="2800" b="1" u="sng" dirty="0">
                <a:solidFill>
                  <a:schemeClr val="bg1"/>
                </a:solidFill>
              </a:rPr>
            </a:br>
            <a:br>
              <a:rPr lang="en-US" altLang="en-US" sz="2000" b="1" dirty="0">
                <a:solidFill>
                  <a:schemeClr val="bg1"/>
                </a:solidFill>
              </a:rPr>
            </a:b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Presented by: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u="sng" dirty="0">
                <a:solidFill>
                  <a:schemeClr val="bg1"/>
                </a:solidFill>
              </a:rPr>
              <a:t>Bryan Brougher, CSP</a:t>
            </a:r>
          </a:p>
          <a:p>
            <a:pPr algn="ctr"/>
            <a:r>
              <a:rPr lang="en-US" altLang="en-US" u="sng" dirty="0">
                <a:solidFill>
                  <a:schemeClr val="bg1"/>
                </a:solidFill>
              </a:rPr>
              <a:t>Dane Sprankle, MS, CSP</a:t>
            </a:r>
          </a:p>
          <a:p>
            <a:pPr algn="ctr"/>
            <a:r>
              <a:rPr lang="en-US" altLang="en-US" u="sng" dirty="0">
                <a:solidFill>
                  <a:schemeClr val="bg1"/>
                </a:solidFill>
              </a:rPr>
              <a:t>Richard Mason, CSP, CIH, CHMM</a:t>
            </a: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  <a:p>
            <a:pPr algn="ctr"/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Pennsylvania OSHA Consultation Office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Phone: 800-382-1241 or 724-357-4095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Website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309808"/>
            <a:ext cx="11207932" cy="1545118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Policies and Procedures for Prompt Identification and Isolation of Sick People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116183"/>
            <a:ext cx="10515600" cy="4155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Prompt identification and isolation of potentially infectious individuals</a:t>
            </a:r>
          </a:p>
          <a:p>
            <a:pPr marL="0" indent="0">
              <a:buNone/>
            </a:pPr>
            <a:r>
              <a:rPr lang="en-US" sz="2000" b="1" dirty="0"/>
              <a:t>Inform and encourage employees to self-monitor</a:t>
            </a:r>
          </a:p>
          <a:p>
            <a:pPr marL="0" indent="0">
              <a:buNone/>
            </a:pPr>
            <a:r>
              <a:rPr lang="en-US" sz="2000" b="1" dirty="0"/>
              <a:t>Develop policies and procedures for </a:t>
            </a:r>
          </a:p>
          <a:p>
            <a:pPr lvl="1"/>
            <a:r>
              <a:rPr lang="en-US" sz="1800" b="1" dirty="0"/>
              <a:t>Employees to report when they are sick or experiencing symptoms of COVID-19. </a:t>
            </a:r>
          </a:p>
          <a:p>
            <a:pPr lvl="1"/>
            <a:r>
              <a:rPr lang="en-US" sz="1800" b="1" dirty="0"/>
              <a:t>Immediately isolating people who have signs and/or symptoms of COVID-19, and</a:t>
            </a:r>
          </a:p>
          <a:p>
            <a:pPr lvl="1"/>
            <a:r>
              <a:rPr lang="en-US" sz="1800" b="1" dirty="0"/>
              <a:t>Train workers to implement them.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Move potentially infectious people to a location away from workers, customers, and other visitors.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No isolation rooms?  Designate an area with closable doors until potentially sick people can be removed from the worksite.</a:t>
            </a:r>
          </a:p>
          <a:p>
            <a:pPr lvl="1"/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16858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Policies and Procedures for Prompt Identification and Isolation of Sick People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403566"/>
            <a:ext cx="10515600" cy="3868401"/>
          </a:xfrm>
        </p:spPr>
        <p:txBody>
          <a:bodyPr>
            <a:normAutofit/>
          </a:bodyPr>
          <a:lstStyle/>
          <a:p>
            <a:r>
              <a:rPr lang="en-US" sz="2000" b="1" dirty="0"/>
              <a:t>Take steps to limit spread of the respiratory secretions of those with potential COVID-19 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Provide a face mask, if feasible and available,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Ask the person to wear it, if tolerated.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Note: A face mask (also called a surgical mask, procedure mask, or other similar terms) on a patient or other sick person should not be confused with PPE for a worker;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The mask acts to contain potentially infectious respiratory secretions at the source (i.e., the person’s nose and mouth).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52638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Policies and Procedures for Prompt Identification and Isolation of Sick People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573383"/>
            <a:ext cx="10515600" cy="3698584"/>
          </a:xfrm>
        </p:spPr>
        <p:txBody>
          <a:bodyPr>
            <a:normAutofit/>
          </a:bodyPr>
          <a:lstStyle/>
          <a:p>
            <a:r>
              <a:rPr lang="en-US" sz="2000" b="1" dirty="0"/>
              <a:t>If possible and applicable, isolate people suspected of having COVID-19 separately from those with confirmed cases of the virus to prevent further transmission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Particularly in worksites where medical screening, triage, or healthcare activities occur, using either permanent (e.g., wall/different room) or temporary barrier (e.g., plastic sheeting).</a:t>
            </a:r>
            <a:endParaRPr lang="en-US" sz="1600" b="1" dirty="0"/>
          </a:p>
          <a:p>
            <a:r>
              <a:rPr lang="en-US" sz="2000" b="1" dirty="0"/>
              <a:t>Restrict the number of personnel entering isolation areas.</a:t>
            </a:r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64452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Policies and Procedures for Prompt Identification and Isolation of Sick People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508069"/>
            <a:ext cx="10515600" cy="3763898"/>
          </a:xfrm>
        </p:spPr>
        <p:txBody>
          <a:bodyPr>
            <a:normAutofit/>
          </a:bodyPr>
          <a:lstStyle/>
          <a:p>
            <a:r>
              <a:rPr lang="en-US" sz="2000" b="1" dirty="0"/>
              <a:t>Protect workers in close contact with (i.e., within 6 feet of) a sick person or who have prolonged/repeated contact with such persons by using additional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Engineering and administrative controls,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Safe work practices,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PPE.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Workers whose activities involve close or prolonged/ repeated contact with sick people are addressed further in later sections covering workplaces classified at medium and very high or high exposure risk.</a:t>
            </a:r>
          </a:p>
          <a:p>
            <a:pPr lvl="1"/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4976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Develop, Implement, and Communicate about Workplace Flexibilities and Protections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54926"/>
            <a:ext cx="10515600" cy="441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Actively encourage sick employees to stay home.</a:t>
            </a:r>
          </a:p>
          <a:p>
            <a:pPr marL="0" indent="0">
              <a:buNone/>
            </a:pPr>
            <a:r>
              <a:rPr lang="en-US" sz="2000" b="1" dirty="0"/>
              <a:t>Ensure that sick leave policies are flexible and consistent with public health guidance and that employees are aware of these policies.</a:t>
            </a:r>
          </a:p>
          <a:p>
            <a:pPr marL="0" indent="0">
              <a:buNone/>
            </a:pPr>
            <a:r>
              <a:rPr lang="en-US" sz="2000" b="1" dirty="0"/>
              <a:t>Talk with companies that provide your business with contract or temporary employees about the importance of sick employees staying home and encourage them to develop non-punitive leave policies.</a:t>
            </a:r>
          </a:p>
          <a:p>
            <a:pPr marL="0" indent="0">
              <a:buNone/>
            </a:pPr>
            <a:r>
              <a:rPr lang="en-US" sz="2000" b="1" dirty="0"/>
              <a:t>Do not require a healthcare provider’s note for employees who are sick with acute respiratory illness to validate their illness or to return to work, </a:t>
            </a:r>
          </a:p>
          <a:p>
            <a:pPr marL="457189" lvl="1" indent="0">
              <a:buNone/>
            </a:pPr>
            <a:r>
              <a:rPr lang="en-US" sz="1600" b="1" dirty="0"/>
              <a:t>…as healthcare provider offices and medical facilities may be extremely busy and not able to provide such documentation in a timely way.</a:t>
            </a:r>
          </a:p>
          <a:p>
            <a:pPr lvl="1"/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04856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Develop, Implement, and Communicate about Workplace Flexibilities and Protections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103120"/>
            <a:ext cx="10515600" cy="416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Maintain flexible policies that permit employees to stay home to care for a sick family member. </a:t>
            </a:r>
          </a:p>
          <a:p>
            <a:pPr marL="0" indent="0">
              <a:buNone/>
            </a:pPr>
            <a:r>
              <a:rPr lang="en-US" sz="2000" b="1" dirty="0"/>
              <a:t>Recognize that workers with ill family members may need to stay home to care for them. </a:t>
            </a:r>
          </a:p>
          <a:p>
            <a:pPr marL="457189" lvl="1" indent="0">
              <a:buNone/>
            </a:pPr>
            <a:r>
              <a:rPr lang="en-US" sz="1800" b="1" dirty="0"/>
              <a:t>See CDC’s Interim Guidance for Preventing the Spread of COVID-19 in Homes and Residential Communities: </a:t>
            </a:r>
            <a:r>
              <a:rPr lang="en-US" sz="1800" b="1" dirty="0">
                <a:hlinkClick r:id="rId2"/>
              </a:rPr>
              <a:t>www.cdc.gov/coronavirus/2019- </a:t>
            </a:r>
            <a:r>
              <a:rPr lang="en-US" sz="1800" b="1" dirty="0" err="1">
                <a:hlinkClick r:id="rId2"/>
              </a:rPr>
              <a:t>ncov</a:t>
            </a:r>
            <a:r>
              <a:rPr lang="en-US" sz="1800" b="1" dirty="0">
                <a:hlinkClick r:id="rId2"/>
              </a:rPr>
              <a:t>/hcp/guidance-prevent-spread.html</a:t>
            </a: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Be aware of workers’ concerns about pay, leave, safety, health, and other issues that may arise during infectious disease outbreaks.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1605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Develop, Implement, and Communicate about Workplace Flexibilities and Protections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54926"/>
            <a:ext cx="10515600" cy="441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Provide adequate, usable, and appropriate training, education, and informational material about </a:t>
            </a:r>
          </a:p>
          <a:p>
            <a:r>
              <a:rPr lang="en-US" sz="2000" b="1" dirty="0"/>
              <a:t>business-essential job functions and </a:t>
            </a:r>
          </a:p>
          <a:p>
            <a:r>
              <a:rPr lang="en-US" sz="2000" b="1" dirty="0"/>
              <a:t>worker health and safety,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including proper hygiene practices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The use of any workplace controls (including PPE). </a:t>
            </a:r>
            <a:endParaRPr lang="en-US" sz="14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64958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Develop, Implement, and Communicate about Workplace Flexibilities and Protections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54926"/>
            <a:ext cx="10515600" cy="4417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Informed workers who feel safe at work are less likely to be unnecessarily absent.</a:t>
            </a:r>
          </a:p>
          <a:p>
            <a:pPr marL="0" indent="0">
              <a:buNone/>
            </a:pPr>
            <a:r>
              <a:rPr lang="en-US" sz="2000" b="1" dirty="0"/>
              <a:t>Work with insurance companies (e.g., those providing employee health benefits) and state and local health agencies to provide information to workers and customers about medical care in the event of a COVID-19 outbreak.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24020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545118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Implement Workplace Controls</a:t>
            </a:r>
            <a:br>
              <a:rPr lang="en-US" altLang="en-US" dirty="0">
                <a:solidFill>
                  <a:srgbClr val="9E0000"/>
                </a:solidFill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854926"/>
            <a:ext cx="10515600" cy="4417041"/>
          </a:xfrm>
        </p:spPr>
        <p:txBody>
          <a:bodyPr>
            <a:normAutofit/>
          </a:bodyPr>
          <a:lstStyle/>
          <a:p>
            <a:r>
              <a:rPr lang="en-US" sz="3600" b="1" dirty="0"/>
              <a:t>Types of Controls (in order of preference)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Engineering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Administrative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Safe Work Practices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/>
              <a:t> Personal Protective Equipment (PPE)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74911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Engineering Controls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High-efficiency air filters </a:t>
            </a:r>
          </a:p>
          <a:p>
            <a:r>
              <a:rPr lang="en-US" sz="2000" b="1" dirty="0"/>
              <a:t>Higher ventilation rates  </a:t>
            </a:r>
          </a:p>
          <a:p>
            <a:r>
              <a:rPr lang="en-US" sz="2000" b="1" dirty="0"/>
              <a:t>Physical barriers, such as clear plastic sneeze guards</a:t>
            </a:r>
            <a:endParaRPr lang="en-US" dirty="0"/>
          </a:p>
          <a:p>
            <a:r>
              <a:rPr lang="en-US" sz="2000" b="1" dirty="0"/>
              <a:t>Drive-through windows for customer service.</a:t>
            </a:r>
          </a:p>
          <a:p>
            <a:r>
              <a:rPr lang="en-US" sz="2000" b="1" dirty="0"/>
              <a:t>Specialized negative pressure ventilation in some settings, such as for aerosol generating procedures (e.g., airborne infection isolation rooms in healthcare settings).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51810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23" y="535577"/>
            <a:ext cx="8139288" cy="153551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Steps All Employers Can Take to Reduce Workers’ Risk of Exposure to SARS-CoV-2 (COVID-19)</a:t>
            </a:r>
            <a:endParaRPr lang="en-US" u="sng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6" y="2521131"/>
            <a:ext cx="10515600" cy="336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" b="1" u="sng" dirty="0"/>
              <a:t>Webinar General Info</a:t>
            </a:r>
            <a:br>
              <a:rPr lang="en-US" altLang="en-US" sz="2000" dirty="0"/>
            </a:br>
            <a:r>
              <a:rPr lang="en-US" altLang="en-US" sz="2000" dirty="0"/>
              <a:t>PowerPoint Presentation</a:t>
            </a:r>
            <a:br>
              <a:rPr lang="en-US" altLang="en-US" sz="2000" dirty="0"/>
            </a:br>
            <a:r>
              <a:rPr lang="en-US" altLang="en-US" sz="2000" dirty="0"/>
              <a:t>Q&amp;A</a:t>
            </a:r>
            <a:br>
              <a:rPr lang="en-US" altLang="en-US" sz="2000" dirty="0"/>
            </a:br>
            <a:br>
              <a:rPr lang="en-US" altLang="en-US" sz="2000" b="1" u="sng" dirty="0"/>
            </a:br>
            <a:r>
              <a:rPr lang="en-US" altLang="en-US" sz="2000" b="1" u="sng" dirty="0"/>
              <a:t>Questions</a:t>
            </a:r>
            <a:r>
              <a:rPr lang="en-US" altLang="en-US" sz="2000" b="1" dirty="0"/>
              <a:t> </a:t>
            </a:r>
            <a:br>
              <a:rPr lang="en-US" altLang="en-US" sz="2000" b="1" dirty="0"/>
            </a:br>
            <a:r>
              <a:rPr lang="en-US" altLang="en-US" sz="2000" dirty="0"/>
              <a:t>Chat is open to submit questions.</a:t>
            </a:r>
            <a:br>
              <a:rPr lang="en-US" altLang="en-US" sz="2000" dirty="0"/>
            </a:br>
            <a:r>
              <a:rPr lang="en-US" altLang="en-US" sz="2000" dirty="0"/>
              <a:t>We will be answering questions through this chat feature. If due to the technical nature of the question a more thorough response is required, we will post the answer on our website within seven days of the webinar.</a:t>
            </a:r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DBEB457-DF2D-408D-86B0-30630C57F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6640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465F-45BD-4501-9563-464E2063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Administrative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944B-C849-4625-98A7-E17C4510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Encourage sick workers to stay at home</a:t>
            </a:r>
          </a:p>
          <a:p>
            <a:r>
              <a:rPr lang="en-US" sz="2000" b="1" dirty="0"/>
              <a:t>Minimize contact among workers, clients, and customers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Replace face-to-face meetings with virtual communications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Implement telework if feasible. </a:t>
            </a:r>
          </a:p>
          <a:p>
            <a:r>
              <a:rPr lang="en-US" sz="2000" b="1" dirty="0"/>
              <a:t>Alternate days or extra shifts that reduce the total number of employees on site </a:t>
            </a:r>
          </a:p>
          <a:p>
            <a:r>
              <a:rPr lang="en-US" sz="2000" b="1" dirty="0"/>
              <a:t>Discontinue nonessential travel (regularly check CDC travel warning levels at: </a:t>
            </a:r>
            <a:r>
              <a:rPr lang="en-US" sz="2000" b="1" dirty="0">
                <a:hlinkClick r:id="rId2"/>
              </a:rPr>
              <a:t>www.cdc.gov/coronavirus/2019-ncov/travelers</a:t>
            </a:r>
            <a:r>
              <a:rPr lang="en-US" sz="2000" b="1" dirty="0"/>
              <a:t>.)</a:t>
            </a:r>
          </a:p>
          <a:p>
            <a:r>
              <a:rPr lang="en-US" sz="2000" b="1" dirty="0"/>
              <a:t>Develop emergency communications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7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27EA-D2AE-482B-A347-C952353C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Administrative Controls 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9DC7-E859-45F5-A5C6-158E1ACC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Provide workers with up-to-date education and training on COVID-19 risk factors and protective behaviors</a:t>
            </a:r>
          </a:p>
          <a:p>
            <a:r>
              <a:rPr lang="en-US" sz="2000" b="1" dirty="0"/>
              <a:t>Train workers who need to use protecting clothing and equipment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How to don and doff, including in the context of their current and potential duties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Easy to understand and available in the appropriate language and literacy level for all workers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931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87FE-E1D4-4832-80FB-20466A1E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Work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EAA3-9754-4D0F-9973-02D82473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Provide resources and a work environment that promotes personal hygiene. Some examples include: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Tissues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No-touch trash cans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Hand soap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Alcohol-based hand rubs (at least 60% alcohol)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Disinfectants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disposable towels for workers to clean their work surfaces</a:t>
            </a:r>
          </a:p>
          <a:p>
            <a:r>
              <a:rPr lang="en-US" sz="2000" b="1" dirty="0"/>
              <a:t>Require regular hand washing or using of alcohol-based hand rubs</a:t>
            </a:r>
          </a:p>
          <a:p>
            <a:r>
              <a:rPr lang="en-US" sz="2000" b="1" dirty="0"/>
              <a:t>Post handwashing signs in restrooms.</a:t>
            </a:r>
          </a:p>
        </p:txBody>
      </p:sp>
    </p:spTree>
    <p:extLst>
      <p:ext uri="{BB962C8B-B14F-4D97-AF65-F5344CB8AC3E}">
        <p14:creationId xmlns:p14="http://schemas.microsoft.com/office/powerpoint/2010/main" val="10397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Personal Protective Equipment (PPE)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734589"/>
            <a:ext cx="10515600" cy="4344785"/>
          </a:xfrm>
        </p:spPr>
        <p:txBody>
          <a:bodyPr>
            <a:normAutofit/>
          </a:bodyPr>
          <a:lstStyle/>
          <a:p>
            <a:r>
              <a:rPr lang="en-US" sz="2000" b="1" dirty="0"/>
              <a:t>Examples - gloves, goggles, face shields, face masks, and respiratory protection.</a:t>
            </a:r>
          </a:p>
          <a:p>
            <a:r>
              <a:rPr lang="en-US" sz="2000" b="1" dirty="0"/>
              <a:t>Recommendations may change depending 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Geographic location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Updated risk assessments for workers,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Information on PPE effectiveness in preventing the spread of COVID-19</a:t>
            </a:r>
          </a:p>
          <a:p>
            <a:r>
              <a:rPr lang="en-US" sz="2000" b="1" dirty="0"/>
              <a:t>Check the OSHA and CDC websites regularly for updates about recommended PPE.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391864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1DC0-4E62-4176-A67B-64232A15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PPE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215A1-5402-49F8-9203-12570EE4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General requirements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Selected based upon the hazard to the worker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Properly fitted and periodically refitted, as applicable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Consistently and properly worn when required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Regularly inspected, maintained, and replaced, as necessary.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Properly removed, cleaned, and stored or disposed of, as applicable, to avoid contamination of self, others, the environment, or taken home.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1942-C061-4834-9111-7C6BE9E9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PPE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8441-CB3B-4578-92E4-DEF6AD8E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1311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Respirators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Required if within 6 feet of patients known to be, or suspected of being, infected with SARS-CoV-2 and when performing aerosol-generating procedures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National Institute for Occupational Safety and Health (NIOSH)-approved, N95 filtering facepiece respirators or better.  Temporary alternatives  </a:t>
            </a:r>
            <a:r>
              <a:rPr lang="en-US" sz="1600" b="1" dirty="0">
                <a:hlinkClick r:id="rId2"/>
              </a:rPr>
              <a:t>https://www.cdc.gov/coronavirus/2019-ncov/hcp/respirators-strategy/crisis-alternate-strategies.html</a:t>
            </a:r>
            <a:endParaRPr lang="en-US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Comprehensive, written respiratory protection program that includes fit-testing, training, and medical exams (see 29 CFR 1910.134 at </a:t>
            </a:r>
            <a:r>
              <a:rPr lang="en-US" sz="1600" b="1" dirty="0">
                <a:hlinkClick r:id="rId3"/>
              </a:rPr>
              <a:t>www.osha.gov/laws-regs/regulations/standardnumber/1910/1910.134</a:t>
            </a:r>
            <a:r>
              <a:rPr lang="en-US" sz="1600" b="1" dirty="0"/>
              <a:t> 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Temporary guidance regarding annual fit testing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/>
              <a:t>Other acceptable respirators include: a R/P95, N/R/P99, or N/R/P100 filtering facepiece respirator; an air-purifying elastomeric (e.g., half-face or full-face) respirator with appropriate filters or cartridges; powered air purifying respirator (PAPR) with high-efficiency particulate </a:t>
            </a:r>
            <a:r>
              <a:rPr lang="en-US" sz="1600" b="1" dirty="0" err="1"/>
              <a:t>arrestance</a:t>
            </a:r>
            <a:r>
              <a:rPr lang="en-US" sz="1600" b="1" dirty="0"/>
              <a:t> (HEPA) filter; or supplied air respirator (SAR)</a:t>
            </a:r>
          </a:p>
        </p:txBody>
      </p:sp>
    </p:spTree>
    <p:extLst>
      <p:ext uri="{BB962C8B-B14F-4D97-AF65-F5344CB8AC3E}">
        <p14:creationId xmlns:p14="http://schemas.microsoft.com/office/powerpoint/2010/main" val="2215351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F72A-C85B-484F-BF6A-E30B5143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Existing OSHA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7E19-F246-4949-B9D3-546642727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OSHA’s Personal Protective Equipment (PPE) standards </a:t>
            </a:r>
          </a:p>
          <a:p>
            <a:pPr lvl="1"/>
            <a:r>
              <a:rPr lang="en-US" dirty="0"/>
              <a:t>General Industry, 29 CFR 1910 Subpart I</a:t>
            </a:r>
          </a:p>
          <a:p>
            <a:pPr lvl="1"/>
            <a:r>
              <a:rPr lang="en-US" dirty="0"/>
              <a:t>Require using gloves, eye and face protection, and respiratory protection.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www.osha.gov/laws-regs/regulations/standardnumber/1910#1910_Subpart_I</a:t>
            </a:r>
            <a:r>
              <a:rPr lang="en-US" dirty="0"/>
              <a:t> </a:t>
            </a:r>
          </a:p>
          <a:p>
            <a:r>
              <a:rPr lang="en-US" sz="2400" b="1" dirty="0"/>
              <a:t>When respirators are necessary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hlinkClick r:id="rId3"/>
              </a:rPr>
              <a:t>www.osha.gov/laws-regs/regulations/standardnumber/1910/1910.134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87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8D99-4B91-4C53-8A79-2D1274FE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Existing OSHA Standards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A801-B366-4641-958A-53B75F8B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b="1" dirty="0"/>
              <a:t>The General Duty Clause</a:t>
            </a:r>
          </a:p>
          <a:p>
            <a:pPr lvl="1"/>
            <a:r>
              <a:rPr lang="en-US" dirty="0"/>
              <a:t>Section 5(a)(1) of the Occupational Safety and Health (OSH) Act of 1970</a:t>
            </a:r>
          </a:p>
          <a:p>
            <a:pPr lvl="1"/>
            <a:r>
              <a:rPr lang="en-US" dirty="0"/>
              <a:t>Employers must furnish each worker “employment and a place of employment, which are free from recognized hazards that are causing or are likely to cause death or serious physical harm.” 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www.osha.gov/laws-regs/oshact/completeoshact</a:t>
            </a:r>
            <a:r>
              <a:rPr lang="en-US" dirty="0"/>
              <a:t>      </a:t>
            </a:r>
          </a:p>
          <a:p>
            <a:r>
              <a:rPr lang="en-US" b="1" dirty="0"/>
              <a:t>OSHA’s Bloodborne Pathogens standard (29 CFR 1910.1030) </a:t>
            </a:r>
          </a:p>
          <a:p>
            <a:pPr lvl="1"/>
            <a:r>
              <a:rPr lang="en-US" dirty="0"/>
              <a:t>Applies to occupational exposure to human blood and other potentially infectious materials that typically do not include respiratory secretions that may transmit SARS-CoV-2. </a:t>
            </a:r>
          </a:p>
          <a:p>
            <a:pPr lvl="1"/>
            <a:r>
              <a:rPr lang="en-US" dirty="0"/>
              <a:t>Offer a framework that may help control some sources of the virus, including exposures to body fluids (e.g., respiratory secretions) not covered by the standard. See: </a:t>
            </a:r>
            <a:r>
              <a:rPr lang="en-US" dirty="0">
                <a:hlinkClick r:id="rId3"/>
              </a:rPr>
              <a:t>www.osha.gov/laws-regs/regulations/standardnumber/1910/1910.1030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24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8D99-4B91-4C53-8A79-2D1274FE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9E0000"/>
                </a:solidFill>
              </a:rPr>
              <a:t>COVID-19 Resources </a:t>
            </a:r>
            <a:r>
              <a:rPr lang="en-US" altLang="en-US" sz="2400" dirty="0">
                <a:solidFill>
                  <a:srgbClr val="9E0000"/>
                </a:solidFill>
              </a:rPr>
              <a:t>for Western Pennsylvania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A801-B366-4641-958A-53B75F8B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2" y="1690690"/>
            <a:ext cx="11096978" cy="501491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Up-to-date information on COVID-19: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dirty="0"/>
              <a:t>     </a:t>
            </a:r>
            <a:r>
              <a:rPr lang="en-US" sz="1100" dirty="0"/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2"/>
              </a:rPr>
              <a:t>https://www.cdc.gov/coronavirus/2019-ncov/index.html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Information specific to workers and employers: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3200" u="sng" dirty="0">
                <a:hlinkClick r:id="rId3"/>
              </a:rPr>
              <a:t>https://www.osha.gov/SLTC/covid-19/</a:t>
            </a:r>
            <a:r>
              <a:rPr lang="en-US" sz="3200" u="sng" dirty="0"/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1600" u="sng" dirty="0"/>
              <a:t> </a:t>
            </a:r>
            <a:r>
              <a:rPr lang="en-US" sz="3200" u="sng" dirty="0">
                <a:hlinkClick r:id="rId4"/>
              </a:rPr>
              <a:t>https://www.osha.gov/Publications/OSHA3990.pdf</a:t>
            </a:r>
            <a:endParaRPr lang="en-US" sz="1600" u="sng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endParaRPr lang="en-US" sz="3200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Governor Wolf’s Stay at Home order and cases in PA: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5"/>
              </a:rPr>
              <a:t>https://www.pa.gov/guides/responding-to-covid-19/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Pennsylvania employees impacted by COVID-19: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6"/>
              </a:rPr>
              <a:t>https://www.uc.pa.gov/COVID-19/Pages/default.aspx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Allegheny County: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  <a:r>
              <a:rPr lang="en-US" sz="3200" dirty="0">
                <a:hlinkClick r:id="rId7"/>
              </a:rPr>
              <a:t>https://www.alleghenycounty.us/Health-Department/Resources/COVID-19/COVID-19.aspx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	Allegheny County COVID-19 hotline: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888-856-2774</a:t>
            </a:r>
            <a:r>
              <a:rPr lang="en-US" sz="3200" dirty="0"/>
              <a:t> - Language services available.</a:t>
            </a:r>
          </a:p>
        </p:txBody>
      </p:sp>
    </p:spTree>
    <p:extLst>
      <p:ext uri="{BB962C8B-B14F-4D97-AF65-F5344CB8AC3E}">
        <p14:creationId xmlns:p14="http://schemas.microsoft.com/office/powerpoint/2010/main" val="91325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6CB8603-4A8E-4F0E-A36A-0D2E419A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72C353-19ED-4664-A4CF-4D3EBAD7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4" y="158496"/>
            <a:ext cx="9546337" cy="6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9E0000"/>
                </a:solidFill>
              </a:rPr>
              <a:t>Steps All Employers Can Take to Reduce Workers’ Risk of Exposure to SARS-CoV-2 (COVID-19)</a:t>
            </a:r>
            <a:endParaRPr lang="en-US" sz="3600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927182"/>
            <a:ext cx="10515600" cy="4344785"/>
          </a:xfrm>
        </p:spPr>
        <p:txBody>
          <a:bodyPr>
            <a:normAutofit/>
          </a:bodyPr>
          <a:lstStyle/>
          <a:p>
            <a:r>
              <a:rPr lang="en-US" altLang="en-US" sz="2000" b="1" dirty="0"/>
              <a:t>Develop an Infectious Disease Preparedness and Response Plan</a:t>
            </a:r>
          </a:p>
          <a:p>
            <a:r>
              <a:rPr lang="en-US" altLang="en-US" sz="2000" b="1" dirty="0"/>
              <a:t>Implement Basic Infection Prevention Measures</a:t>
            </a:r>
          </a:p>
          <a:p>
            <a:r>
              <a:rPr lang="en-US" altLang="en-US" sz="2000" b="1" dirty="0"/>
              <a:t>Develop Policies and Procedures for Prompt Identification and Isolation of Sick People</a:t>
            </a:r>
          </a:p>
          <a:p>
            <a:r>
              <a:rPr lang="en-US" altLang="en-US" sz="2000" b="1" dirty="0"/>
              <a:t>Develop, Implement, and Communicate about Workplace Flexibilities and Protections</a:t>
            </a:r>
          </a:p>
          <a:p>
            <a:r>
              <a:rPr lang="en-US" altLang="en-US" sz="2000" b="1" dirty="0"/>
              <a:t>Implement Workplace Controls</a:t>
            </a:r>
          </a:p>
          <a:p>
            <a:r>
              <a:rPr lang="en-US" altLang="en-US" sz="2000" b="1" dirty="0"/>
              <a:t>Follow Existing OSHA Standards</a:t>
            </a:r>
          </a:p>
          <a:p>
            <a:endParaRPr lang="en-US" altLang="en-US" sz="2000" b="1" dirty="0"/>
          </a:p>
          <a:p>
            <a:endParaRPr lang="en-US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859898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Contact us</a:t>
            </a:r>
            <a:endParaRPr lang="en-US" dirty="0">
              <a:solidFill>
                <a:srgbClr val="9E0000"/>
              </a:solidFill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656999"/>
            <a:ext cx="10515600" cy="43447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Pennsylvania OSHA Consultation Office</a:t>
            </a:r>
          </a:p>
          <a:p>
            <a:r>
              <a:rPr lang="en-US" altLang="en-US" sz="2400"/>
              <a:t>Phone</a:t>
            </a:r>
            <a:r>
              <a:rPr lang="en-US" altLang="en-US" sz="2400" dirty="0"/>
              <a:t>: 800-382-1241</a:t>
            </a:r>
          </a:p>
          <a:p>
            <a:r>
              <a:rPr lang="en-US" altLang="en-US" sz="2400" dirty="0"/>
              <a:t>Web: </a:t>
            </a:r>
            <a:r>
              <a:rPr lang="en-US" alt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www.iup.edu/pa-oshaconsultation/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Facebook: </a:t>
            </a:r>
            <a:r>
              <a:rPr lang="en-US" alt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https://www.facebook.com/Pennsylvania-OSHA-Consultation-Program-548810235234647/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Twitter: </a:t>
            </a:r>
            <a:r>
              <a:rPr lang="en-US" alt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https://twitter.com/search?q=PA%20OSHA%20Consultation&amp;src=savs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FF60B0-F131-4E55-96B9-297AB057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69" y="6333764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134738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an Infectious Disease Preparedness and Response Plan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985554"/>
            <a:ext cx="10515600" cy="423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Incorporate federal, state, local, tribal and/or territorial (SLTT) health agencies recommendations.</a:t>
            </a:r>
          </a:p>
          <a:p>
            <a:pPr marL="0" indent="0">
              <a:buNone/>
            </a:pPr>
            <a:r>
              <a:rPr lang="en-US" sz="2000" b="1" dirty="0"/>
              <a:t>Consider and address the level(s) of risk associated with various worksites and job tasks</a:t>
            </a:r>
          </a:p>
          <a:p>
            <a:r>
              <a:rPr lang="en-US" sz="2000" b="1" dirty="0"/>
              <a:t>Where, how, and to what sources of COVID-19 might workers be exposed, including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The general public, customers, and coworkers;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b="1" dirty="0"/>
              <a:t>Sick individuals or those at particularly high risk of infection </a:t>
            </a:r>
            <a:endParaRPr lang="en-US" altLang="en-US" sz="1600" b="1" dirty="0"/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7269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an Infectious Disease Preparedness and Response Plan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246811"/>
            <a:ext cx="10515600" cy="3975418"/>
          </a:xfrm>
        </p:spPr>
        <p:txBody>
          <a:bodyPr>
            <a:normAutofit/>
          </a:bodyPr>
          <a:lstStyle/>
          <a:p>
            <a:r>
              <a:rPr lang="en-US" sz="2200" b="1" dirty="0"/>
              <a:t>Non-occupational risk factors</a:t>
            </a:r>
            <a:endParaRPr lang="en-US" sz="2000" b="1" dirty="0"/>
          </a:p>
          <a:p>
            <a:r>
              <a:rPr lang="en-US" altLang="en-US" sz="2000" b="1" dirty="0"/>
              <a:t>Workers’ individual risk factors</a:t>
            </a:r>
          </a:p>
          <a:p>
            <a:r>
              <a:rPr lang="en-US" altLang="en-US" sz="2000" b="1" dirty="0"/>
              <a:t>Controls necessary to address those risks.</a:t>
            </a:r>
          </a:p>
          <a:p>
            <a:endParaRPr lang="en-US" altLang="en-US" sz="1600" b="1" dirty="0"/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04891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Develop an Infectious Disease Preparedness and Response Plan</a:t>
            </a: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946788"/>
            <a:ext cx="10515600" cy="448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Follow federal (SLTT) recommendations, such as:</a:t>
            </a:r>
          </a:p>
          <a:p>
            <a:r>
              <a:rPr lang="en-US" sz="2000" b="1" dirty="0"/>
              <a:t>Increased rates of worker absenteeism.</a:t>
            </a:r>
          </a:p>
          <a:p>
            <a:r>
              <a:rPr lang="en-US" sz="2000" b="1" dirty="0"/>
              <a:t>The need for social distancing,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Staggered work shifts,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Downsizing operations,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Delivering services remotely,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/>
              <a:t>Other exposure-reducing measures.</a:t>
            </a:r>
          </a:p>
          <a:p>
            <a:r>
              <a:rPr lang="en-US" sz="2000" b="1" dirty="0"/>
              <a:t>Conduct essential operations with a reduced workforce, </a:t>
            </a:r>
          </a:p>
          <a:p>
            <a:r>
              <a:rPr lang="en-US" sz="2000" b="1" dirty="0"/>
              <a:t>Interrupted supply chains or delayed deliveries.</a:t>
            </a:r>
            <a:endParaRPr lang="en-US" altLang="en-US" sz="1600" b="1" dirty="0"/>
          </a:p>
          <a:p>
            <a:pPr marL="457189" lvl="1" indent="0">
              <a:buNone/>
            </a:pPr>
            <a:endParaRPr lang="en-US" sz="1600" b="1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416550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Implement Basic Infection Prevention Measures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011679"/>
            <a:ext cx="10643554" cy="426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/>
              <a:t>As appropriate, implement good hygiene and infection control practices, including</a:t>
            </a:r>
          </a:p>
          <a:p>
            <a:r>
              <a:rPr lang="en-US" sz="2000" b="1" dirty="0"/>
              <a:t>Promote frequent and thorough hand washing, </a:t>
            </a:r>
          </a:p>
          <a:p>
            <a:pPr lvl="1"/>
            <a:r>
              <a:rPr lang="en-US" sz="1800" b="1" dirty="0"/>
              <a:t>Provide workers, customers, and visitors with a place to wash their hands. </a:t>
            </a:r>
          </a:p>
          <a:p>
            <a:pPr lvl="1"/>
            <a:r>
              <a:rPr lang="en-US" sz="1800" b="1" dirty="0"/>
              <a:t>If soap and running water are not immediately available, provide alcohol-based hand rubs.</a:t>
            </a:r>
          </a:p>
          <a:p>
            <a:r>
              <a:rPr lang="en-US" sz="2000" b="1" dirty="0"/>
              <a:t>Encourage workers to stay home if they are sick.</a:t>
            </a:r>
          </a:p>
          <a:p>
            <a:r>
              <a:rPr lang="en-US" sz="2000" b="1" dirty="0"/>
              <a:t>Encourage respiratory etiquette, including covering coughs and sneezes.</a:t>
            </a:r>
          </a:p>
          <a:p>
            <a:r>
              <a:rPr lang="en-US" sz="2000" b="1" dirty="0"/>
              <a:t>Provide customers and the public with tissues and trash receptacles.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70688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Implement Basic Infection Prevention Measures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063931"/>
            <a:ext cx="10515600" cy="4015443"/>
          </a:xfrm>
        </p:spPr>
        <p:txBody>
          <a:bodyPr>
            <a:normAutofit/>
          </a:bodyPr>
          <a:lstStyle/>
          <a:p>
            <a:r>
              <a:rPr lang="en-US" sz="2000" b="1" dirty="0"/>
              <a:t>Explore whether you can establish policies and practices such as </a:t>
            </a:r>
          </a:p>
          <a:p>
            <a:pPr lvl="1"/>
            <a:r>
              <a:rPr lang="en-US" sz="1600" b="1" dirty="0"/>
              <a:t>Flexible worksites (e.g., telecommuting) and </a:t>
            </a:r>
          </a:p>
          <a:p>
            <a:pPr lvl="1"/>
            <a:r>
              <a:rPr lang="en-US" sz="1600" b="1" dirty="0"/>
              <a:t>Flexible work hours (e.g., staggered shifts), </a:t>
            </a:r>
          </a:p>
          <a:p>
            <a:r>
              <a:rPr lang="en-US" sz="2000" b="1" dirty="0"/>
              <a:t>Discourage workers from using other workers’ </a:t>
            </a:r>
          </a:p>
          <a:p>
            <a:pPr lvl="1"/>
            <a:r>
              <a:rPr lang="en-US" sz="1600" b="1" dirty="0"/>
              <a:t>Phones, </a:t>
            </a:r>
          </a:p>
          <a:p>
            <a:pPr lvl="1"/>
            <a:r>
              <a:rPr lang="en-US" sz="1600" b="1" dirty="0"/>
              <a:t>Desks, </a:t>
            </a:r>
          </a:p>
          <a:p>
            <a:pPr lvl="1"/>
            <a:r>
              <a:rPr lang="en-US" sz="1600" b="1" dirty="0"/>
              <a:t>Offices, or </a:t>
            </a:r>
          </a:p>
          <a:p>
            <a:pPr lvl="1"/>
            <a:r>
              <a:rPr lang="en-US" sz="1600" b="1" dirty="0"/>
              <a:t>Other work tools and equipment, when possible.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84148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C19F34E3-3380-0E40-A916-2904ED11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309808"/>
            <a:ext cx="10378443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9E0000"/>
                </a:solidFill>
              </a:rPr>
              <a:t>Implement Basic Infection Prevention Measures</a:t>
            </a:r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50272A7-4D39-9C48-B531-D840481A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2247132"/>
            <a:ext cx="10820534" cy="4162947"/>
          </a:xfrm>
        </p:spPr>
        <p:txBody>
          <a:bodyPr>
            <a:normAutofit/>
          </a:bodyPr>
          <a:lstStyle/>
          <a:p>
            <a:r>
              <a:rPr lang="en-US" sz="2000" b="1" dirty="0"/>
              <a:t>Maintain regular housekeeping practices, including </a:t>
            </a:r>
          </a:p>
          <a:p>
            <a:pPr lvl="1"/>
            <a:r>
              <a:rPr lang="en-US" sz="2000" b="1" dirty="0"/>
              <a:t>Routine cleaning and disinfecting of surfaces, </a:t>
            </a:r>
          </a:p>
          <a:p>
            <a:pPr lvl="1"/>
            <a:r>
              <a:rPr lang="en-US" sz="2000" b="1" dirty="0"/>
              <a:t>Equipment, and  </a:t>
            </a:r>
          </a:p>
          <a:p>
            <a:pPr lvl="1"/>
            <a:r>
              <a:rPr lang="en-US" sz="2000" b="1" dirty="0"/>
              <a:t>Other elements of the work environment. </a:t>
            </a:r>
          </a:p>
          <a:p>
            <a:pPr lvl="1"/>
            <a:r>
              <a:rPr lang="en-US" sz="2000" b="1" dirty="0"/>
              <a:t>When choosing cleaning chemicals, </a:t>
            </a:r>
          </a:p>
          <a:p>
            <a:pPr lvl="2"/>
            <a:r>
              <a:rPr lang="en-US" sz="1800" b="1" dirty="0"/>
              <a:t>Consult information on Environmental Protection Agency (EPA)-approved disinfectants</a:t>
            </a:r>
          </a:p>
          <a:p>
            <a:pPr lvl="2"/>
            <a:r>
              <a:rPr lang="en-US" sz="1800" b="1" dirty="0"/>
              <a:t>Products with EPA-approved emerging viral pathogens claims</a:t>
            </a:r>
          </a:p>
          <a:p>
            <a:pPr lvl="2"/>
            <a:r>
              <a:rPr lang="en-US" sz="1800" b="1" dirty="0"/>
              <a:t>Follow the manufacturer’s instructions for use of all cleaning and disinfection products</a:t>
            </a:r>
          </a:p>
          <a:p>
            <a:pPr lvl="1"/>
            <a:endParaRPr lang="en-US" sz="1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D9DB98-F88F-40F8-9337-42140646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607" y="6271967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40000"/>
                </a:solidFill>
              </a:rPr>
              <a:t>www.iup.edu/pa-oshaconsultation</a:t>
            </a:r>
          </a:p>
        </p:txBody>
      </p:sp>
    </p:spTree>
    <p:extLst>
      <p:ext uri="{BB962C8B-B14F-4D97-AF65-F5344CB8AC3E}">
        <p14:creationId xmlns:p14="http://schemas.microsoft.com/office/powerpoint/2010/main" val="299382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2019">
      <a:dk1>
        <a:srgbClr val="000000"/>
      </a:dk1>
      <a:lt1>
        <a:srgbClr val="FFFFFF"/>
      </a:lt1>
      <a:dk2>
        <a:srgbClr val="9E1B32"/>
      </a:dk2>
      <a:lt2>
        <a:srgbClr val="595959"/>
      </a:lt2>
      <a:accent1>
        <a:srgbClr val="9E1B32"/>
      </a:accent1>
      <a:accent2>
        <a:srgbClr val="595959"/>
      </a:accent2>
      <a:accent3>
        <a:srgbClr val="ECB51B"/>
      </a:accent3>
      <a:accent4>
        <a:srgbClr val="F4824E"/>
      </a:accent4>
      <a:accent5>
        <a:srgbClr val="558185"/>
      </a:accent5>
      <a:accent6>
        <a:srgbClr val="ED596E"/>
      </a:accent6>
      <a:hlink>
        <a:srgbClr val="568286"/>
      </a:hlink>
      <a:folHlink>
        <a:srgbClr val="558185"/>
      </a:folHlink>
    </a:clrScheme>
    <a:fontScheme name="IUP Office 365 Fonts">
      <a:majorFont>
        <a:latin typeface="Franklin Gothic Dem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3C217AD-677F-D24F-AED0-A101B8E738B0}" vid="{7542860F-0F1C-414E-89D0-F5ADD30D18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94B4AE303654EA1B3ED0F5D3B74A7" ma:contentTypeVersion="7" ma:contentTypeDescription="Create a new document." ma:contentTypeScope="" ma:versionID="9a836ee11fdc7ab69571440470c3ec55">
  <xsd:schema xmlns:xsd="http://www.w3.org/2001/XMLSchema" xmlns:xs="http://www.w3.org/2001/XMLSchema" xmlns:p="http://schemas.microsoft.com/office/2006/metadata/properties" xmlns:ns2="9084b878-4063-4063-a2f4-2dc7d8d331e1" xmlns:ns3="bbecfde1-29a9-4db9-bc32-245c12180cd2" targetNamespace="http://schemas.microsoft.com/office/2006/metadata/properties" ma:root="true" ma:fieldsID="93cfd880e949699f6e16f87b14aefec6" ns2:_="" ns3:_="">
    <xsd:import namespace="9084b878-4063-4063-a2f4-2dc7d8d331e1"/>
    <xsd:import namespace="bbecfde1-29a9-4db9-bc32-245c12180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4b878-4063-4063-a2f4-2dc7d8d33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cfde1-29a9-4db9-bc32-245c12180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12AD0-324E-48B9-B3C2-D112A658D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840B02-7105-42A4-8F16-EC45E077E976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4722ed50-cccf-4684-83f3-3420f146fd93"/>
    <ds:schemaRef ds:uri="http://purl.org/dc/dcmitype/"/>
    <ds:schemaRef ds:uri="http://schemas.openxmlformats.org/package/2006/metadata/core-properties"/>
    <ds:schemaRef ds:uri="17aef49e-b449-4f4f-9987-7c8b7625ff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BD003F-155D-4882-9C7B-AE6D4BCC42E1}"/>
</file>

<file path=docProps/app.xml><?xml version="1.0" encoding="utf-8"?>
<Properties xmlns="http://schemas.openxmlformats.org/officeDocument/2006/extended-properties" xmlns:vt="http://schemas.openxmlformats.org/officeDocument/2006/docPropsVTypes">
  <Template>IUP Woodgrain v1.0</Template>
  <TotalTime>623</TotalTime>
  <Words>2180</Words>
  <Application>Microsoft Office PowerPoint</Application>
  <PresentationFormat>Widescreen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Courier New</vt:lpstr>
      <vt:lpstr>Franklin Gothic Demi</vt:lpstr>
      <vt:lpstr>Office Theme</vt:lpstr>
      <vt:lpstr>PowerPoint Presentation</vt:lpstr>
      <vt:lpstr>Steps All Employers Can Take to Reduce Workers’ Risk of Exposure to SARS-CoV-2 (COVID-19)</vt:lpstr>
      <vt:lpstr>Steps All Employers Can Take to Reduce Workers’ Risk of Exposure to SARS-CoV-2 (COVID-19)</vt:lpstr>
      <vt:lpstr>Develop an Infectious Disease Preparedness and Response Plan</vt:lpstr>
      <vt:lpstr>Develop an Infectious Disease Preparedness and Response Plan</vt:lpstr>
      <vt:lpstr>Develop an Infectious Disease Preparedness and Response Plan</vt:lpstr>
      <vt:lpstr>Implement Basic Infection Prevention Measures</vt:lpstr>
      <vt:lpstr>Implement Basic Infection Prevention Measures</vt:lpstr>
      <vt:lpstr>Implement Basic Infection Prevention Measures</vt:lpstr>
      <vt:lpstr>Develop Policies and Procedures for Prompt Identification and Isolation of Sick People</vt:lpstr>
      <vt:lpstr>Develop Policies and Procedures for Prompt Identification and Isolation of Sick People</vt:lpstr>
      <vt:lpstr>Develop Policies and Procedures for Prompt Identification and Isolation of Sick People</vt:lpstr>
      <vt:lpstr>Develop Policies and Procedures for Prompt Identification and Isolation of Sick People</vt:lpstr>
      <vt:lpstr>Develop, Implement, and Communicate about Workplace Flexibilities and Protections</vt:lpstr>
      <vt:lpstr>Develop, Implement, and Communicate about Workplace Flexibilities and Protections</vt:lpstr>
      <vt:lpstr>Develop, Implement, and Communicate about Workplace Flexibilities and Protections</vt:lpstr>
      <vt:lpstr>Develop, Implement, and Communicate about Workplace Flexibilities and Protections</vt:lpstr>
      <vt:lpstr>Implement Workplace Controls </vt:lpstr>
      <vt:lpstr>Engineering Controls</vt:lpstr>
      <vt:lpstr>Administrative Controls</vt:lpstr>
      <vt:lpstr>Administrative Controls (Cont’d.)</vt:lpstr>
      <vt:lpstr>Work Practices</vt:lpstr>
      <vt:lpstr>Personal Protective Equipment (PPE)</vt:lpstr>
      <vt:lpstr>PPE (Cont’d)</vt:lpstr>
      <vt:lpstr>PPE (Cont’d)</vt:lpstr>
      <vt:lpstr>Follow Existing OSHA Standards</vt:lpstr>
      <vt:lpstr>Follow Existing OSHA Standards (Cont’d)</vt:lpstr>
      <vt:lpstr>COVID-19 Resources for Western Pennsylvania</vt:lpstr>
      <vt:lpstr>PowerPoint Presentation</vt:lpstr>
      <vt:lpstr>Contact us</vt:lpstr>
    </vt:vector>
  </TitlesOfParts>
  <Manager/>
  <Company>Indiana 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Tammy Harvey</dc:creator>
  <cp:keywords/>
  <dc:description/>
  <cp:lastModifiedBy>John M Mulroy, CSP</cp:lastModifiedBy>
  <cp:revision>30</cp:revision>
  <dcterms:created xsi:type="dcterms:W3CDTF">2019-09-06T20:18:55Z</dcterms:created>
  <dcterms:modified xsi:type="dcterms:W3CDTF">2020-04-01T19:57:25Z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0x01010091A94B4AE303654EA1B3ED0F5D3B74A7</vt:lpwstr>
  </property>
</Properties>
</file>