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5"/>
  </p:notesMasterIdLst>
  <p:handoutMasterIdLst>
    <p:handoutMasterId r:id="rId16"/>
  </p:handoutMasterIdLst>
  <p:sldIdLst>
    <p:sldId id="300" r:id="rId2"/>
    <p:sldId id="299" r:id="rId3"/>
    <p:sldId id="307" r:id="rId4"/>
    <p:sldId id="305" r:id="rId5"/>
    <p:sldId id="321" r:id="rId6"/>
    <p:sldId id="303" r:id="rId7"/>
    <p:sldId id="332" r:id="rId8"/>
    <p:sldId id="315" r:id="rId9"/>
    <p:sldId id="329" r:id="rId10"/>
    <p:sldId id="313" r:id="rId11"/>
    <p:sldId id="335" r:id="rId12"/>
    <p:sldId id="319" r:id="rId13"/>
    <p:sldId id="297" r:id="rId1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600" autoAdjust="0"/>
  </p:normalViewPr>
  <p:slideViewPr>
    <p:cSldViewPr>
      <p:cViewPr varScale="1">
        <p:scale>
          <a:sx n="105" d="100"/>
          <a:sy n="105" d="100"/>
        </p:scale>
        <p:origin x="19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6D451-E845-4AEF-8F5A-E22401496A4C}" type="doc">
      <dgm:prSet loTypeId="urn:microsoft.com/office/officeart/2005/8/layout/chevron1" loCatId="process" qsTypeId="urn:microsoft.com/office/officeart/2005/8/quickstyle/simple1" qsCatId="simple" csTypeId="urn:microsoft.com/office/officeart/2005/8/colors/accent1_4" csCatId="accent1" phldr="1"/>
      <dgm:spPr/>
    </dgm:pt>
    <dgm:pt modelId="{6B496F98-99BF-4AD8-AF16-AA67E2A7E475}">
      <dgm:prSet phldrT="[Text]"/>
      <dgm:spPr/>
      <dgm:t>
        <a:bodyPr/>
        <a:lstStyle/>
        <a:p>
          <a:r>
            <a:rPr lang="en-US" dirty="0"/>
            <a:t>Prewriting</a:t>
          </a:r>
        </a:p>
      </dgm:t>
    </dgm:pt>
    <dgm:pt modelId="{07E69770-31D7-482D-BCAC-F66D840F7083}" type="parTrans" cxnId="{8570FB66-F8D9-45D3-BCD9-4F8302E25E3F}">
      <dgm:prSet/>
      <dgm:spPr/>
      <dgm:t>
        <a:bodyPr/>
        <a:lstStyle/>
        <a:p>
          <a:endParaRPr lang="en-US"/>
        </a:p>
      </dgm:t>
    </dgm:pt>
    <dgm:pt modelId="{7DA1A4F6-C00C-4E4B-B3F0-6AC20E9E2E60}" type="sibTrans" cxnId="{8570FB66-F8D9-45D3-BCD9-4F8302E25E3F}">
      <dgm:prSet/>
      <dgm:spPr/>
      <dgm:t>
        <a:bodyPr/>
        <a:lstStyle/>
        <a:p>
          <a:endParaRPr lang="en-US"/>
        </a:p>
      </dgm:t>
    </dgm:pt>
    <dgm:pt modelId="{C4C20A29-17B4-4FF9-863E-FCE43876C6EC}">
      <dgm:prSet phldrT="[Text]"/>
      <dgm:spPr/>
      <dgm:t>
        <a:bodyPr/>
        <a:lstStyle/>
        <a:p>
          <a:r>
            <a:rPr lang="en-US" dirty="0"/>
            <a:t>Drafting</a:t>
          </a:r>
        </a:p>
      </dgm:t>
    </dgm:pt>
    <dgm:pt modelId="{D4E63B17-7D55-4B20-BE09-0A0965679835}" type="parTrans" cxnId="{48FB47D6-8D48-431D-94A3-679BAB843587}">
      <dgm:prSet/>
      <dgm:spPr/>
      <dgm:t>
        <a:bodyPr/>
        <a:lstStyle/>
        <a:p>
          <a:endParaRPr lang="en-US"/>
        </a:p>
      </dgm:t>
    </dgm:pt>
    <dgm:pt modelId="{08B73297-404A-4539-A536-4B4FA175FFE6}" type="sibTrans" cxnId="{48FB47D6-8D48-431D-94A3-679BAB843587}">
      <dgm:prSet/>
      <dgm:spPr/>
      <dgm:t>
        <a:bodyPr/>
        <a:lstStyle/>
        <a:p>
          <a:endParaRPr lang="en-US"/>
        </a:p>
      </dgm:t>
    </dgm:pt>
    <dgm:pt modelId="{F433C853-D378-45D3-8D3D-40B9ACFDE76C}">
      <dgm:prSet phldrT="[Text]"/>
      <dgm:spPr/>
      <dgm:t>
        <a:bodyPr/>
        <a:lstStyle/>
        <a:p>
          <a:r>
            <a:rPr lang="en-US" dirty="0"/>
            <a:t>Revising</a:t>
          </a:r>
        </a:p>
      </dgm:t>
    </dgm:pt>
    <dgm:pt modelId="{4E935E01-5507-4845-80D4-AECBA18ABF14}" type="parTrans" cxnId="{B462094F-4795-47AE-8005-044AA2A148D0}">
      <dgm:prSet/>
      <dgm:spPr/>
      <dgm:t>
        <a:bodyPr/>
        <a:lstStyle/>
        <a:p>
          <a:endParaRPr lang="en-US"/>
        </a:p>
      </dgm:t>
    </dgm:pt>
    <dgm:pt modelId="{6C92A67E-3D54-4A72-8691-9DAF874033CF}" type="sibTrans" cxnId="{B462094F-4795-47AE-8005-044AA2A148D0}">
      <dgm:prSet/>
      <dgm:spPr/>
      <dgm:t>
        <a:bodyPr/>
        <a:lstStyle/>
        <a:p>
          <a:endParaRPr lang="en-US"/>
        </a:p>
      </dgm:t>
    </dgm:pt>
    <dgm:pt modelId="{CA068F2C-38E2-4884-84AD-C3E120A490D9}" type="pres">
      <dgm:prSet presAssocID="{9696D451-E845-4AEF-8F5A-E22401496A4C}" presName="Name0" presStyleCnt="0">
        <dgm:presLayoutVars>
          <dgm:dir/>
          <dgm:animLvl val="lvl"/>
          <dgm:resizeHandles val="exact"/>
        </dgm:presLayoutVars>
      </dgm:prSet>
      <dgm:spPr/>
    </dgm:pt>
    <dgm:pt modelId="{A3FD659A-53DA-4394-8F0B-34A69CEC324A}" type="pres">
      <dgm:prSet presAssocID="{6B496F98-99BF-4AD8-AF16-AA67E2A7E475}" presName="parTxOnly" presStyleLbl="node1" presStyleIdx="0" presStyleCnt="3">
        <dgm:presLayoutVars>
          <dgm:chMax val="0"/>
          <dgm:chPref val="0"/>
          <dgm:bulletEnabled val="1"/>
        </dgm:presLayoutVars>
      </dgm:prSet>
      <dgm:spPr/>
    </dgm:pt>
    <dgm:pt modelId="{1C431D1A-29A4-4218-923E-AC27B8D2DB63}" type="pres">
      <dgm:prSet presAssocID="{7DA1A4F6-C00C-4E4B-B3F0-6AC20E9E2E60}" presName="parTxOnlySpace" presStyleCnt="0"/>
      <dgm:spPr/>
    </dgm:pt>
    <dgm:pt modelId="{E68CF70A-685A-4D7B-AD10-628AA1F731B7}" type="pres">
      <dgm:prSet presAssocID="{C4C20A29-17B4-4FF9-863E-FCE43876C6EC}" presName="parTxOnly" presStyleLbl="node1" presStyleIdx="1" presStyleCnt="3">
        <dgm:presLayoutVars>
          <dgm:chMax val="0"/>
          <dgm:chPref val="0"/>
          <dgm:bulletEnabled val="1"/>
        </dgm:presLayoutVars>
      </dgm:prSet>
      <dgm:spPr/>
    </dgm:pt>
    <dgm:pt modelId="{F5D409AD-5F05-41D4-9F9C-F46CFAD524CC}" type="pres">
      <dgm:prSet presAssocID="{08B73297-404A-4539-A536-4B4FA175FFE6}" presName="parTxOnlySpace" presStyleCnt="0"/>
      <dgm:spPr/>
    </dgm:pt>
    <dgm:pt modelId="{C288E322-4DB2-4FCB-AD5D-E3DB70192CFB}" type="pres">
      <dgm:prSet presAssocID="{F433C853-D378-45D3-8D3D-40B9ACFDE76C}" presName="parTxOnly" presStyleLbl="node1" presStyleIdx="2" presStyleCnt="3">
        <dgm:presLayoutVars>
          <dgm:chMax val="0"/>
          <dgm:chPref val="0"/>
          <dgm:bulletEnabled val="1"/>
        </dgm:presLayoutVars>
      </dgm:prSet>
      <dgm:spPr/>
    </dgm:pt>
  </dgm:ptLst>
  <dgm:cxnLst>
    <dgm:cxn modelId="{BBEE3F1F-9663-4515-BAF1-03368145838C}" type="presOf" srcId="{C4C20A29-17B4-4FF9-863E-FCE43876C6EC}" destId="{E68CF70A-685A-4D7B-AD10-628AA1F731B7}" srcOrd="0" destOrd="0" presId="urn:microsoft.com/office/officeart/2005/8/layout/chevron1"/>
    <dgm:cxn modelId="{B29D4D5F-BBF5-4D27-80C6-39B395EDF7C3}" type="presOf" srcId="{9696D451-E845-4AEF-8F5A-E22401496A4C}" destId="{CA068F2C-38E2-4884-84AD-C3E120A490D9}" srcOrd="0" destOrd="0" presId="urn:microsoft.com/office/officeart/2005/8/layout/chevron1"/>
    <dgm:cxn modelId="{8570FB66-F8D9-45D3-BCD9-4F8302E25E3F}" srcId="{9696D451-E845-4AEF-8F5A-E22401496A4C}" destId="{6B496F98-99BF-4AD8-AF16-AA67E2A7E475}" srcOrd="0" destOrd="0" parTransId="{07E69770-31D7-482D-BCAC-F66D840F7083}" sibTransId="{7DA1A4F6-C00C-4E4B-B3F0-6AC20E9E2E60}"/>
    <dgm:cxn modelId="{B462094F-4795-47AE-8005-044AA2A148D0}" srcId="{9696D451-E845-4AEF-8F5A-E22401496A4C}" destId="{F433C853-D378-45D3-8D3D-40B9ACFDE76C}" srcOrd="2" destOrd="0" parTransId="{4E935E01-5507-4845-80D4-AECBA18ABF14}" sibTransId="{6C92A67E-3D54-4A72-8691-9DAF874033CF}"/>
    <dgm:cxn modelId="{D2F7F453-C833-4C9E-A259-24417CCCB401}" type="presOf" srcId="{F433C853-D378-45D3-8D3D-40B9ACFDE76C}" destId="{C288E322-4DB2-4FCB-AD5D-E3DB70192CFB}" srcOrd="0" destOrd="0" presId="urn:microsoft.com/office/officeart/2005/8/layout/chevron1"/>
    <dgm:cxn modelId="{FA1D73BE-3FB1-419E-86D7-263AFCDCD978}" type="presOf" srcId="{6B496F98-99BF-4AD8-AF16-AA67E2A7E475}" destId="{A3FD659A-53DA-4394-8F0B-34A69CEC324A}" srcOrd="0" destOrd="0" presId="urn:microsoft.com/office/officeart/2005/8/layout/chevron1"/>
    <dgm:cxn modelId="{48FB47D6-8D48-431D-94A3-679BAB843587}" srcId="{9696D451-E845-4AEF-8F5A-E22401496A4C}" destId="{C4C20A29-17B4-4FF9-863E-FCE43876C6EC}" srcOrd="1" destOrd="0" parTransId="{D4E63B17-7D55-4B20-BE09-0A0965679835}" sibTransId="{08B73297-404A-4539-A536-4B4FA175FFE6}"/>
    <dgm:cxn modelId="{1FC3D025-410C-41EA-B1C4-1FFB443C4947}" type="presParOf" srcId="{CA068F2C-38E2-4884-84AD-C3E120A490D9}" destId="{A3FD659A-53DA-4394-8F0B-34A69CEC324A}" srcOrd="0" destOrd="0" presId="urn:microsoft.com/office/officeart/2005/8/layout/chevron1"/>
    <dgm:cxn modelId="{5198CC83-5D06-44E3-BD0A-B3642BDB6153}" type="presParOf" srcId="{CA068F2C-38E2-4884-84AD-C3E120A490D9}" destId="{1C431D1A-29A4-4218-923E-AC27B8D2DB63}" srcOrd="1" destOrd="0" presId="urn:microsoft.com/office/officeart/2005/8/layout/chevron1"/>
    <dgm:cxn modelId="{F3DE392E-7A41-4B21-ADA2-A882EF460DBA}" type="presParOf" srcId="{CA068F2C-38E2-4884-84AD-C3E120A490D9}" destId="{E68CF70A-685A-4D7B-AD10-628AA1F731B7}" srcOrd="2" destOrd="0" presId="urn:microsoft.com/office/officeart/2005/8/layout/chevron1"/>
    <dgm:cxn modelId="{3CCD21AD-C86F-4EAB-B775-CAB66957D14C}" type="presParOf" srcId="{CA068F2C-38E2-4884-84AD-C3E120A490D9}" destId="{F5D409AD-5F05-41D4-9F9C-F46CFAD524CC}" srcOrd="3" destOrd="0" presId="urn:microsoft.com/office/officeart/2005/8/layout/chevron1"/>
    <dgm:cxn modelId="{2215F30E-65C7-425B-9D68-C2C682617FB5}" type="presParOf" srcId="{CA068F2C-38E2-4884-84AD-C3E120A490D9}" destId="{C288E322-4DB2-4FCB-AD5D-E3DB70192CFB}"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4BDAA-770E-4871-9042-D61E9004D122}"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1C054101-FE64-44BA-8F39-182B75C269EE}">
      <dgm:prSet phldrT="[Text]" custT="1"/>
      <dgm:spPr/>
      <dgm:t>
        <a:bodyPr/>
        <a:lstStyle/>
        <a:p>
          <a:r>
            <a:rPr lang="en-US" sz="4400" dirty="0"/>
            <a:t>R</a:t>
          </a:r>
        </a:p>
      </dgm:t>
    </dgm:pt>
    <dgm:pt modelId="{FB070D90-51E9-4765-8926-A37745F8A9A1}" type="parTrans" cxnId="{5C5D3760-B57B-441A-B149-6FDAB0BC8790}">
      <dgm:prSet/>
      <dgm:spPr/>
      <dgm:t>
        <a:bodyPr/>
        <a:lstStyle/>
        <a:p>
          <a:endParaRPr lang="en-US"/>
        </a:p>
      </dgm:t>
    </dgm:pt>
    <dgm:pt modelId="{6A75EE1F-90BE-40B9-AEDF-2EE7FFEB5110}" type="sibTrans" cxnId="{5C5D3760-B57B-441A-B149-6FDAB0BC8790}">
      <dgm:prSet/>
      <dgm:spPr/>
      <dgm:t>
        <a:bodyPr/>
        <a:lstStyle/>
        <a:p>
          <a:endParaRPr lang="en-US"/>
        </a:p>
      </dgm:t>
    </dgm:pt>
    <dgm:pt modelId="{84F2C3B2-34F5-4CB2-8B4B-3E1228ABA405}">
      <dgm:prSet phldrT="[Text]"/>
      <dgm:spPr/>
      <dgm:t>
        <a:bodyPr/>
        <a:lstStyle/>
        <a:p>
          <a:r>
            <a:rPr lang="en-US" dirty="0"/>
            <a:t>Purpose</a:t>
          </a:r>
        </a:p>
      </dgm:t>
    </dgm:pt>
    <dgm:pt modelId="{D0621AA0-3B07-4C2B-A742-2A39269EB4CA}" type="parTrans" cxnId="{3F131BB8-4416-4649-994A-3C2EEF2A3AFE}">
      <dgm:prSet/>
      <dgm:spPr/>
      <dgm:t>
        <a:bodyPr/>
        <a:lstStyle/>
        <a:p>
          <a:endParaRPr lang="en-US"/>
        </a:p>
      </dgm:t>
    </dgm:pt>
    <dgm:pt modelId="{4007CA62-22BE-408A-9CE1-578039604AB5}" type="sibTrans" cxnId="{3F131BB8-4416-4649-994A-3C2EEF2A3AFE}">
      <dgm:prSet/>
      <dgm:spPr/>
      <dgm:t>
        <a:bodyPr/>
        <a:lstStyle/>
        <a:p>
          <a:endParaRPr lang="en-US"/>
        </a:p>
      </dgm:t>
    </dgm:pt>
    <dgm:pt modelId="{0726E897-35AD-42A1-B11A-07760B689D09}">
      <dgm:prSet phldrT="[Text]"/>
      <dgm:spPr/>
      <dgm:t>
        <a:bodyPr/>
        <a:lstStyle/>
        <a:p>
          <a:r>
            <a:rPr lang="en-US" dirty="0"/>
            <a:t>Audience</a:t>
          </a:r>
        </a:p>
      </dgm:t>
    </dgm:pt>
    <dgm:pt modelId="{C711C700-CFB5-418E-88B2-A70BB2FEC08D}" type="parTrans" cxnId="{38EC4A37-F2F2-4E05-A784-B4078675EC22}">
      <dgm:prSet/>
      <dgm:spPr/>
      <dgm:t>
        <a:bodyPr/>
        <a:lstStyle/>
        <a:p>
          <a:endParaRPr lang="en-US"/>
        </a:p>
      </dgm:t>
    </dgm:pt>
    <dgm:pt modelId="{BBF47174-B5CC-4A0C-935D-57B89ADBD044}" type="sibTrans" cxnId="{38EC4A37-F2F2-4E05-A784-B4078675EC22}">
      <dgm:prSet/>
      <dgm:spPr/>
      <dgm:t>
        <a:bodyPr/>
        <a:lstStyle/>
        <a:p>
          <a:endParaRPr lang="en-US"/>
        </a:p>
      </dgm:t>
    </dgm:pt>
    <dgm:pt modelId="{A6286D3F-D513-4B3D-9065-B7101A3ADCC2}">
      <dgm:prSet phldrT="[Text]"/>
      <dgm:spPr/>
      <dgm:t>
        <a:bodyPr/>
        <a:lstStyle/>
        <a:p>
          <a:r>
            <a:rPr lang="en-US" dirty="0"/>
            <a:t>Subject</a:t>
          </a:r>
        </a:p>
      </dgm:t>
    </dgm:pt>
    <dgm:pt modelId="{936002F4-96F4-4EB0-8C36-05814BF19C93}" type="parTrans" cxnId="{8CA4326A-9D6C-4F2B-9CA5-A66613B2AEF2}">
      <dgm:prSet/>
      <dgm:spPr/>
      <dgm:t>
        <a:bodyPr/>
        <a:lstStyle/>
        <a:p>
          <a:endParaRPr lang="en-US"/>
        </a:p>
      </dgm:t>
    </dgm:pt>
    <dgm:pt modelId="{788EDAE5-7BDC-451C-96FE-7986144E1A83}" type="sibTrans" cxnId="{8CA4326A-9D6C-4F2B-9CA5-A66613B2AEF2}">
      <dgm:prSet/>
      <dgm:spPr/>
      <dgm:t>
        <a:bodyPr/>
        <a:lstStyle/>
        <a:p>
          <a:endParaRPr lang="en-US"/>
        </a:p>
      </dgm:t>
    </dgm:pt>
    <dgm:pt modelId="{DAF4BBE0-6F6E-44FC-8ADE-0AB0E8576EDD}">
      <dgm:prSet phldrT="[Text]"/>
      <dgm:spPr/>
      <dgm:t>
        <a:bodyPr/>
        <a:lstStyle/>
        <a:p>
          <a:r>
            <a:rPr lang="en-US" dirty="0"/>
            <a:t>Writer</a:t>
          </a:r>
        </a:p>
      </dgm:t>
    </dgm:pt>
    <dgm:pt modelId="{14F108F7-2B14-4996-B119-70C6A4CA4663}" type="parTrans" cxnId="{7BDC7BBF-2508-4786-B584-7BBA220F98F2}">
      <dgm:prSet/>
      <dgm:spPr/>
      <dgm:t>
        <a:bodyPr/>
        <a:lstStyle/>
        <a:p>
          <a:endParaRPr lang="en-US"/>
        </a:p>
      </dgm:t>
    </dgm:pt>
    <dgm:pt modelId="{B21478CA-AE6A-4496-9DB1-D8700A074376}" type="sibTrans" cxnId="{7BDC7BBF-2508-4786-B584-7BBA220F98F2}">
      <dgm:prSet/>
      <dgm:spPr/>
      <dgm:t>
        <a:bodyPr/>
        <a:lstStyle/>
        <a:p>
          <a:endParaRPr lang="en-US"/>
        </a:p>
      </dgm:t>
    </dgm:pt>
    <dgm:pt modelId="{872DC593-24A6-4B2A-9EC4-E79A6D0EC9D4}" type="pres">
      <dgm:prSet presAssocID="{D934BDAA-770E-4871-9042-D61E9004D122}" presName="cycle" presStyleCnt="0">
        <dgm:presLayoutVars>
          <dgm:chMax val="1"/>
          <dgm:dir/>
          <dgm:animLvl val="ctr"/>
          <dgm:resizeHandles val="exact"/>
        </dgm:presLayoutVars>
      </dgm:prSet>
      <dgm:spPr/>
    </dgm:pt>
    <dgm:pt modelId="{DD2B42CA-BF6D-42EB-A2A9-3D0AB1692680}" type="pres">
      <dgm:prSet presAssocID="{1C054101-FE64-44BA-8F39-182B75C269EE}" presName="centerShape" presStyleLbl="node0" presStyleIdx="0" presStyleCnt="1" custScaleX="434553" custScaleY="363022" custLinFactNeighborX="-1021" custLinFactNeighborY="-42"/>
      <dgm:spPr/>
    </dgm:pt>
    <dgm:pt modelId="{34CA4BAD-43CA-4047-9558-79D5120D2F47}" type="pres">
      <dgm:prSet presAssocID="{D0621AA0-3B07-4C2B-A742-2A39269EB4CA}" presName="Name9" presStyleLbl="parChTrans1D2" presStyleIdx="0" presStyleCnt="4"/>
      <dgm:spPr/>
    </dgm:pt>
    <dgm:pt modelId="{5D1D45C1-B18B-40D7-BDF9-95AD1C14501F}" type="pres">
      <dgm:prSet presAssocID="{D0621AA0-3B07-4C2B-A742-2A39269EB4CA}" presName="connTx" presStyleLbl="parChTrans1D2" presStyleIdx="0" presStyleCnt="4"/>
      <dgm:spPr/>
    </dgm:pt>
    <dgm:pt modelId="{7F1AC19A-DDA5-498E-BF7C-E693313D7ADE}" type="pres">
      <dgm:prSet presAssocID="{84F2C3B2-34F5-4CB2-8B4B-3E1228ABA405}" presName="node" presStyleLbl="node1" presStyleIdx="0" presStyleCnt="4" custRadScaleRad="39431" custRadScaleInc="-21183">
        <dgm:presLayoutVars>
          <dgm:bulletEnabled val="1"/>
        </dgm:presLayoutVars>
      </dgm:prSet>
      <dgm:spPr/>
    </dgm:pt>
    <dgm:pt modelId="{6EC25F95-A217-4F78-9042-D8B34544B7F0}" type="pres">
      <dgm:prSet presAssocID="{C711C700-CFB5-418E-88B2-A70BB2FEC08D}" presName="Name9" presStyleLbl="parChTrans1D2" presStyleIdx="1" presStyleCnt="4"/>
      <dgm:spPr/>
    </dgm:pt>
    <dgm:pt modelId="{5FA3DD67-2425-4857-833A-2499AD9D0F18}" type="pres">
      <dgm:prSet presAssocID="{C711C700-CFB5-418E-88B2-A70BB2FEC08D}" presName="connTx" presStyleLbl="parChTrans1D2" presStyleIdx="1" presStyleCnt="4"/>
      <dgm:spPr/>
    </dgm:pt>
    <dgm:pt modelId="{03952B3E-6F6C-413C-896A-06C0C5AF2323}" type="pres">
      <dgm:prSet presAssocID="{0726E897-35AD-42A1-B11A-07760B689D09}" presName="node" presStyleLbl="node1" presStyleIdx="1" presStyleCnt="4" custRadScaleRad="52442" custRadScaleInc="-5155">
        <dgm:presLayoutVars>
          <dgm:bulletEnabled val="1"/>
        </dgm:presLayoutVars>
      </dgm:prSet>
      <dgm:spPr/>
    </dgm:pt>
    <dgm:pt modelId="{8597AB47-F5B5-4AF8-AE4F-25C70483683C}" type="pres">
      <dgm:prSet presAssocID="{936002F4-96F4-4EB0-8C36-05814BF19C93}" presName="Name9" presStyleLbl="parChTrans1D2" presStyleIdx="2" presStyleCnt="4"/>
      <dgm:spPr/>
    </dgm:pt>
    <dgm:pt modelId="{0EA38121-74DF-4980-B1B6-CC9E41D5BC24}" type="pres">
      <dgm:prSet presAssocID="{936002F4-96F4-4EB0-8C36-05814BF19C93}" presName="connTx" presStyleLbl="parChTrans1D2" presStyleIdx="2" presStyleCnt="4"/>
      <dgm:spPr/>
    </dgm:pt>
    <dgm:pt modelId="{02C7D510-B9CE-4B03-BE98-0831D812CD83}" type="pres">
      <dgm:prSet presAssocID="{A6286D3F-D513-4B3D-9065-B7101A3ADCC2}" presName="node" presStyleLbl="node1" presStyleIdx="2" presStyleCnt="4" custRadScaleRad="27202" custRadScaleInc="28959">
        <dgm:presLayoutVars>
          <dgm:bulletEnabled val="1"/>
        </dgm:presLayoutVars>
      </dgm:prSet>
      <dgm:spPr/>
    </dgm:pt>
    <dgm:pt modelId="{67AF0060-A3D4-48EB-850B-6D10AE71FD20}" type="pres">
      <dgm:prSet presAssocID="{14F108F7-2B14-4996-B119-70C6A4CA4663}" presName="Name9" presStyleLbl="parChTrans1D2" presStyleIdx="3" presStyleCnt="4"/>
      <dgm:spPr/>
    </dgm:pt>
    <dgm:pt modelId="{283194F9-697A-4F2A-9FB0-21595C4EC9A7}" type="pres">
      <dgm:prSet presAssocID="{14F108F7-2B14-4996-B119-70C6A4CA4663}" presName="connTx" presStyleLbl="parChTrans1D2" presStyleIdx="3" presStyleCnt="4"/>
      <dgm:spPr/>
    </dgm:pt>
    <dgm:pt modelId="{2AE9BD35-6EBA-426C-A367-CB1D1429761B}" type="pres">
      <dgm:prSet presAssocID="{DAF4BBE0-6F6E-44FC-8ADE-0AB0E8576EDD}" presName="node" presStyleLbl="node1" presStyleIdx="3" presStyleCnt="4" custRadScaleRad="53539" custRadScaleInc="16194">
        <dgm:presLayoutVars>
          <dgm:bulletEnabled val="1"/>
        </dgm:presLayoutVars>
      </dgm:prSet>
      <dgm:spPr/>
    </dgm:pt>
  </dgm:ptLst>
  <dgm:cxnLst>
    <dgm:cxn modelId="{BE17FF04-C887-4B9D-85C5-D21963B4B681}" type="presOf" srcId="{D0621AA0-3B07-4C2B-A742-2A39269EB4CA}" destId="{34CA4BAD-43CA-4047-9558-79D5120D2F47}" srcOrd="0" destOrd="0" presId="urn:microsoft.com/office/officeart/2005/8/layout/radial1"/>
    <dgm:cxn modelId="{38EC4A37-F2F2-4E05-A784-B4078675EC22}" srcId="{1C054101-FE64-44BA-8F39-182B75C269EE}" destId="{0726E897-35AD-42A1-B11A-07760B689D09}" srcOrd="1" destOrd="0" parTransId="{C711C700-CFB5-418E-88B2-A70BB2FEC08D}" sibTransId="{BBF47174-B5CC-4A0C-935D-57B89ADBD044}"/>
    <dgm:cxn modelId="{F8E1653E-50B6-4DAA-AE5C-6DD58EBC9094}" type="presOf" srcId="{14F108F7-2B14-4996-B119-70C6A4CA4663}" destId="{283194F9-697A-4F2A-9FB0-21595C4EC9A7}" srcOrd="1" destOrd="0" presId="urn:microsoft.com/office/officeart/2005/8/layout/radial1"/>
    <dgm:cxn modelId="{5C5D3760-B57B-441A-B149-6FDAB0BC8790}" srcId="{D934BDAA-770E-4871-9042-D61E9004D122}" destId="{1C054101-FE64-44BA-8F39-182B75C269EE}" srcOrd="0" destOrd="0" parTransId="{FB070D90-51E9-4765-8926-A37745F8A9A1}" sibTransId="{6A75EE1F-90BE-40B9-AEDF-2EE7FFEB5110}"/>
    <dgm:cxn modelId="{1680CC44-3CDB-4E06-8C60-75E0A3858643}" type="presOf" srcId="{14F108F7-2B14-4996-B119-70C6A4CA4663}" destId="{67AF0060-A3D4-48EB-850B-6D10AE71FD20}" srcOrd="0" destOrd="0" presId="urn:microsoft.com/office/officeart/2005/8/layout/radial1"/>
    <dgm:cxn modelId="{8CA4326A-9D6C-4F2B-9CA5-A66613B2AEF2}" srcId="{1C054101-FE64-44BA-8F39-182B75C269EE}" destId="{A6286D3F-D513-4B3D-9065-B7101A3ADCC2}" srcOrd="2" destOrd="0" parTransId="{936002F4-96F4-4EB0-8C36-05814BF19C93}" sibTransId="{788EDAE5-7BDC-451C-96FE-7986144E1A83}"/>
    <dgm:cxn modelId="{BDB99E72-B3AE-4A82-9482-56AD7D088C01}" type="presOf" srcId="{A6286D3F-D513-4B3D-9065-B7101A3ADCC2}" destId="{02C7D510-B9CE-4B03-BE98-0831D812CD83}" srcOrd="0" destOrd="0" presId="urn:microsoft.com/office/officeart/2005/8/layout/radial1"/>
    <dgm:cxn modelId="{33F7707A-E777-4E78-ABF4-FBEC70A7E29A}" type="presOf" srcId="{936002F4-96F4-4EB0-8C36-05814BF19C93}" destId="{8597AB47-F5B5-4AF8-AE4F-25C70483683C}" srcOrd="0" destOrd="0" presId="urn:microsoft.com/office/officeart/2005/8/layout/radial1"/>
    <dgm:cxn modelId="{EC3E5A86-5FD2-4667-A25D-77E5C3F1586B}" type="presOf" srcId="{1C054101-FE64-44BA-8F39-182B75C269EE}" destId="{DD2B42CA-BF6D-42EB-A2A9-3D0AB1692680}" srcOrd="0" destOrd="0" presId="urn:microsoft.com/office/officeart/2005/8/layout/radial1"/>
    <dgm:cxn modelId="{26010688-EB75-4537-B384-1C1B62E3EB05}" type="presOf" srcId="{D934BDAA-770E-4871-9042-D61E9004D122}" destId="{872DC593-24A6-4B2A-9EC4-E79A6D0EC9D4}" srcOrd="0" destOrd="0" presId="urn:microsoft.com/office/officeart/2005/8/layout/radial1"/>
    <dgm:cxn modelId="{534B9D9A-913E-47A3-9321-75B8B5ED144B}" type="presOf" srcId="{84F2C3B2-34F5-4CB2-8B4B-3E1228ABA405}" destId="{7F1AC19A-DDA5-498E-BF7C-E693313D7ADE}" srcOrd="0" destOrd="0" presId="urn:microsoft.com/office/officeart/2005/8/layout/radial1"/>
    <dgm:cxn modelId="{E141839B-119C-426A-8535-B1218645B6BB}" type="presOf" srcId="{DAF4BBE0-6F6E-44FC-8ADE-0AB0E8576EDD}" destId="{2AE9BD35-6EBA-426C-A367-CB1D1429761B}" srcOrd="0" destOrd="0" presId="urn:microsoft.com/office/officeart/2005/8/layout/radial1"/>
    <dgm:cxn modelId="{4090BDA3-EA05-46AB-9216-F0794CF90815}" type="presOf" srcId="{0726E897-35AD-42A1-B11A-07760B689D09}" destId="{03952B3E-6F6C-413C-896A-06C0C5AF2323}" srcOrd="0" destOrd="0" presId="urn:microsoft.com/office/officeart/2005/8/layout/radial1"/>
    <dgm:cxn modelId="{65E930AB-2B42-4683-981A-70270DEFC2F8}" type="presOf" srcId="{C711C700-CFB5-418E-88B2-A70BB2FEC08D}" destId="{6EC25F95-A217-4F78-9042-D8B34544B7F0}" srcOrd="0" destOrd="0" presId="urn:microsoft.com/office/officeart/2005/8/layout/radial1"/>
    <dgm:cxn modelId="{8185C8AF-2F4F-4575-B173-7DC4C4652B39}" type="presOf" srcId="{C711C700-CFB5-418E-88B2-A70BB2FEC08D}" destId="{5FA3DD67-2425-4857-833A-2499AD9D0F18}" srcOrd="1" destOrd="0" presId="urn:microsoft.com/office/officeart/2005/8/layout/radial1"/>
    <dgm:cxn modelId="{3F131BB8-4416-4649-994A-3C2EEF2A3AFE}" srcId="{1C054101-FE64-44BA-8F39-182B75C269EE}" destId="{84F2C3B2-34F5-4CB2-8B4B-3E1228ABA405}" srcOrd="0" destOrd="0" parTransId="{D0621AA0-3B07-4C2B-A742-2A39269EB4CA}" sibTransId="{4007CA62-22BE-408A-9CE1-578039604AB5}"/>
    <dgm:cxn modelId="{7BDC7BBF-2508-4786-B584-7BBA220F98F2}" srcId="{1C054101-FE64-44BA-8F39-182B75C269EE}" destId="{DAF4BBE0-6F6E-44FC-8ADE-0AB0E8576EDD}" srcOrd="3" destOrd="0" parTransId="{14F108F7-2B14-4996-B119-70C6A4CA4663}" sibTransId="{B21478CA-AE6A-4496-9DB1-D8700A074376}"/>
    <dgm:cxn modelId="{BE3CB3C7-F23B-436E-B760-72FC4E43238A}" type="presOf" srcId="{936002F4-96F4-4EB0-8C36-05814BF19C93}" destId="{0EA38121-74DF-4980-B1B6-CC9E41D5BC24}" srcOrd="1" destOrd="0" presId="urn:microsoft.com/office/officeart/2005/8/layout/radial1"/>
    <dgm:cxn modelId="{263665FF-8AF7-45E3-AEF5-8DCB9D98E7FC}" type="presOf" srcId="{D0621AA0-3B07-4C2B-A742-2A39269EB4CA}" destId="{5D1D45C1-B18B-40D7-BDF9-95AD1C14501F}" srcOrd="1" destOrd="0" presId="urn:microsoft.com/office/officeart/2005/8/layout/radial1"/>
    <dgm:cxn modelId="{DC9BF055-432E-4BC0-9B7B-850A74AAD17F}" type="presParOf" srcId="{872DC593-24A6-4B2A-9EC4-E79A6D0EC9D4}" destId="{DD2B42CA-BF6D-42EB-A2A9-3D0AB1692680}" srcOrd="0" destOrd="0" presId="urn:microsoft.com/office/officeart/2005/8/layout/radial1"/>
    <dgm:cxn modelId="{D771B993-B296-441D-B3B6-9947627D8247}" type="presParOf" srcId="{872DC593-24A6-4B2A-9EC4-E79A6D0EC9D4}" destId="{34CA4BAD-43CA-4047-9558-79D5120D2F47}" srcOrd="1" destOrd="0" presId="urn:microsoft.com/office/officeart/2005/8/layout/radial1"/>
    <dgm:cxn modelId="{C633E358-CC40-44ED-BD06-E6572582EB74}" type="presParOf" srcId="{34CA4BAD-43CA-4047-9558-79D5120D2F47}" destId="{5D1D45C1-B18B-40D7-BDF9-95AD1C14501F}" srcOrd="0" destOrd="0" presId="urn:microsoft.com/office/officeart/2005/8/layout/radial1"/>
    <dgm:cxn modelId="{B7642CBB-B2F0-4209-84C5-4EB03E81CEB7}" type="presParOf" srcId="{872DC593-24A6-4B2A-9EC4-E79A6D0EC9D4}" destId="{7F1AC19A-DDA5-498E-BF7C-E693313D7ADE}" srcOrd="2" destOrd="0" presId="urn:microsoft.com/office/officeart/2005/8/layout/radial1"/>
    <dgm:cxn modelId="{87C923AD-FEFB-4A7B-997E-BF331C91E042}" type="presParOf" srcId="{872DC593-24A6-4B2A-9EC4-E79A6D0EC9D4}" destId="{6EC25F95-A217-4F78-9042-D8B34544B7F0}" srcOrd="3" destOrd="0" presId="urn:microsoft.com/office/officeart/2005/8/layout/radial1"/>
    <dgm:cxn modelId="{A339F936-BF82-480C-AD6D-1537E533E56B}" type="presParOf" srcId="{6EC25F95-A217-4F78-9042-D8B34544B7F0}" destId="{5FA3DD67-2425-4857-833A-2499AD9D0F18}" srcOrd="0" destOrd="0" presId="urn:microsoft.com/office/officeart/2005/8/layout/radial1"/>
    <dgm:cxn modelId="{5B875DBC-FB68-4A0C-88C5-1BBB7899BC82}" type="presParOf" srcId="{872DC593-24A6-4B2A-9EC4-E79A6D0EC9D4}" destId="{03952B3E-6F6C-413C-896A-06C0C5AF2323}" srcOrd="4" destOrd="0" presId="urn:microsoft.com/office/officeart/2005/8/layout/radial1"/>
    <dgm:cxn modelId="{B5667A79-B683-456D-A708-D3E05F4C32DE}" type="presParOf" srcId="{872DC593-24A6-4B2A-9EC4-E79A6D0EC9D4}" destId="{8597AB47-F5B5-4AF8-AE4F-25C70483683C}" srcOrd="5" destOrd="0" presId="urn:microsoft.com/office/officeart/2005/8/layout/radial1"/>
    <dgm:cxn modelId="{9BAEC024-D4D4-4A54-8A6E-56DD8AAE38AD}" type="presParOf" srcId="{8597AB47-F5B5-4AF8-AE4F-25C70483683C}" destId="{0EA38121-74DF-4980-B1B6-CC9E41D5BC24}" srcOrd="0" destOrd="0" presId="urn:microsoft.com/office/officeart/2005/8/layout/radial1"/>
    <dgm:cxn modelId="{1FDE4850-72F0-4CF6-86B5-0CAF4F7F866C}" type="presParOf" srcId="{872DC593-24A6-4B2A-9EC4-E79A6D0EC9D4}" destId="{02C7D510-B9CE-4B03-BE98-0831D812CD83}" srcOrd="6" destOrd="0" presId="urn:microsoft.com/office/officeart/2005/8/layout/radial1"/>
    <dgm:cxn modelId="{CC644DCB-9601-44ED-92A1-5B3A32C01E3F}" type="presParOf" srcId="{872DC593-24A6-4B2A-9EC4-E79A6D0EC9D4}" destId="{67AF0060-A3D4-48EB-850B-6D10AE71FD20}" srcOrd="7" destOrd="0" presId="urn:microsoft.com/office/officeart/2005/8/layout/radial1"/>
    <dgm:cxn modelId="{1F6ACFBE-F685-4933-9C10-7957AAA5F629}" type="presParOf" srcId="{67AF0060-A3D4-48EB-850B-6D10AE71FD20}" destId="{283194F9-697A-4F2A-9FB0-21595C4EC9A7}" srcOrd="0" destOrd="0" presId="urn:microsoft.com/office/officeart/2005/8/layout/radial1"/>
    <dgm:cxn modelId="{97EAFC42-BFD3-4841-93EE-425DC5DC5B31}" type="presParOf" srcId="{872DC593-24A6-4B2A-9EC4-E79A6D0EC9D4}" destId="{2AE9BD35-6EBA-426C-A367-CB1D1429761B}"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659A-53DA-4394-8F0B-34A69CEC324A}">
      <dsp:nvSpPr>
        <dsp:cNvPr id="0" name=""/>
        <dsp:cNvSpPr/>
      </dsp:nvSpPr>
      <dsp:spPr>
        <a:xfrm>
          <a:off x="1448" y="0"/>
          <a:ext cx="1764692" cy="609600"/>
        </a:xfrm>
        <a:prstGeom prst="chevron">
          <a:avLst/>
        </a:prstGeom>
        <a:solidFill>
          <a:schemeClr val="accent1">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Prewriting</a:t>
          </a:r>
        </a:p>
      </dsp:txBody>
      <dsp:txXfrm>
        <a:off x="306248" y="0"/>
        <a:ext cx="1155092" cy="609600"/>
      </dsp:txXfrm>
    </dsp:sp>
    <dsp:sp modelId="{E68CF70A-685A-4D7B-AD10-628AA1F731B7}">
      <dsp:nvSpPr>
        <dsp:cNvPr id="0" name=""/>
        <dsp:cNvSpPr/>
      </dsp:nvSpPr>
      <dsp:spPr>
        <a:xfrm>
          <a:off x="1589671" y="0"/>
          <a:ext cx="1764692" cy="609600"/>
        </a:xfrm>
        <a:prstGeom prst="chevron">
          <a:avLst/>
        </a:prstGeom>
        <a:solidFill>
          <a:schemeClr val="accent1">
            <a:shade val="50000"/>
            <a:hueOff val="146038"/>
            <a:satOff val="-16044"/>
            <a:lumOff val="364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Drafting</a:t>
          </a:r>
        </a:p>
      </dsp:txBody>
      <dsp:txXfrm>
        <a:off x="1894471" y="0"/>
        <a:ext cx="1155092" cy="609600"/>
      </dsp:txXfrm>
    </dsp:sp>
    <dsp:sp modelId="{C288E322-4DB2-4FCB-AD5D-E3DB70192CFB}">
      <dsp:nvSpPr>
        <dsp:cNvPr id="0" name=""/>
        <dsp:cNvSpPr/>
      </dsp:nvSpPr>
      <dsp:spPr>
        <a:xfrm>
          <a:off x="3177894" y="0"/>
          <a:ext cx="1764692" cy="609600"/>
        </a:xfrm>
        <a:prstGeom prst="chevron">
          <a:avLst/>
        </a:prstGeom>
        <a:solidFill>
          <a:schemeClr val="accent1">
            <a:shade val="50000"/>
            <a:hueOff val="146038"/>
            <a:satOff val="-16044"/>
            <a:lumOff val="364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Revising</a:t>
          </a:r>
        </a:p>
      </dsp:txBody>
      <dsp:txXfrm>
        <a:off x="3482694" y="0"/>
        <a:ext cx="1155092" cy="60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B42CA-BF6D-42EB-A2A9-3D0AB1692680}">
      <dsp:nvSpPr>
        <dsp:cNvPr id="0" name=""/>
        <dsp:cNvSpPr/>
      </dsp:nvSpPr>
      <dsp:spPr>
        <a:xfrm>
          <a:off x="0" y="10"/>
          <a:ext cx="6168416" cy="5153044"/>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R</a:t>
          </a:r>
        </a:p>
      </dsp:txBody>
      <dsp:txXfrm>
        <a:off x="903344" y="754656"/>
        <a:ext cx="4361728" cy="3643752"/>
      </dsp:txXfrm>
    </dsp:sp>
    <dsp:sp modelId="{34CA4BAD-43CA-4047-9558-79D5120D2F47}">
      <dsp:nvSpPr>
        <dsp:cNvPr id="0" name=""/>
        <dsp:cNvSpPr/>
      </dsp:nvSpPr>
      <dsp:spPr>
        <a:xfrm rot="4835585">
          <a:off x="1589302" y="1267943"/>
          <a:ext cx="2563074" cy="41396"/>
        </a:xfrm>
        <a:custGeom>
          <a:avLst/>
          <a:gdLst/>
          <a:ahLst/>
          <a:cxnLst/>
          <a:rect l="0" t="0" r="0" b="0"/>
          <a:pathLst>
            <a:path>
              <a:moveTo>
                <a:pt x="0" y="20698"/>
              </a:moveTo>
              <a:lnTo>
                <a:pt x="2563074" y="20698"/>
              </a:lnTo>
            </a:path>
          </a:pathLst>
        </a:cu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06762" y="1224565"/>
        <a:ext cx="128153" cy="128153"/>
      </dsp:txXfrm>
    </dsp:sp>
    <dsp:sp modelId="{7F1AC19A-DDA5-498E-BF7C-E693313D7ADE}">
      <dsp:nvSpPr>
        <dsp:cNvPr id="0" name=""/>
        <dsp:cNvSpPr/>
      </dsp:nvSpPr>
      <dsp:spPr>
        <a:xfrm>
          <a:off x="2254553" y="1143004"/>
          <a:ext cx="1419485" cy="1419485"/>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Purpose</a:t>
          </a:r>
        </a:p>
      </dsp:txBody>
      <dsp:txXfrm>
        <a:off x="2462432" y="1350883"/>
        <a:ext cx="1003727" cy="1003727"/>
      </dsp:txXfrm>
    </dsp:sp>
    <dsp:sp modelId="{6EC25F95-A217-4F78-9042-D8B34544B7F0}">
      <dsp:nvSpPr>
        <dsp:cNvPr id="0" name=""/>
        <dsp:cNvSpPr/>
      </dsp:nvSpPr>
      <dsp:spPr>
        <a:xfrm rot="10666575">
          <a:off x="3353234" y="2490773"/>
          <a:ext cx="2812914" cy="41396"/>
        </a:xfrm>
        <a:custGeom>
          <a:avLst/>
          <a:gdLst/>
          <a:ahLst/>
          <a:cxnLst/>
          <a:rect l="0" t="0" r="0" b="0"/>
          <a:pathLst>
            <a:path>
              <a:moveTo>
                <a:pt x="0" y="20698"/>
              </a:moveTo>
              <a:lnTo>
                <a:pt x="2812914" y="20698"/>
              </a:lnTo>
            </a:path>
          </a:pathLst>
        </a:cu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689368" y="2441149"/>
        <a:ext cx="140645" cy="140645"/>
      </dsp:txXfrm>
    </dsp:sp>
    <dsp:sp modelId="{03952B3E-6F6C-413C-896A-06C0C5AF2323}">
      <dsp:nvSpPr>
        <dsp:cNvPr id="0" name=""/>
        <dsp:cNvSpPr/>
      </dsp:nvSpPr>
      <dsp:spPr>
        <a:xfrm>
          <a:off x="3353759" y="1828763"/>
          <a:ext cx="1419485" cy="1419485"/>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Audience</a:t>
          </a:r>
        </a:p>
      </dsp:txBody>
      <dsp:txXfrm>
        <a:off x="3561638" y="2036642"/>
        <a:ext cx="1003727" cy="1003727"/>
      </dsp:txXfrm>
    </dsp:sp>
    <dsp:sp modelId="{8597AB47-F5B5-4AF8-AE4F-25C70483683C}">
      <dsp:nvSpPr>
        <dsp:cNvPr id="0" name=""/>
        <dsp:cNvSpPr/>
      </dsp:nvSpPr>
      <dsp:spPr>
        <a:xfrm rot="16967045">
          <a:off x="1420761" y="3723433"/>
          <a:ext cx="2797031" cy="41396"/>
        </a:xfrm>
        <a:custGeom>
          <a:avLst/>
          <a:gdLst/>
          <a:ahLst/>
          <a:cxnLst/>
          <a:rect l="0" t="0" r="0" b="0"/>
          <a:pathLst>
            <a:path>
              <a:moveTo>
                <a:pt x="0" y="20698"/>
              </a:moveTo>
              <a:lnTo>
                <a:pt x="2797031" y="20698"/>
              </a:lnTo>
            </a:path>
          </a:pathLst>
        </a:cu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49351" y="3674205"/>
        <a:ext cx="139851" cy="139851"/>
      </dsp:txXfrm>
    </dsp:sp>
    <dsp:sp modelId="{02C7D510-B9CE-4B03-BE98-0831D812CD83}">
      <dsp:nvSpPr>
        <dsp:cNvPr id="0" name=""/>
        <dsp:cNvSpPr/>
      </dsp:nvSpPr>
      <dsp:spPr>
        <a:xfrm>
          <a:off x="2261944" y="2362690"/>
          <a:ext cx="1419485" cy="1419485"/>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Subject</a:t>
          </a:r>
        </a:p>
      </dsp:txBody>
      <dsp:txXfrm>
        <a:off x="2469823" y="2570569"/>
        <a:ext cx="1003727" cy="1003727"/>
      </dsp:txXfrm>
    </dsp:sp>
    <dsp:sp modelId="{67AF0060-A3D4-48EB-850B-6D10AE71FD20}">
      <dsp:nvSpPr>
        <dsp:cNvPr id="0" name=""/>
        <dsp:cNvSpPr/>
      </dsp:nvSpPr>
      <dsp:spPr>
        <a:xfrm rot="432704">
          <a:off x="23760" y="2344896"/>
          <a:ext cx="2786892" cy="41396"/>
        </a:xfrm>
        <a:custGeom>
          <a:avLst/>
          <a:gdLst/>
          <a:ahLst/>
          <a:cxnLst/>
          <a:rect l="0" t="0" r="0" b="0"/>
          <a:pathLst>
            <a:path>
              <a:moveTo>
                <a:pt x="0" y="20698"/>
              </a:moveTo>
              <a:lnTo>
                <a:pt x="2786892" y="20698"/>
              </a:lnTo>
            </a:path>
          </a:pathLst>
        </a:cu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47533" y="2295922"/>
        <a:ext cx="139344" cy="139344"/>
      </dsp:txXfrm>
    </dsp:sp>
    <dsp:sp modelId="{2AE9BD35-6EBA-426C-A367-CB1D1429761B}">
      <dsp:nvSpPr>
        <dsp:cNvPr id="0" name=""/>
        <dsp:cNvSpPr/>
      </dsp:nvSpPr>
      <dsp:spPr>
        <a:xfrm>
          <a:off x="1385758" y="1741681"/>
          <a:ext cx="1419485" cy="1419485"/>
        </a:xfrm>
        <a:prstGeom prst="ellipse">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Writer</a:t>
          </a:r>
        </a:p>
      </dsp:txBody>
      <dsp:txXfrm>
        <a:off x="1593637" y="1949560"/>
        <a:ext cx="1003727" cy="10037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397753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algn="r" defTabSz="935694" eaLnBrk="1" hangingPunct="1">
              <a:defRPr sz="1200">
                <a:latin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397753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algn="r" defTabSz="935694" eaLnBrk="1" hangingPunct="1">
              <a:defRPr sz="1200">
                <a:latin typeface="Arial" charset="0"/>
              </a:defRPr>
            </a:lvl1pPr>
          </a:lstStyle>
          <a:p>
            <a:pPr>
              <a:defRPr/>
            </a:pPr>
            <a:fld id="{BDC87546-9BD9-4128-BA79-C014B9E37D20}" type="slidenum">
              <a:rPr lang="en-US"/>
              <a:pPr>
                <a:defRPr/>
              </a:pPr>
              <a:t>‹#›</a:t>
            </a:fld>
            <a:endParaRPr lang="en-US"/>
          </a:p>
        </p:txBody>
      </p:sp>
    </p:spTree>
    <p:extLst>
      <p:ext uri="{BB962C8B-B14F-4D97-AF65-F5344CB8AC3E}">
        <p14:creationId xmlns:p14="http://schemas.microsoft.com/office/powerpoint/2010/main" val="182622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97753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2946" y="4422543"/>
            <a:ext cx="5617208" cy="418893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97753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atin typeface="Arial" charset="0"/>
              </a:defRPr>
            </a:lvl1pPr>
          </a:lstStyle>
          <a:p>
            <a:pPr>
              <a:defRPr/>
            </a:pPr>
            <a:fld id="{0E96010D-02D2-412A-93D2-1503DBB77E95}" type="slidenum">
              <a:rPr lang="en-US"/>
              <a:pPr>
                <a:defRPr/>
              </a:pPr>
              <a:t>‹#›</a:t>
            </a:fld>
            <a:endParaRPr lang="en-US"/>
          </a:p>
        </p:txBody>
      </p:sp>
    </p:spTree>
    <p:extLst>
      <p:ext uri="{BB962C8B-B14F-4D97-AF65-F5344CB8AC3E}">
        <p14:creationId xmlns:p14="http://schemas.microsoft.com/office/powerpoint/2010/main" val="86731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writing workshop brought to you Kathleen Jones White Writing Center at Indiana University of Pennsylvania. I’m Krista Sarraf, and today’s topic the rhetorical situation.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273257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appropriate response to the rhetorical situation we’ve been discussing. This email is from IUP’s IT Support Center. Notice that the message responds to the rhetorical situation by keeping in mind the writer’s relationship to the situation (for example, the writer’s job is to alert employees to these sorts of issues), the audience’s expectations (for example, since this message is to all </a:t>
            </a:r>
            <a:r>
              <a:rPr lang="en-US" dirty="0" err="1"/>
              <a:t>iup</a:t>
            </a:r>
            <a:r>
              <a:rPr lang="en-US" dirty="0"/>
              <a:t> employees and students, the language needs to be non-technical and clear), the purpose of the message (which the writer articulates through the lines “do not click the link” and “immediately delete the email”), and also note that the message stays on topic. Oh, and another thing, the reason I picked email for this video is because in interviews with 19 people who work in cybersecurity careers, email was identified as the most frequently used genre in the workplace. To prepare for the job market, you should practice using email.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10</a:t>
            </a:fld>
            <a:endParaRPr lang="en-US"/>
          </a:p>
        </p:txBody>
      </p:sp>
    </p:spTree>
    <p:extLst>
      <p:ext uri="{BB962C8B-B14F-4D97-AF65-F5344CB8AC3E}">
        <p14:creationId xmlns:p14="http://schemas.microsoft.com/office/powerpoint/2010/main" val="305907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does this matter to you as a computer science major? Well, sometimes we get a false idea that “good writing” only means one thing. We think of the five-paragraph essay we wrote for our state testing in high school, for example. But in college and in the workplace, good writers redefine what they mean by good writing. Good writers do these things: They </a:t>
            </a:r>
            <a:r>
              <a:rPr lang="en-US" sz="900" kern="1200" dirty="0">
                <a:solidFill>
                  <a:schemeClr val="tx1"/>
                </a:solidFill>
                <a:latin typeface="Arial" charset="0"/>
                <a:ea typeface="+mn-ea"/>
                <a:cs typeface="+mn-cs"/>
              </a:rPr>
              <a:t>Adapt their writing to the rhetorical situation </a:t>
            </a:r>
          </a:p>
          <a:p>
            <a:r>
              <a:rPr lang="en-US" sz="900" kern="1200" dirty="0">
                <a:solidFill>
                  <a:schemeClr val="tx1"/>
                </a:solidFill>
                <a:latin typeface="Arial" charset="0"/>
                <a:ea typeface="+mn-ea"/>
                <a:cs typeface="+mn-cs"/>
              </a:rPr>
              <a:t>Are flexible about the structure and organization – audience and purpose are the most important considerations</a:t>
            </a:r>
          </a:p>
          <a:p>
            <a:r>
              <a:rPr lang="en-US" sz="900" kern="1200" dirty="0">
                <a:solidFill>
                  <a:schemeClr val="tx1"/>
                </a:solidFill>
                <a:latin typeface="Arial" charset="0"/>
                <a:ea typeface="+mn-ea"/>
                <a:cs typeface="+mn-cs"/>
              </a:rPr>
              <a:t>Think about what matters most for the rhetorical situation (this may include grammar and typos!)</a:t>
            </a: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11</a:t>
            </a:fld>
            <a:endParaRPr lang="en-US"/>
          </a:p>
        </p:txBody>
      </p:sp>
    </p:spTree>
    <p:extLst>
      <p:ext uri="{BB962C8B-B14F-4D97-AF65-F5344CB8AC3E}">
        <p14:creationId xmlns:p14="http://schemas.microsoft.com/office/powerpoint/2010/main" val="421357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we covered a lot of material today. Let’s review. We defined the rhetorical situation as the context surrounding an act of communication. The rhetorical situation involves the writer, audience, topic, and purpose. To analyze the rhetorical situation, you can ask yourself questions such as “what is the purpose of my response to this situation?” Then, ask questions to help you to choose a genre, such as “what genre would best help me to achieve my purpose” and “what will my audience expect to see in this genre?” We also discussed how as a computer science major, you’ll need to respond to a vast array of rhetorical situations, such as a cyber attack, or fraudulent email. Using the tips we discussed in this video, you’ll be equipped to be flexible about how you respond.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12</a:t>
            </a:fld>
            <a:endParaRPr lang="en-US"/>
          </a:p>
        </p:txBody>
      </p:sp>
    </p:spTree>
    <p:extLst>
      <p:ext uri="{BB962C8B-B14F-4D97-AF65-F5344CB8AC3E}">
        <p14:creationId xmlns:p14="http://schemas.microsoft.com/office/powerpoint/2010/main" val="366903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tuning in for this workshop from the Kathleen Jones White Writing Center at Indiana University of Pennsylvania. We’ll see you again soon, and in the meantime, happy writing.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13</a:t>
            </a:fld>
            <a:endParaRPr lang="en-US"/>
          </a:p>
        </p:txBody>
      </p:sp>
    </p:spTree>
    <p:extLst>
      <p:ext uri="{BB962C8B-B14F-4D97-AF65-F5344CB8AC3E}">
        <p14:creationId xmlns:p14="http://schemas.microsoft.com/office/powerpoint/2010/main" val="267226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 we get to the rhetorical situation, a quick note about the writing center. You can visit us for tutoring or find more resources online, either way visit www.iup.edu/writingcenter for more ways to become a better writer.</a:t>
            </a: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2</a:t>
            </a:fld>
            <a:endParaRPr lang="en-US"/>
          </a:p>
        </p:txBody>
      </p:sp>
    </p:spTree>
    <p:extLst>
      <p:ext uri="{BB962C8B-B14F-4D97-AF65-F5344CB8AC3E}">
        <p14:creationId xmlns:p14="http://schemas.microsoft.com/office/powerpoint/2010/main" val="35764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As a computer science major, you’ll need to write in a variety of situations that are specific to your field. The purpose of this video is to give you tool </a:t>
            </a:r>
            <a:r>
              <a:rPr lang="en-US"/>
              <a:t>to analyze </a:t>
            </a:r>
            <a:r>
              <a:rPr lang="en-US" dirty="0"/>
              <a:t>the situation so that you can write  clearly and effectively. </a:t>
            </a:r>
          </a:p>
          <a:p>
            <a:pPr marL="0" indent="0">
              <a:buFont typeface="+mj-lt"/>
              <a:buNone/>
            </a:pPr>
            <a:endParaRPr lang="en-US" dirty="0"/>
          </a:p>
          <a:p>
            <a:pPr marL="0" indent="0">
              <a:buFont typeface="+mj-lt"/>
              <a:buNone/>
            </a:pPr>
            <a:r>
              <a:rPr lang="en-US" dirty="0"/>
              <a:t>In this brief video, we’ll discuss</a:t>
            </a:r>
          </a:p>
          <a:p>
            <a:pPr marL="457200" indent="-457200">
              <a:buFont typeface="+mj-lt"/>
              <a:buAutoNum type="arabicPeriod"/>
            </a:pPr>
            <a:r>
              <a:rPr lang="en-US" dirty="0"/>
              <a:t>What the “rhetorical situation” is</a:t>
            </a:r>
          </a:p>
          <a:p>
            <a:pPr marL="457200" indent="-457200">
              <a:buFont typeface="+mj-lt"/>
              <a:buAutoNum type="arabicPeriod"/>
            </a:pPr>
            <a:r>
              <a:rPr lang="en-US" dirty="0"/>
              <a:t>Why the rhetorical situation matters for writing in Computer Science</a:t>
            </a:r>
          </a:p>
          <a:p>
            <a:pPr marL="457200" indent="-457200">
              <a:buFont typeface="+mj-lt"/>
              <a:buAutoNum type="arabicPeriod"/>
            </a:pPr>
            <a:r>
              <a:rPr lang="en-US" dirty="0"/>
              <a:t>How to analyze the rhetorical situation to make your writing more effective </a:t>
            </a: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3</a:t>
            </a:fld>
            <a:endParaRPr lang="en-US"/>
          </a:p>
        </p:txBody>
      </p:sp>
    </p:spTree>
    <p:extLst>
      <p:ext uri="{BB962C8B-B14F-4D97-AF65-F5344CB8AC3E}">
        <p14:creationId xmlns:p14="http://schemas.microsoft.com/office/powerpoint/2010/main" val="261918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rhetorical situation is a term that writers use to think about the context surrounding an act of communication. We use the word communication here because traditional written texts like reports and emails are just one kind of communication. For some situations, other types of communication, like presentations or phone calls, might be necessary. Or, some situations call for a combination of multiple types of communication. Good writers learn how to analyze the rhetorical situation quickly so that they can make good decisions about how to respond.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4</a:t>
            </a:fld>
            <a:endParaRPr lang="en-US"/>
          </a:p>
        </p:txBody>
      </p:sp>
    </p:spTree>
    <p:extLst>
      <p:ext uri="{BB962C8B-B14F-4D97-AF65-F5344CB8AC3E}">
        <p14:creationId xmlns:p14="http://schemas.microsoft.com/office/powerpoint/2010/main" val="237886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can help us to visualize the rhetorical situation. The rhetorical situation is the central idea, and the writer, purpose, audience, and subject all pertain to that central idea. In other words, writers must decide how to respond to rhetorical situations. When deciding, the writer must consider their own experiences and perspectives, their audience’s needs, the topic or subject, and the purpose in communicating. The rhetorical situation should be analyzed before a writer decides what to write. In fact, sometimes a rhetorical situation may call for a response other than a traditional, written paper. For example, writers may respond with a video, a blog, or even a song. We call these potential responses genres. A genre is a recognizable form such as a lab report or a grant proposal.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5</a:t>
            </a:fld>
            <a:endParaRPr lang="en-US"/>
          </a:p>
        </p:txBody>
      </p:sp>
    </p:spTree>
    <p:extLst>
      <p:ext uri="{BB962C8B-B14F-4D97-AF65-F5344CB8AC3E}">
        <p14:creationId xmlns:p14="http://schemas.microsoft.com/office/powerpoint/2010/main" val="65707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genre is a category of type of communication. For example, emails and reports are two types of genres that are common in the cybersecurity field. </a:t>
            </a:r>
            <a:r>
              <a:rPr lang="en-US" sz="1200" b="1" dirty="0">
                <a:solidFill>
                  <a:schemeClr val="tx2">
                    <a:lumMod val="75000"/>
                    <a:lumOff val="25000"/>
                  </a:schemeClr>
                </a:solidFill>
              </a:rPr>
              <a:t>Different genres have different formats, rules, and expectations.</a:t>
            </a: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6</a:t>
            </a:fld>
            <a:endParaRPr lang="en-US"/>
          </a:p>
        </p:txBody>
      </p:sp>
    </p:spTree>
    <p:extLst>
      <p:ext uri="{BB962C8B-B14F-4D97-AF65-F5344CB8AC3E}">
        <p14:creationId xmlns:p14="http://schemas.microsoft.com/office/powerpoint/2010/main" val="105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2" charset="2"/>
              <a:buNone/>
            </a:pPr>
            <a:r>
              <a:rPr lang="en-US" dirty="0"/>
              <a:t>Let’s consider a rhetorical situation that could easily happen in your future career as a Computer Scientist. </a:t>
            </a:r>
            <a:r>
              <a:rPr lang="en-US" sz="1200" dirty="0">
                <a:solidFill>
                  <a:schemeClr val="tx2">
                    <a:lumMod val="75000"/>
                    <a:lumOff val="25000"/>
                  </a:schemeClr>
                </a:solidFill>
              </a:rPr>
              <a:t>	Several employees at your company have called you in a panic about a virus on their computers that started after they clicked a link in an email from an unknown sender. </a:t>
            </a:r>
          </a:p>
          <a:p>
            <a:pPr eaLnBrk="1" hangingPunct="1">
              <a:lnSpc>
                <a:spcPct val="90000"/>
              </a:lnSpc>
              <a:buFont typeface="Wingdings" pitchFamily="2" charset="2"/>
              <a:buNone/>
            </a:pPr>
            <a:endParaRPr lang="en-US" sz="1200" dirty="0">
              <a:solidFill>
                <a:schemeClr val="tx2">
                  <a:lumMod val="75000"/>
                  <a:lumOff val="25000"/>
                </a:schemeClr>
              </a:solidFill>
            </a:endParaRPr>
          </a:p>
          <a:p>
            <a:pPr eaLnBrk="1" hangingPunct="1">
              <a:lnSpc>
                <a:spcPct val="90000"/>
              </a:lnSpc>
              <a:buFont typeface="Wingdings" pitchFamily="2" charset="2"/>
              <a:buNone/>
            </a:pPr>
            <a:r>
              <a:rPr lang="en-US" sz="1200" dirty="0">
                <a:solidFill>
                  <a:schemeClr val="tx2">
                    <a:lumMod val="75000"/>
                    <a:lumOff val="25000"/>
                  </a:schemeClr>
                </a:solidFill>
              </a:rPr>
              <a:t>	You’re the IT Security Manager, and it is your job to respond to this situation. </a:t>
            </a:r>
          </a:p>
          <a:p>
            <a:pPr eaLnBrk="1" hangingPunct="1">
              <a:lnSpc>
                <a:spcPct val="90000"/>
              </a:lnSpc>
              <a:buFont typeface="Wingdings" pitchFamily="2" charset="2"/>
              <a:buNone/>
            </a:pPr>
            <a:r>
              <a:rPr lang="en-US" sz="1200" dirty="0">
                <a:solidFill>
                  <a:schemeClr val="tx2">
                    <a:lumMod val="75000"/>
                    <a:lumOff val="25000"/>
                  </a:schemeClr>
                </a:solidFill>
              </a:rPr>
              <a:t>	</a:t>
            </a:r>
          </a:p>
          <a:p>
            <a:pPr eaLnBrk="1" hangingPunct="1">
              <a:lnSpc>
                <a:spcPct val="90000"/>
              </a:lnSpc>
              <a:buFont typeface="Wingdings" pitchFamily="2" charset="2"/>
              <a:buNone/>
            </a:pPr>
            <a:r>
              <a:rPr lang="en-US" sz="1200" dirty="0">
                <a:solidFill>
                  <a:schemeClr val="tx2">
                    <a:lumMod val="75000"/>
                    <a:lumOff val="25000"/>
                  </a:schemeClr>
                </a:solidFill>
              </a:rPr>
              <a:t>	What do you do? </a:t>
            </a:r>
            <a:endParaRPr lang="en-US" sz="1200" dirty="0">
              <a:solidFill>
                <a:schemeClr val="tx2">
                  <a:lumMod val="75000"/>
                  <a:lumOff val="25000"/>
                </a:schemeClr>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7</a:t>
            </a:fld>
            <a:endParaRPr lang="en-US"/>
          </a:p>
        </p:txBody>
      </p:sp>
    </p:spTree>
    <p:extLst>
      <p:ext uri="{BB962C8B-B14F-4D97-AF65-F5344CB8AC3E}">
        <p14:creationId xmlns:p14="http://schemas.microsoft.com/office/powerpoint/2010/main" val="337619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analyzing the rhetorical situation, ask yourself these questions. In this situation, your role as the IT Security Manager dictates how you should respond. You can use an authoritative and direct tone to instruct employees about how to respond to the email threat. Your purpose is to make sure that no one else clicks the link and to ensure that you stop the virus in its tracks, and your audience includes employees with a limited understanding of computers and computer-related language. And of course, the topic is an email virus at the company.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8</a:t>
            </a:fld>
            <a:endParaRPr lang="en-US"/>
          </a:p>
        </p:txBody>
      </p:sp>
    </p:spTree>
    <p:extLst>
      <p:ext uri="{BB962C8B-B14F-4D97-AF65-F5344CB8AC3E}">
        <p14:creationId xmlns:p14="http://schemas.microsoft.com/office/powerpoint/2010/main" val="366779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genre should you use? You can easily eliminate genres that are uncommon in the workplace, like music videos or blogs. Since you need to respond to this situation fairly quickly, it would take too long to call every single employee or print and deliver a memo. Your best bet is to write and send an email. Now, what will your audience expect to see in an email? Remember, your audience may be unfamiliar with technical language, so they will need to see very clear, specific instructions about how to recognize the problematic email and what to do if they see it.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9</a:t>
            </a:fld>
            <a:endParaRPr lang="en-US"/>
          </a:p>
        </p:txBody>
      </p:sp>
    </p:spTree>
    <p:extLst>
      <p:ext uri="{BB962C8B-B14F-4D97-AF65-F5344CB8AC3E}">
        <p14:creationId xmlns:p14="http://schemas.microsoft.com/office/powerpoint/2010/main" val="62825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pPr>
              <a:defRPr/>
            </a:pPr>
            <a:fld id="{E83FAC00-8EB0-4A7D-813C-479F300D5366}" type="slidenum">
              <a:rPr lang="en-US" smtClean="0"/>
              <a:pPr>
                <a:defRPr/>
              </a:pPr>
              <a:t>‹#›</a:t>
            </a:fld>
            <a:endParaRPr 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6094"/>
      </p:ext>
    </p:extLst>
  </p:cSld>
  <p:clrMapOvr>
    <a:masterClrMapping/>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3E46F67E-28D1-44E9-8ED3-F9FAAD2D1A38}" type="slidenum">
              <a:rPr lang="en-US" smtClean="0"/>
              <a:pPr>
                <a:defRPr/>
              </a:pPr>
              <a:t>‹#›</a:t>
            </a:fld>
            <a:endParaRPr lang="en-US"/>
          </a:p>
        </p:txBody>
      </p:sp>
    </p:spTree>
    <p:extLst>
      <p:ext uri="{BB962C8B-B14F-4D97-AF65-F5344CB8AC3E}">
        <p14:creationId xmlns:p14="http://schemas.microsoft.com/office/powerpoint/2010/main" val="54552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pPr>
              <a:defRPr/>
            </a:pPr>
            <a:r>
              <a:rPr lang="en-US"/>
              <a:t>The IUP Writing Center - rev. Jan. 2010</a:t>
            </a:r>
          </a:p>
        </p:txBody>
      </p:sp>
      <p:sp>
        <p:nvSpPr>
          <p:cNvPr id="5" name="Footer Placeholder 4"/>
          <p:cNvSpPr>
            <a:spLocks noGrp="1"/>
          </p:cNvSpPr>
          <p:nvPr>
            <p:ph type="ftr" sz="quarter" idx="11"/>
          </p:nvPr>
        </p:nvSpPr>
        <p:spPr>
          <a:xfrm>
            <a:off x="4902140" y="6315950"/>
            <a:ext cx="2861142" cy="365125"/>
          </a:xfrm>
        </p:spPr>
        <p:txBody>
          <a:bodyPr/>
          <a:lstStyle/>
          <a:p>
            <a:pPr>
              <a:defRPr/>
            </a:pPr>
            <a:r>
              <a:rPr lang="en-US"/>
              <a:t>The IUP Writing Center, rev. Oct. 6, 2014</a:t>
            </a:r>
          </a:p>
        </p:txBody>
      </p:sp>
      <p:sp>
        <p:nvSpPr>
          <p:cNvPr id="6" name="Slide Number Placeholder 5"/>
          <p:cNvSpPr>
            <a:spLocks noGrp="1"/>
          </p:cNvSpPr>
          <p:nvPr>
            <p:ph type="sldNum" sz="quarter" idx="12"/>
          </p:nvPr>
        </p:nvSpPr>
        <p:spPr>
          <a:xfrm>
            <a:off x="8736012" y="5607593"/>
            <a:ext cx="407987" cy="365125"/>
          </a:xfrm>
        </p:spPr>
        <p:txBody>
          <a:bodyPr/>
          <a:lstStyle/>
          <a:p>
            <a:pPr>
              <a:defRPr/>
            </a:pPr>
            <a:fld id="{9B96D929-9709-4319-A369-F170F83C50BE}" type="slidenum">
              <a:rPr lang="en-US" smtClean="0"/>
              <a:pPr>
                <a:defRPr/>
              </a:pPr>
              <a:t>‹#›</a:t>
            </a:fld>
            <a:endParaRPr lang="en-US"/>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2359"/>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E76383F5-403C-4E21-8A1A-4787E3B51600}" type="slidenum">
              <a:rPr lang="en-US" smtClean="0"/>
              <a:pPr>
                <a:defRPr/>
              </a:pPr>
              <a:t>‹#›</a:t>
            </a:fld>
            <a:endParaRPr lang="en-US"/>
          </a:p>
        </p:txBody>
      </p:sp>
    </p:spTree>
    <p:extLst>
      <p:ext uri="{BB962C8B-B14F-4D97-AF65-F5344CB8AC3E}">
        <p14:creationId xmlns:p14="http://schemas.microsoft.com/office/powerpoint/2010/main" val="162499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pPr>
              <a:defRPr/>
            </a:pPr>
            <a:fld id="{0889FA39-0E22-4554-9226-4D842E0B81CE}" type="slidenum">
              <a:rPr lang="en-US" smtClean="0"/>
              <a:pPr>
                <a:defRPr/>
              </a:pPr>
              <a:t>‹#›</a:t>
            </a:fld>
            <a:endParaRPr 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667722"/>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The IUP Writing Center - rev. Jan. 2010</a:t>
            </a:r>
          </a:p>
        </p:txBody>
      </p:sp>
      <p:sp>
        <p:nvSpPr>
          <p:cNvPr id="6" name="Footer Placeholder 5"/>
          <p:cNvSpPr>
            <a:spLocks noGrp="1"/>
          </p:cNvSpPr>
          <p:nvPr>
            <p:ph type="ftr" sz="quarter" idx="11"/>
          </p:nvPr>
        </p:nvSpPr>
        <p:spPr/>
        <p:txBody>
          <a:bodyPr/>
          <a:lstStyle/>
          <a:p>
            <a:pPr>
              <a:defRPr/>
            </a:pPr>
            <a:r>
              <a:rPr lang="en-US"/>
              <a:t>The IUP Writing Center, rev. Oct. 6, 2014</a:t>
            </a:r>
          </a:p>
        </p:txBody>
      </p:sp>
      <p:sp>
        <p:nvSpPr>
          <p:cNvPr id="7" name="Slide Number Placeholder 6"/>
          <p:cNvSpPr>
            <a:spLocks noGrp="1"/>
          </p:cNvSpPr>
          <p:nvPr>
            <p:ph type="sldNum" sz="quarter" idx="12"/>
          </p:nvPr>
        </p:nvSpPr>
        <p:spPr/>
        <p:txBody>
          <a:bodyPr/>
          <a:lstStyle/>
          <a:p>
            <a:pPr>
              <a:defRPr/>
            </a:pPr>
            <a:fld id="{E2400502-47F7-40CB-88B9-E4201D777A04}" type="slidenum">
              <a:rPr lang="en-US" smtClean="0"/>
              <a:pPr>
                <a:defRPr/>
              </a:pPr>
              <a:t>‹#›</a:t>
            </a:fld>
            <a:endParaRPr lang="en-US"/>
          </a:p>
        </p:txBody>
      </p:sp>
    </p:spTree>
    <p:extLst>
      <p:ext uri="{BB962C8B-B14F-4D97-AF65-F5344CB8AC3E}">
        <p14:creationId xmlns:p14="http://schemas.microsoft.com/office/powerpoint/2010/main" val="288715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The IUP Writing Center - rev. Jan. 2010</a:t>
            </a:r>
          </a:p>
        </p:txBody>
      </p:sp>
      <p:sp>
        <p:nvSpPr>
          <p:cNvPr id="8" name="Footer Placeholder 7"/>
          <p:cNvSpPr>
            <a:spLocks noGrp="1"/>
          </p:cNvSpPr>
          <p:nvPr>
            <p:ph type="ftr" sz="quarter" idx="11"/>
          </p:nvPr>
        </p:nvSpPr>
        <p:spPr/>
        <p:txBody>
          <a:bodyPr/>
          <a:lstStyle/>
          <a:p>
            <a:pPr>
              <a:defRPr/>
            </a:pPr>
            <a:r>
              <a:rPr lang="en-US"/>
              <a:t>The IUP Writing Center, rev. Oct. 6, 2014</a:t>
            </a:r>
          </a:p>
        </p:txBody>
      </p:sp>
      <p:sp>
        <p:nvSpPr>
          <p:cNvPr id="9" name="Slide Number Placeholder 8"/>
          <p:cNvSpPr>
            <a:spLocks noGrp="1"/>
          </p:cNvSpPr>
          <p:nvPr>
            <p:ph type="sldNum" sz="quarter" idx="12"/>
          </p:nvPr>
        </p:nvSpPr>
        <p:spPr/>
        <p:txBody>
          <a:bodyPr/>
          <a:lstStyle/>
          <a:p>
            <a:pPr>
              <a:defRPr/>
            </a:pPr>
            <a:fld id="{1FE2F735-3E84-4B67-B588-7A5692B5DB2C}" type="slidenum">
              <a:rPr lang="en-US" smtClean="0"/>
              <a:pPr>
                <a:defRPr/>
              </a:pPr>
              <a:t>‹#›</a:t>
            </a:fld>
            <a:endParaRPr lang="en-US"/>
          </a:p>
        </p:txBody>
      </p:sp>
    </p:spTree>
    <p:extLst>
      <p:ext uri="{BB962C8B-B14F-4D97-AF65-F5344CB8AC3E}">
        <p14:creationId xmlns:p14="http://schemas.microsoft.com/office/powerpoint/2010/main" val="48987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The IUP Writing Center - rev. Jan. 2010</a:t>
            </a:r>
          </a:p>
        </p:txBody>
      </p:sp>
      <p:sp>
        <p:nvSpPr>
          <p:cNvPr id="4" name="Footer Placeholder 3"/>
          <p:cNvSpPr>
            <a:spLocks noGrp="1"/>
          </p:cNvSpPr>
          <p:nvPr>
            <p:ph type="ftr" sz="quarter" idx="11"/>
          </p:nvPr>
        </p:nvSpPr>
        <p:spPr/>
        <p:txBody>
          <a:bodyPr/>
          <a:lstStyle/>
          <a:p>
            <a:pPr>
              <a:defRPr/>
            </a:pPr>
            <a:r>
              <a:rPr lang="en-US"/>
              <a:t>The IUP Writing Center, rev. Oct. 6, 2014</a:t>
            </a:r>
          </a:p>
        </p:txBody>
      </p:sp>
      <p:sp>
        <p:nvSpPr>
          <p:cNvPr id="5" name="Slide Number Placeholder 4"/>
          <p:cNvSpPr>
            <a:spLocks noGrp="1"/>
          </p:cNvSpPr>
          <p:nvPr>
            <p:ph type="sldNum" sz="quarter" idx="12"/>
          </p:nvPr>
        </p:nvSpPr>
        <p:spPr/>
        <p:txBody>
          <a:bodyPr/>
          <a:lstStyle/>
          <a:p>
            <a:pPr>
              <a:defRPr/>
            </a:pPr>
            <a:fld id="{CD2560E9-4CE1-4A08-B302-29CA2542D601}" type="slidenum">
              <a:rPr lang="en-US" smtClean="0"/>
              <a:pPr>
                <a:defRPr/>
              </a:pPr>
              <a:t>‹#›</a:t>
            </a:fld>
            <a:endParaRPr lang="en-US"/>
          </a:p>
        </p:txBody>
      </p:sp>
    </p:spTree>
    <p:extLst>
      <p:ext uri="{BB962C8B-B14F-4D97-AF65-F5344CB8AC3E}">
        <p14:creationId xmlns:p14="http://schemas.microsoft.com/office/powerpoint/2010/main" val="67972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The IUP Writing Center - rev. Jan. 2010</a:t>
            </a:r>
          </a:p>
        </p:txBody>
      </p:sp>
      <p:sp>
        <p:nvSpPr>
          <p:cNvPr id="3" name="Footer Placeholder 2"/>
          <p:cNvSpPr>
            <a:spLocks noGrp="1"/>
          </p:cNvSpPr>
          <p:nvPr>
            <p:ph type="ftr" sz="quarter" idx="11"/>
          </p:nvPr>
        </p:nvSpPr>
        <p:spPr/>
        <p:txBody>
          <a:bodyPr/>
          <a:lstStyle/>
          <a:p>
            <a:pPr>
              <a:defRPr/>
            </a:pPr>
            <a:r>
              <a:rPr lang="en-US"/>
              <a:t>The IUP Writing Center, rev. Oct. 6, 2014</a:t>
            </a:r>
          </a:p>
        </p:txBody>
      </p:sp>
      <p:sp>
        <p:nvSpPr>
          <p:cNvPr id="4" name="Slide Number Placeholder 3"/>
          <p:cNvSpPr>
            <a:spLocks noGrp="1"/>
          </p:cNvSpPr>
          <p:nvPr>
            <p:ph type="sldNum" sz="quarter" idx="12"/>
          </p:nvPr>
        </p:nvSpPr>
        <p:spPr/>
        <p:txBody>
          <a:bodyPr/>
          <a:lstStyle/>
          <a:p>
            <a:pPr>
              <a:defRPr/>
            </a:pPr>
            <a:fld id="{29D35BEA-FCBD-46A6-B26F-FBF92C702ADF}" type="slidenum">
              <a:rPr lang="en-US" smtClean="0"/>
              <a:pPr>
                <a:defRPr/>
              </a:pPr>
              <a:t>‹#›</a:t>
            </a:fld>
            <a:endParaRPr lang="en-US"/>
          </a:p>
        </p:txBody>
      </p:sp>
    </p:spTree>
    <p:extLst>
      <p:ext uri="{BB962C8B-B14F-4D97-AF65-F5344CB8AC3E}">
        <p14:creationId xmlns:p14="http://schemas.microsoft.com/office/powerpoint/2010/main" val="53250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The IUP Writing Center - rev. Jan. 2010</a:t>
            </a:r>
          </a:p>
        </p:txBody>
      </p:sp>
      <p:sp>
        <p:nvSpPr>
          <p:cNvPr id="6" name="Footer Placeholder 5"/>
          <p:cNvSpPr>
            <a:spLocks noGrp="1"/>
          </p:cNvSpPr>
          <p:nvPr>
            <p:ph type="ftr" sz="quarter" idx="11"/>
          </p:nvPr>
        </p:nvSpPr>
        <p:spPr/>
        <p:txBody>
          <a:bodyPr/>
          <a:lstStyle/>
          <a:p>
            <a:pPr>
              <a:defRPr/>
            </a:pPr>
            <a:r>
              <a:rPr lang="en-US"/>
              <a:t>The IUP Writing Center, rev. Oct. 6, 2014</a:t>
            </a:r>
          </a:p>
        </p:txBody>
      </p:sp>
      <p:sp>
        <p:nvSpPr>
          <p:cNvPr id="7" name="Slide Number Placeholder 6"/>
          <p:cNvSpPr>
            <a:spLocks noGrp="1"/>
          </p:cNvSpPr>
          <p:nvPr>
            <p:ph type="sldNum" sz="quarter" idx="12"/>
          </p:nvPr>
        </p:nvSpPr>
        <p:spPr/>
        <p:txBody>
          <a:bodyPr/>
          <a:lstStyle/>
          <a:p>
            <a:pPr>
              <a:defRPr/>
            </a:pPr>
            <a:fld id="{0EF7A863-F155-42A3-BC21-2D652CA0A2A7}" type="slidenum">
              <a:rPr lang="en-US" smtClean="0"/>
              <a:pPr>
                <a:defRPr/>
              </a:pPr>
              <a:t>‹#›</a:t>
            </a:fld>
            <a:endParaRPr lang="en-US"/>
          </a:p>
        </p:txBody>
      </p:sp>
    </p:spTree>
    <p:extLst>
      <p:ext uri="{BB962C8B-B14F-4D97-AF65-F5344CB8AC3E}">
        <p14:creationId xmlns:p14="http://schemas.microsoft.com/office/powerpoint/2010/main" val="33054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The IUP Writing Center - rev. Jan. 2010</a:t>
            </a:r>
          </a:p>
        </p:txBody>
      </p:sp>
      <p:sp>
        <p:nvSpPr>
          <p:cNvPr id="6" name="Footer Placeholder 5"/>
          <p:cNvSpPr>
            <a:spLocks noGrp="1"/>
          </p:cNvSpPr>
          <p:nvPr>
            <p:ph type="ftr" sz="quarter" idx="11"/>
          </p:nvPr>
        </p:nvSpPr>
        <p:spPr/>
        <p:txBody>
          <a:bodyPr/>
          <a:lstStyle/>
          <a:p>
            <a:pPr>
              <a:defRPr/>
            </a:pPr>
            <a:r>
              <a:rPr lang="en-US"/>
              <a:t>The IUP Writing Center, rev. Oct. 6, 2014</a:t>
            </a:r>
          </a:p>
        </p:txBody>
      </p:sp>
      <p:sp>
        <p:nvSpPr>
          <p:cNvPr id="7" name="Slide Number Placeholder 6"/>
          <p:cNvSpPr>
            <a:spLocks noGrp="1"/>
          </p:cNvSpPr>
          <p:nvPr>
            <p:ph type="sldNum" sz="quarter" idx="12"/>
          </p:nvPr>
        </p:nvSpPr>
        <p:spPr/>
        <p:txBody>
          <a:bodyPr/>
          <a:lstStyle/>
          <a:p>
            <a:pPr>
              <a:defRPr/>
            </a:pPr>
            <a:fld id="{736BF3ED-D4E7-4684-8007-A17B561C379D}" type="slidenum">
              <a:rPr lang="en-US" smtClean="0"/>
              <a:pPr>
                <a:defRPr/>
              </a:pPr>
              <a:t>‹#›</a:t>
            </a:fld>
            <a:endParaRPr lang="en-US"/>
          </a:p>
        </p:txBody>
      </p:sp>
    </p:spTree>
    <p:extLst>
      <p:ext uri="{BB962C8B-B14F-4D97-AF65-F5344CB8AC3E}">
        <p14:creationId xmlns:p14="http://schemas.microsoft.com/office/powerpoint/2010/main" val="243479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pPr>
              <a:defRPr/>
            </a:pPr>
            <a:r>
              <a:rPr lang="en-US"/>
              <a:t>The IUP Writing Center - rev. Jan. 2010</a:t>
            </a:r>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pPr>
              <a:defRPr/>
            </a:pPr>
            <a:r>
              <a:rPr lang="en-US"/>
              <a:t>The IUP Writing Center, rev. Oct. 6, 2014</a:t>
            </a:r>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pPr>
              <a:defRPr/>
            </a:pPr>
            <a:fld id="{30C914F7-57DC-44A7-B7B2-629A747E7020}" type="slidenum">
              <a:rPr lang="en-US" smtClean="0"/>
              <a:pPr>
                <a:defRPr/>
              </a:pPr>
              <a:t>‹#›</a:t>
            </a:fld>
            <a:endParaRPr 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656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dt="0"/>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jpeg"/><Relationship Id="rId5" Type="http://schemas.openxmlformats.org/officeDocument/2006/relationships/hyperlink" Target="http://www.iup.edu/writingcenter/" TargetMode="Externa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png"/><Relationship Id="rId3" Type="http://schemas.openxmlformats.org/officeDocument/2006/relationships/audio" Target="../media/media2.m4a"/><Relationship Id="rId7" Type="http://schemas.openxmlformats.org/officeDocument/2006/relationships/diagramLayout" Target="../diagrams/layout1.xml"/><Relationship Id="rId12" Type="http://schemas.openxmlformats.org/officeDocument/2006/relationships/image" Target="../media/image4.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3.jpeg"/><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4.xm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image" Target="../media/image5.jpeg"/><Relationship Id="rId10" Type="http://schemas.microsoft.com/office/2007/relationships/diagramDrawing" Target="../diagrams/drawing2.xml"/><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752894"/>
            <a:ext cx="7717715" cy="2742906"/>
          </a:xfrm>
        </p:spPr>
        <p:txBody>
          <a:bodyPr>
            <a:noAutofit/>
          </a:bodyPr>
          <a:lstStyle/>
          <a:p>
            <a:pPr algn="l"/>
            <a:r>
              <a:rPr lang="en-US" sz="6600" dirty="0"/>
              <a:t>Rhetorical Situation</a:t>
            </a:r>
            <a:br>
              <a:rPr lang="en-US" sz="2800" dirty="0"/>
            </a:br>
            <a:br>
              <a:rPr lang="en-US" sz="2800" dirty="0"/>
            </a:br>
            <a:endParaRPr lang="en-US" sz="1050" cap="none"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C4AA43C4-E94F-4ECE-B768-3F69E758F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214" y="4592555"/>
            <a:ext cx="2178653" cy="2178653"/>
          </a:xfrm>
          <a:prstGeom prst="rect">
            <a:avLst/>
          </a:prstGeom>
        </p:spPr>
      </p:pic>
      <p:sp>
        <p:nvSpPr>
          <p:cNvPr id="5" name="Subtitle 4">
            <a:extLst>
              <a:ext uri="{FF2B5EF4-FFF2-40B4-BE49-F238E27FC236}">
                <a16:creationId xmlns:a16="http://schemas.microsoft.com/office/drawing/2014/main" id="{2BE79B37-B9C8-4DE6-BC12-8B972E454964}"/>
              </a:ext>
            </a:extLst>
          </p:cNvPr>
          <p:cNvSpPr>
            <a:spLocks noGrp="1"/>
          </p:cNvSpPr>
          <p:nvPr>
            <p:ph type="subTitle" idx="1"/>
          </p:nvPr>
        </p:nvSpPr>
        <p:spPr/>
        <p:txBody>
          <a:bodyPr/>
          <a:lstStyle/>
          <a:p>
            <a:endParaRPr lang="en-US"/>
          </a:p>
        </p:txBody>
      </p:sp>
      <p:pic>
        <p:nvPicPr>
          <p:cNvPr id="12" name="Audio 11">
            <a:hlinkClick r:id="" action="ppaction://media"/>
            <a:extLst>
              <a:ext uri="{FF2B5EF4-FFF2-40B4-BE49-F238E27FC236}">
                <a16:creationId xmlns:a16="http://schemas.microsoft.com/office/drawing/2014/main" id="{A6FA7C8B-C144-45B7-B5FC-028E71CC69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17685597"/>
      </p:ext>
    </p:extLst>
  </p:cSld>
  <p:clrMapOvr>
    <a:masterClrMapping/>
  </p:clrMapOvr>
  <mc:AlternateContent xmlns:mc="http://schemas.openxmlformats.org/markup-compatibility/2006" xmlns:p14="http://schemas.microsoft.com/office/powerpoint/2010/main">
    <mc:Choice Requires="p14">
      <p:transition spd="slow" p14:dur="2000" advTm="6971"/>
    </mc:Choice>
    <mc:Fallback xmlns="">
      <p:transition spd="slow" advTm="6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BDB058-CF7E-45A6-A15A-F91B25873B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2900" y="6019800"/>
            <a:ext cx="838200" cy="838200"/>
          </a:xfrm>
          <a:prstGeom prst="rect">
            <a:avLst/>
          </a:prstGeom>
        </p:spPr>
      </p:pic>
      <p:pic>
        <p:nvPicPr>
          <p:cNvPr id="9" name="Content Placeholder 8" descr="Screen Clipping">
            <a:extLst>
              <a:ext uri="{FF2B5EF4-FFF2-40B4-BE49-F238E27FC236}">
                <a16:creationId xmlns:a16="http://schemas.microsoft.com/office/drawing/2014/main" id="{88636B8A-FDC2-475D-AED9-5F0983698C2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276350" y="961025"/>
            <a:ext cx="6591300" cy="4935950"/>
          </a:xfrm>
        </p:spPr>
      </p:pic>
      <p:sp>
        <p:nvSpPr>
          <p:cNvPr id="11" name="Rectangle 2">
            <a:extLst>
              <a:ext uri="{FF2B5EF4-FFF2-40B4-BE49-F238E27FC236}">
                <a16:creationId xmlns:a16="http://schemas.microsoft.com/office/drawing/2014/main" id="{E25825B8-B44E-4411-B154-16F563BF0042}"/>
              </a:ext>
            </a:extLst>
          </p:cNvPr>
          <p:cNvSpPr>
            <a:spLocks noGrp="1" noChangeArrowheads="1"/>
          </p:cNvSpPr>
          <p:nvPr>
            <p:ph type="title"/>
          </p:nvPr>
        </p:nvSpPr>
        <p:spPr>
          <a:xfrm>
            <a:off x="0" y="363352"/>
            <a:ext cx="8496300" cy="949695"/>
          </a:xfrm>
        </p:spPr>
        <p:txBody>
          <a:bodyPr>
            <a:noAutofit/>
          </a:bodyPr>
          <a:lstStyle/>
          <a:p>
            <a:pPr algn="ctr"/>
            <a:r>
              <a:rPr lang="en-US" sz="2800" i="0" dirty="0"/>
              <a:t>Example: Responding to the rhetorical situation</a:t>
            </a:r>
            <a:endParaRPr lang="en-US" sz="2800" i="0" dirty="0">
              <a:effectLst/>
            </a:endParaRPr>
          </a:p>
        </p:txBody>
      </p:sp>
      <p:pic>
        <p:nvPicPr>
          <p:cNvPr id="6" name="Audio 5">
            <a:hlinkClick r:id="" action="ppaction://media"/>
            <a:extLst>
              <a:ext uri="{FF2B5EF4-FFF2-40B4-BE49-F238E27FC236}">
                <a16:creationId xmlns:a16="http://schemas.microsoft.com/office/drawing/2014/main" id="{7C6BFA1B-22A6-46A9-9EA0-343BD272A9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49098980"/>
      </p:ext>
    </p:extLst>
  </p:cSld>
  <p:clrMapOvr>
    <a:masterClrMapping/>
  </p:clrMapOvr>
  <mc:AlternateContent xmlns:mc="http://schemas.openxmlformats.org/markup-compatibility/2006" xmlns:p14="http://schemas.microsoft.com/office/powerpoint/2010/main">
    <mc:Choice Requires="p14">
      <p:transition spd="slow" p14:dur="2000" advTm="65906"/>
    </mc:Choice>
    <mc:Fallback xmlns="">
      <p:transition spd="slow" advTm="65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BDB058-CF7E-45A6-A15A-F91B25873B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sp>
        <p:nvSpPr>
          <p:cNvPr id="4" name="Content Placeholder 3">
            <a:extLst>
              <a:ext uri="{FF2B5EF4-FFF2-40B4-BE49-F238E27FC236}">
                <a16:creationId xmlns:a16="http://schemas.microsoft.com/office/drawing/2014/main" id="{218AD5EB-EA1A-4201-AA47-C10B74DC2135}"/>
              </a:ext>
            </a:extLst>
          </p:cNvPr>
          <p:cNvSpPr>
            <a:spLocks noGrp="1"/>
          </p:cNvSpPr>
          <p:nvPr>
            <p:ph idx="1"/>
          </p:nvPr>
        </p:nvSpPr>
        <p:spPr>
          <a:xfrm>
            <a:off x="609600" y="422700"/>
            <a:ext cx="8001000" cy="5749500"/>
          </a:xfrm>
        </p:spPr>
        <p:txBody>
          <a:bodyPr/>
          <a:lstStyle/>
          <a:p>
            <a:pPr marL="0" indent="0" algn="ctr">
              <a:buNone/>
            </a:pPr>
            <a:r>
              <a:rPr lang="en-US" sz="4000" b="1" dirty="0">
                <a:latin typeface="+mj-lt"/>
              </a:rPr>
              <a:t>Effective writers</a:t>
            </a:r>
          </a:p>
          <a:p>
            <a:pPr marL="0" indent="0" algn="ctr">
              <a:buNone/>
            </a:pPr>
            <a:endParaRPr lang="en-US" sz="4000" b="1" dirty="0">
              <a:latin typeface="+mj-lt"/>
            </a:endParaRPr>
          </a:p>
          <a:p>
            <a:r>
              <a:rPr lang="en-US" dirty="0">
                <a:latin typeface="+mj-lt"/>
              </a:rPr>
              <a:t>Adapt to the rhetorical situation </a:t>
            </a:r>
          </a:p>
          <a:p>
            <a:r>
              <a:rPr lang="en-US" dirty="0">
                <a:latin typeface="+mj-lt"/>
              </a:rPr>
              <a:t>Are flexible </a:t>
            </a:r>
          </a:p>
        </p:txBody>
      </p:sp>
      <p:pic>
        <p:nvPicPr>
          <p:cNvPr id="9" name="Audio 8">
            <a:hlinkClick r:id="" action="ppaction://media"/>
            <a:extLst>
              <a:ext uri="{FF2B5EF4-FFF2-40B4-BE49-F238E27FC236}">
                <a16:creationId xmlns:a16="http://schemas.microsoft.com/office/drawing/2014/main" id="{7724FFC2-7E57-48FE-94A2-756CFBAF8C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92080857"/>
      </p:ext>
    </p:extLst>
  </p:cSld>
  <p:clrMapOvr>
    <a:masterClrMapping/>
  </p:clrMapOvr>
  <mc:AlternateContent xmlns:mc="http://schemas.openxmlformats.org/markup-compatibility/2006" xmlns:p14="http://schemas.microsoft.com/office/powerpoint/2010/main">
    <mc:Choice Requires="p14">
      <p:transition spd="slow" p14:dur="2000" advTm="18588"/>
    </mc:Choice>
    <mc:Fallback xmlns="">
      <p:transition spd="slow" advTm="18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4800" dirty="0"/>
              <a:t>Let’s recap what you learned</a:t>
            </a:r>
            <a:endParaRPr lang="en-US" sz="4800" dirty="0">
              <a:effectLst/>
            </a:endParaRPr>
          </a:p>
        </p:txBody>
      </p:sp>
      <p:sp>
        <p:nvSpPr>
          <p:cNvPr id="3" name="Content Placeholder 2"/>
          <p:cNvSpPr>
            <a:spLocks noGrp="1"/>
          </p:cNvSpPr>
          <p:nvPr>
            <p:ph idx="1"/>
          </p:nvPr>
        </p:nvSpPr>
        <p:spPr>
          <a:xfrm>
            <a:off x="4191000" y="1676400"/>
            <a:ext cx="4381499" cy="4547822"/>
          </a:xfrm>
        </p:spPr>
        <p:txBody>
          <a:bodyPr/>
          <a:lstStyle/>
          <a:p>
            <a:pPr marL="457200" indent="-457200">
              <a:buFont typeface="+mj-lt"/>
              <a:buAutoNum type="arabicPeriod"/>
            </a:pPr>
            <a:r>
              <a:rPr lang="en-US" dirty="0"/>
              <a:t>What </a:t>
            </a:r>
            <a:r>
              <a:rPr lang="en-US" i="1" dirty="0"/>
              <a:t>the rhetorical situation </a:t>
            </a:r>
            <a:r>
              <a:rPr lang="en-US" dirty="0"/>
              <a:t>is</a:t>
            </a:r>
          </a:p>
          <a:p>
            <a:pPr marL="457200" indent="-457200">
              <a:buFont typeface="+mj-lt"/>
              <a:buAutoNum type="arabicPeriod"/>
            </a:pPr>
            <a:r>
              <a:rPr lang="en-US" dirty="0"/>
              <a:t>How to analyze the rhetorical situation to make your writing more effective </a:t>
            </a:r>
          </a:p>
          <a:p>
            <a:pPr marL="457200" indent="-457200">
              <a:buFont typeface="+mj-lt"/>
              <a:buAutoNum type="arabicPeriod"/>
            </a:pPr>
            <a:r>
              <a:rPr lang="en-US" dirty="0"/>
              <a:t>Why the rhetorical situation matters for writing in Computer Science</a:t>
            </a:r>
          </a:p>
          <a:p>
            <a:endParaRPr lang="en-US" dirty="0"/>
          </a:p>
        </p:txBody>
      </p:sp>
      <p:pic>
        <p:nvPicPr>
          <p:cNvPr id="7" name="Picture 6">
            <a:extLst>
              <a:ext uri="{FF2B5EF4-FFF2-40B4-BE49-F238E27FC236}">
                <a16:creationId xmlns:a16="http://schemas.microsoft.com/office/drawing/2014/main" id="{1EFAB30D-6DEB-4B39-9D86-8B6BDCD20F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6" name="Audio 5">
            <a:hlinkClick r:id="" action="ppaction://media"/>
            <a:extLst>
              <a:ext uri="{FF2B5EF4-FFF2-40B4-BE49-F238E27FC236}">
                <a16:creationId xmlns:a16="http://schemas.microsoft.com/office/drawing/2014/main" id="{D980A6E7-924C-496B-B01A-E77C2BE7AE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27091536"/>
      </p:ext>
    </p:extLst>
  </p:cSld>
  <p:clrMapOvr>
    <a:masterClrMapping/>
  </p:clrMapOvr>
  <mc:AlternateContent xmlns:mc="http://schemas.openxmlformats.org/markup-compatibility/2006" xmlns:p14="http://schemas.microsoft.com/office/powerpoint/2010/main">
    <mc:Choice Requires="p14">
      <p:transition spd="slow" p14:dur="2000" advTm="18404"/>
    </mc:Choice>
    <mc:Fallback xmlns="">
      <p:transition spd="slow" advTm="18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2582333"/>
          </a:xfrm>
        </p:spPr>
        <p:txBody>
          <a:bodyPr>
            <a:normAutofit fontScale="62500" lnSpcReduction="20000"/>
          </a:bodyPr>
          <a:lstStyle/>
          <a:p>
            <a:pPr marL="0" indent="0" algn="ctr">
              <a:buNone/>
            </a:pPr>
            <a:r>
              <a:rPr lang="en-US" sz="5600" b="1" dirty="0">
                <a:effectLst/>
              </a:rPr>
              <a:t>Questions?</a:t>
            </a:r>
          </a:p>
          <a:p>
            <a:pPr marL="0" indent="0" algn="ctr">
              <a:buNone/>
            </a:pPr>
            <a:r>
              <a:rPr lang="en-US" sz="5600" b="1" dirty="0"/>
              <a:t>Comments?</a:t>
            </a:r>
          </a:p>
          <a:p>
            <a:pPr marL="0" indent="0" algn="ctr">
              <a:buNone/>
            </a:pPr>
            <a:r>
              <a:rPr lang="en-US" sz="3100" dirty="0"/>
              <a:t>Contact us at </a:t>
            </a:r>
            <a:r>
              <a:rPr lang="en-US" sz="3100" dirty="0">
                <a:hlinkClick r:id="rId5"/>
              </a:rPr>
              <a:t>http://www.iup.edu/writingcenter/</a:t>
            </a:r>
            <a:endParaRPr lang="en-US" sz="3100" dirty="0"/>
          </a:p>
          <a:p>
            <a:pPr marL="0" indent="0" algn="ctr">
              <a:buNone/>
            </a:pPr>
            <a:r>
              <a:rPr lang="en-US" sz="3100" dirty="0">
                <a:solidFill>
                  <a:schemeClr val="tx1"/>
                </a:solidFill>
              </a:rPr>
              <a:t>W-Center@iup.edu</a:t>
            </a:r>
          </a:p>
          <a:p>
            <a:pPr marL="0" indent="0">
              <a:buNone/>
            </a:pPr>
            <a:br>
              <a:rPr lang="en-US" dirty="0">
                <a:effectLst/>
              </a:rPr>
            </a:br>
            <a:endParaRPr lang="en-US" dirty="0"/>
          </a:p>
        </p:txBody>
      </p:sp>
      <p:pic>
        <p:nvPicPr>
          <p:cNvPr id="6" name="Picture 5">
            <a:extLst>
              <a:ext uri="{FF2B5EF4-FFF2-40B4-BE49-F238E27FC236}">
                <a16:creationId xmlns:a16="http://schemas.microsoft.com/office/drawing/2014/main" id="{C7DB9C89-EFF2-4A06-A096-9AC59C9831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8" name="Audio 7">
            <a:hlinkClick r:id="" action="ppaction://media"/>
            <a:extLst>
              <a:ext uri="{FF2B5EF4-FFF2-40B4-BE49-F238E27FC236}">
                <a16:creationId xmlns:a16="http://schemas.microsoft.com/office/drawing/2014/main" id="{FE81328E-32C4-413A-87A4-9FDFF86D37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54600520"/>
      </p:ext>
    </p:extLst>
  </p:cSld>
  <p:clrMapOvr>
    <a:masterClrMapping/>
  </p:clrMapOvr>
  <mc:AlternateContent xmlns:mc="http://schemas.openxmlformats.org/markup-compatibility/2006" xmlns:p14="http://schemas.microsoft.com/office/powerpoint/2010/main">
    <mc:Choice Requires="p14">
      <p:transition spd="slow" p14:dur="2000" advTm="8825"/>
    </mc:Choice>
    <mc:Fallback xmlns="">
      <p:transition spd="slow" advTm="8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559678"/>
            <a:ext cx="8191500" cy="889741"/>
          </a:xfrm>
        </p:spPr>
        <p:txBody>
          <a:bodyPr>
            <a:normAutofit/>
          </a:bodyPr>
          <a:lstStyle/>
          <a:p>
            <a:pPr algn="l"/>
            <a:r>
              <a:rPr lang="en-US" b="1" dirty="0"/>
              <a:t>Welcome to the Writing Center!</a:t>
            </a:r>
            <a:endParaRPr lang="en-US" dirty="0"/>
          </a:p>
        </p:txBody>
      </p:sp>
      <p:graphicFrame>
        <p:nvGraphicFramePr>
          <p:cNvPr id="8" name="Diagram 7"/>
          <p:cNvGraphicFramePr/>
          <p:nvPr>
            <p:extLst>
              <p:ext uri="{D42A27DB-BD31-4B8C-83A1-F6EECF244321}">
                <p14:modId xmlns:p14="http://schemas.microsoft.com/office/powerpoint/2010/main" val="3380089826"/>
              </p:ext>
            </p:extLst>
          </p:nvPr>
        </p:nvGraphicFramePr>
        <p:xfrm>
          <a:off x="169555" y="4800600"/>
          <a:ext cx="4944035"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 y="1628374"/>
            <a:ext cx="3718792" cy="2733312"/>
          </a:xfrm>
          <a:prstGeom prst="rect">
            <a:avLst/>
          </a:prstGeom>
        </p:spPr>
      </p:pic>
      <p:sp>
        <p:nvSpPr>
          <p:cNvPr id="3" name="TextBox 2">
            <a:extLst>
              <a:ext uri="{FF2B5EF4-FFF2-40B4-BE49-F238E27FC236}">
                <a16:creationId xmlns:a16="http://schemas.microsoft.com/office/drawing/2014/main" id="{8AE1FDDB-765E-4C81-B309-DC33DE5F8F67}"/>
              </a:ext>
            </a:extLst>
          </p:cNvPr>
          <p:cNvSpPr txBox="1"/>
          <p:nvPr/>
        </p:nvSpPr>
        <p:spPr>
          <a:xfrm>
            <a:off x="4495800" y="2333311"/>
            <a:ext cx="4256314" cy="707886"/>
          </a:xfrm>
          <a:prstGeom prst="rect">
            <a:avLst/>
          </a:prstGeom>
          <a:noFill/>
        </p:spPr>
        <p:txBody>
          <a:bodyPr wrap="square" rtlCol="0">
            <a:spAutoFit/>
          </a:bodyPr>
          <a:lstStyle/>
          <a:p>
            <a:pPr algn="ctr"/>
            <a:r>
              <a:rPr lang="en-US" sz="2000" dirty="0">
                <a:latin typeface="Candara" panose="020E0502030303020204" pitchFamily="34" charset="0"/>
              </a:rPr>
              <a:t>Find helpful writing resources online at www.iup.edu/writingcenter</a:t>
            </a:r>
          </a:p>
        </p:txBody>
      </p:sp>
      <p:pic>
        <p:nvPicPr>
          <p:cNvPr id="10" name="Picture 9">
            <a:extLst>
              <a:ext uri="{FF2B5EF4-FFF2-40B4-BE49-F238E27FC236}">
                <a16:creationId xmlns:a16="http://schemas.microsoft.com/office/drawing/2014/main" id="{C5791A5C-807C-4BE0-9B17-06561BA7EC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7" name="Audio 6">
            <a:hlinkClick r:id="" action="ppaction://media"/>
            <a:extLst>
              <a:ext uri="{FF2B5EF4-FFF2-40B4-BE49-F238E27FC236}">
                <a16:creationId xmlns:a16="http://schemas.microsoft.com/office/drawing/2014/main" id="{93DFEE58-017E-4773-9853-6EDDF6A67ED0}"/>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3820307"/>
      </p:ext>
    </p:extLst>
  </p:cSld>
  <p:clrMapOvr>
    <a:masterClrMapping/>
  </p:clrMapOvr>
  <mc:AlternateContent xmlns:mc="http://schemas.openxmlformats.org/markup-compatibility/2006" xmlns:p14="http://schemas.microsoft.com/office/powerpoint/2010/main">
    <mc:Choice Requires="p14">
      <p:transition spd="slow" p14:dur="2000" advTm="16866"/>
    </mc:Choice>
    <mc:Fallback xmlns="">
      <p:transition spd="slow" advTm="16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5400" dirty="0"/>
              <a:t>Today you’ll learn…</a:t>
            </a:r>
            <a:endParaRPr lang="en-US" sz="5400" dirty="0">
              <a:effectLst/>
            </a:endParaRPr>
          </a:p>
        </p:txBody>
      </p:sp>
      <p:sp>
        <p:nvSpPr>
          <p:cNvPr id="3" name="Content Placeholder 2"/>
          <p:cNvSpPr>
            <a:spLocks noGrp="1"/>
          </p:cNvSpPr>
          <p:nvPr>
            <p:ph idx="1"/>
          </p:nvPr>
        </p:nvSpPr>
        <p:spPr>
          <a:xfrm>
            <a:off x="4191000" y="1676400"/>
            <a:ext cx="4381499" cy="4547822"/>
          </a:xfrm>
        </p:spPr>
        <p:txBody>
          <a:bodyPr/>
          <a:lstStyle/>
          <a:p>
            <a:pPr marL="457200" indent="-457200">
              <a:buFont typeface="+mj-lt"/>
              <a:buAutoNum type="arabicPeriod"/>
            </a:pPr>
            <a:r>
              <a:rPr lang="en-US" dirty="0"/>
              <a:t>What </a:t>
            </a:r>
            <a:r>
              <a:rPr lang="en-US" i="1" dirty="0"/>
              <a:t>the</a:t>
            </a:r>
            <a:r>
              <a:rPr lang="en-US" dirty="0"/>
              <a:t> </a:t>
            </a:r>
            <a:r>
              <a:rPr lang="en-US" i="1" dirty="0">
                <a:solidFill>
                  <a:schemeClr val="tx1"/>
                </a:solidFill>
              </a:rPr>
              <a:t>rhetorical situation </a:t>
            </a:r>
            <a:r>
              <a:rPr lang="en-US" dirty="0"/>
              <a:t>is</a:t>
            </a:r>
          </a:p>
          <a:p>
            <a:pPr marL="457200" indent="-457200">
              <a:buFont typeface="+mj-lt"/>
              <a:buAutoNum type="arabicPeriod"/>
            </a:pPr>
            <a:r>
              <a:rPr lang="en-US" dirty="0"/>
              <a:t>How to analyze the rhetorical situation to make your writing more effective </a:t>
            </a:r>
          </a:p>
          <a:p>
            <a:pPr marL="457200" indent="-457200">
              <a:buFont typeface="+mj-lt"/>
              <a:buAutoNum type="arabicPeriod"/>
            </a:pPr>
            <a:r>
              <a:rPr lang="en-US" dirty="0"/>
              <a:t>Why the rhetorical situation matters for writing in Computer Science</a:t>
            </a:r>
          </a:p>
          <a:p>
            <a:pPr marL="457200" indent="-457200">
              <a:buFont typeface="+mj-lt"/>
              <a:buAutoNum type="arabicPeriod"/>
            </a:pPr>
            <a:endParaRPr lang="en-US" dirty="0"/>
          </a:p>
        </p:txBody>
      </p:sp>
      <p:pic>
        <p:nvPicPr>
          <p:cNvPr id="6" name="Picture 5">
            <a:extLst>
              <a:ext uri="{FF2B5EF4-FFF2-40B4-BE49-F238E27FC236}">
                <a16:creationId xmlns:a16="http://schemas.microsoft.com/office/drawing/2014/main" id="{DACDB095-411B-420F-9FD9-7368F402D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7" name="Audio 6">
            <a:hlinkClick r:id="" action="ppaction://media"/>
            <a:extLst>
              <a:ext uri="{FF2B5EF4-FFF2-40B4-BE49-F238E27FC236}">
                <a16:creationId xmlns:a16="http://schemas.microsoft.com/office/drawing/2014/main" id="{10CB2F57-3FCF-41E2-B43A-4E39B294CC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3439042"/>
      </p:ext>
    </p:extLst>
  </p:cSld>
  <p:clrMapOvr>
    <a:masterClrMapping/>
  </p:clrMapOvr>
  <mc:AlternateContent xmlns:mc="http://schemas.openxmlformats.org/markup-compatibility/2006" xmlns:p14="http://schemas.microsoft.com/office/powerpoint/2010/main">
    <mc:Choice Requires="p14">
      <p:transition spd="slow" p14:dur="2000" advTm="19156"/>
    </mc:Choice>
    <mc:Fallback xmlns="">
      <p:transition spd="slow" advTm="19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400" y="2057400"/>
            <a:ext cx="2875430" cy="3454770"/>
          </a:xfrm>
        </p:spPr>
        <p:txBody>
          <a:bodyPr>
            <a:normAutofit/>
          </a:bodyPr>
          <a:lstStyle/>
          <a:p>
            <a:pPr eaLnBrk="1" hangingPunct="1"/>
            <a:r>
              <a:rPr lang="en-US" sz="3600" dirty="0">
                <a:solidFill>
                  <a:schemeClr val="tx1"/>
                </a:solidFill>
                <a:effectLst/>
              </a:rPr>
              <a:t>The Rhetorical Situation</a:t>
            </a:r>
            <a:br>
              <a:rPr lang="en-US" sz="3600" dirty="0">
                <a:solidFill>
                  <a:schemeClr val="tx1"/>
                </a:solidFill>
                <a:effectLst/>
              </a:rPr>
            </a:br>
            <a:r>
              <a:rPr lang="en-US" sz="3600" dirty="0">
                <a:effectLst/>
              </a:rPr>
              <a:t>Defined </a:t>
            </a:r>
          </a:p>
        </p:txBody>
      </p:sp>
      <p:sp>
        <p:nvSpPr>
          <p:cNvPr id="2" name="Content Placeholder 1"/>
          <p:cNvSpPr>
            <a:spLocks noGrp="1"/>
          </p:cNvSpPr>
          <p:nvPr>
            <p:ph idx="1"/>
          </p:nvPr>
        </p:nvSpPr>
        <p:spPr>
          <a:xfrm>
            <a:off x="3314700" y="152400"/>
            <a:ext cx="4191000" cy="6760712"/>
          </a:xfrm>
        </p:spPr>
        <p:txBody>
          <a:bodyPr>
            <a:normAutofit/>
          </a:bodyPr>
          <a:lstStyle/>
          <a:p>
            <a:pPr marL="0" indent="0">
              <a:buNone/>
            </a:pPr>
            <a:endParaRPr lang="en-US" dirty="0"/>
          </a:p>
          <a:p>
            <a:pPr marL="0" indent="0" algn="ctr">
              <a:buNone/>
            </a:pPr>
            <a:r>
              <a:rPr lang="en-US" b="1" dirty="0">
                <a:latin typeface="+mj-lt"/>
              </a:rPr>
              <a:t>The context surrounding an </a:t>
            </a:r>
            <a:br>
              <a:rPr lang="en-US" b="1" dirty="0">
                <a:latin typeface="+mj-lt"/>
              </a:rPr>
            </a:br>
            <a:r>
              <a:rPr lang="en-US" b="1" dirty="0">
                <a:latin typeface="+mj-lt"/>
              </a:rPr>
              <a:t>act of communication. </a:t>
            </a:r>
          </a:p>
          <a:p>
            <a:pPr marL="0" indent="0">
              <a:buNone/>
            </a:pPr>
            <a:br>
              <a:rPr lang="en-US" dirty="0"/>
            </a:br>
            <a:endParaRPr lang="en-US" sz="2800" dirty="0"/>
          </a:p>
        </p:txBody>
      </p:sp>
      <p:pic>
        <p:nvPicPr>
          <p:cNvPr id="8" name="Picture 7">
            <a:extLst>
              <a:ext uri="{FF2B5EF4-FFF2-40B4-BE49-F238E27FC236}">
                <a16:creationId xmlns:a16="http://schemas.microsoft.com/office/drawing/2014/main" id="{8024D993-7DDF-4FD6-954F-9389421C0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sp>
        <p:nvSpPr>
          <p:cNvPr id="5" name="Oval 4">
            <a:extLst>
              <a:ext uri="{FF2B5EF4-FFF2-40B4-BE49-F238E27FC236}">
                <a16:creationId xmlns:a16="http://schemas.microsoft.com/office/drawing/2014/main" id="{8A008EC0-7537-4554-8052-677DDFD8DABD}"/>
              </a:ext>
            </a:extLst>
          </p:cNvPr>
          <p:cNvSpPr/>
          <p:nvPr/>
        </p:nvSpPr>
        <p:spPr>
          <a:xfrm>
            <a:off x="3421497" y="1699451"/>
            <a:ext cx="3977406" cy="3170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755AE0A-4E98-4CD5-83DF-DFE3FE2EEDAE}"/>
              </a:ext>
            </a:extLst>
          </p:cNvPr>
          <p:cNvSpPr/>
          <p:nvPr/>
        </p:nvSpPr>
        <p:spPr>
          <a:xfrm>
            <a:off x="4053898" y="2209800"/>
            <a:ext cx="2712604" cy="20272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latin typeface="+mj-lt"/>
              </a:rPr>
            </a:br>
            <a:br>
              <a:rPr lang="en-US" dirty="0">
                <a:latin typeface="+mj-lt"/>
              </a:rPr>
            </a:br>
            <a:br>
              <a:rPr lang="en-US" dirty="0">
                <a:latin typeface="+mj-lt"/>
              </a:rPr>
            </a:br>
            <a:endParaRPr lang="en-US" dirty="0">
              <a:latin typeface="+mj-lt"/>
            </a:endParaRPr>
          </a:p>
          <a:p>
            <a:pPr algn="ctr"/>
            <a:r>
              <a:rPr lang="en-US" dirty="0">
                <a:latin typeface="+mj-lt"/>
              </a:rPr>
              <a:t>Communication</a:t>
            </a: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r>
              <a:rPr lang="en-US" dirty="0">
                <a:latin typeface="+mj-lt"/>
              </a:rPr>
              <a:t>Context</a:t>
            </a:r>
          </a:p>
        </p:txBody>
      </p:sp>
      <p:pic>
        <p:nvPicPr>
          <p:cNvPr id="3" name="Audio 2">
            <a:hlinkClick r:id="" action="ppaction://media"/>
            <a:extLst>
              <a:ext uri="{FF2B5EF4-FFF2-40B4-BE49-F238E27FC236}">
                <a16:creationId xmlns:a16="http://schemas.microsoft.com/office/drawing/2014/main" id="{1F278F6B-5231-469D-954D-C748DB0A42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45143904"/>
      </p:ext>
    </p:extLst>
  </p:cSld>
  <p:clrMapOvr>
    <a:masterClrMapping/>
  </p:clrMapOvr>
  <mc:AlternateContent xmlns:mc="http://schemas.openxmlformats.org/markup-compatibility/2006" xmlns:p14="http://schemas.microsoft.com/office/powerpoint/2010/main">
    <mc:Choice Requires="p14">
      <p:transition spd="slow" p14:dur="2000" advTm="37790"/>
    </mc:Choice>
    <mc:Fallback xmlns="">
      <p:transition spd="slow" advTm="37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4C6740-8A0F-44A3-B07D-A536CC28C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6207992"/>
            <a:ext cx="624608" cy="624608"/>
          </a:xfrm>
          <a:prstGeom prst="rect">
            <a:avLst/>
          </a:prstGeom>
        </p:spPr>
      </p:pic>
      <p:graphicFrame>
        <p:nvGraphicFramePr>
          <p:cNvPr id="2" name="Diagram 1">
            <a:extLst>
              <a:ext uri="{FF2B5EF4-FFF2-40B4-BE49-F238E27FC236}">
                <a16:creationId xmlns:a16="http://schemas.microsoft.com/office/drawing/2014/main" id="{51FA2B71-73AF-4DB3-B58D-651EEB6B6F3E}"/>
              </a:ext>
            </a:extLst>
          </p:cNvPr>
          <p:cNvGraphicFramePr/>
          <p:nvPr>
            <p:extLst>
              <p:ext uri="{D42A27DB-BD31-4B8C-83A1-F6EECF244321}">
                <p14:modId xmlns:p14="http://schemas.microsoft.com/office/powerpoint/2010/main" val="3047660146"/>
              </p:ext>
            </p:extLst>
          </p:nvPr>
        </p:nvGraphicFramePr>
        <p:xfrm>
          <a:off x="1524000" y="304800"/>
          <a:ext cx="6172200" cy="515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p:cNvSpPr txBox="1"/>
          <p:nvPr/>
        </p:nvSpPr>
        <p:spPr>
          <a:xfrm>
            <a:off x="2971800" y="4114800"/>
            <a:ext cx="3276600" cy="369332"/>
          </a:xfrm>
          <a:prstGeom prst="rect">
            <a:avLst/>
          </a:prstGeom>
          <a:noFill/>
        </p:spPr>
        <p:txBody>
          <a:bodyPr wrap="square" rtlCol="0">
            <a:spAutoFit/>
          </a:bodyPr>
          <a:lstStyle/>
          <a:p>
            <a:pPr algn="ctr"/>
            <a:r>
              <a:rPr lang="en-US" dirty="0">
                <a:solidFill>
                  <a:schemeClr val="bg1"/>
                </a:solidFill>
              </a:rPr>
              <a:t>Rhetorical Situation </a:t>
            </a:r>
          </a:p>
        </p:txBody>
      </p:sp>
      <p:pic>
        <p:nvPicPr>
          <p:cNvPr id="5" name="Audio 4">
            <a:hlinkClick r:id="" action="ppaction://media"/>
            <a:extLst>
              <a:ext uri="{FF2B5EF4-FFF2-40B4-BE49-F238E27FC236}">
                <a16:creationId xmlns:a16="http://schemas.microsoft.com/office/drawing/2014/main" id="{B624A812-24A4-45CB-9B12-F2A90CC6259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11032849"/>
      </p:ext>
    </p:extLst>
  </p:cSld>
  <p:clrMapOvr>
    <a:masterClrMapping/>
  </p:clrMapOvr>
  <mc:AlternateContent xmlns:mc="http://schemas.openxmlformats.org/markup-compatibility/2006" xmlns:p14="http://schemas.microsoft.com/office/powerpoint/2010/main">
    <mc:Choice Requires="p14">
      <p:transition spd="slow" p14:dur="2000" advTm="58598"/>
    </mc:Choice>
    <mc:Fallback xmlns="">
      <p:transition spd="slow" advTm="58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362200"/>
            <a:ext cx="3218330" cy="3149970"/>
          </a:xfrm>
        </p:spPr>
        <p:txBody>
          <a:bodyPr>
            <a:normAutofit/>
          </a:bodyPr>
          <a:lstStyle/>
          <a:p>
            <a:pPr eaLnBrk="1" hangingPunct="1"/>
            <a:r>
              <a:rPr lang="en-US" sz="5400" dirty="0">
                <a:effectLst/>
              </a:rPr>
              <a:t>Genre</a:t>
            </a:r>
          </a:p>
        </p:txBody>
      </p:sp>
      <p:sp>
        <p:nvSpPr>
          <p:cNvPr id="11267" name="Rectangle 3"/>
          <p:cNvSpPr>
            <a:spLocks noGrp="1" noChangeArrowheads="1"/>
          </p:cNvSpPr>
          <p:nvPr>
            <p:ph idx="1"/>
          </p:nvPr>
        </p:nvSpPr>
        <p:spPr>
          <a:xfrm>
            <a:off x="3962400" y="1319578"/>
            <a:ext cx="5029200" cy="5386022"/>
          </a:xfrm>
        </p:spPr>
        <p:txBody>
          <a:bodyPr>
            <a:normAutofit/>
          </a:bodyPr>
          <a:lstStyle/>
          <a:p>
            <a:pPr eaLnBrk="1" hangingPunct="1">
              <a:lnSpc>
                <a:spcPct val="90000"/>
              </a:lnSpc>
              <a:buFont typeface="Wingdings" pitchFamily="2" charset="2"/>
              <a:buNone/>
            </a:pPr>
            <a:r>
              <a:rPr lang="en-US" sz="2400" b="1" dirty="0"/>
              <a:t>A genre is a category or type of communication </a:t>
            </a:r>
          </a:p>
          <a:p>
            <a:pPr>
              <a:lnSpc>
                <a:spcPct val="90000"/>
              </a:lnSpc>
            </a:pPr>
            <a:r>
              <a:rPr lang="en-US" sz="2400" dirty="0">
                <a:solidFill>
                  <a:schemeClr val="tx1"/>
                </a:solidFill>
                <a:effectLst/>
              </a:rPr>
              <a:t>E-mail </a:t>
            </a:r>
          </a:p>
          <a:p>
            <a:pPr>
              <a:lnSpc>
                <a:spcPct val="90000"/>
              </a:lnSpc>
            </a:pPr>
            <a:r>
              <a:rPr lang="en-US" sz="2400" dirty="0">
                <a:solidFill>
                  <a:schemeClr val="tx1"/>
                </a:solidFill>
              </a:rPr>
              <a:t>User documentation </a:t>
            </a:r>
          </a:p>
          <a:p>
            <a:pPr>
              <a:lnSpc>
                <a:spcPct val="90000"/>
              </a:lnSpc>
            </a:pPr>
            <a:r>
              <a:rPr lang="en-US" sz="2400" dirty="0">
                <a:solidFill>
                  <a:schemeClr val="tx1"/>
                </a:solidFill>
              </a:rPr>
              <a:t>Project proposal</a:t>
            </a:r>
          </a:p>
          <a:p>
            <a:pPr>
              <a:lnSpc>
                <a:spcPct val="90000"/>
              </a:lnSpc>
            </a:pPr>
            <a:r>
              <a:rPr lang="en-US" sz="2400" dirty="0">
                <a:solidFill>
                  <a:schemeClr val="tx1"/>
                </a:solidFill>
              </a:rPr>
              <a:t>Troubleshooting guide</a:t>
            </a:r>
          </a:p>
          <a:p>
            <a:pPr>
              <a:lnSpc>
                <a:spcPct val="90000"/>
              </a:lnSpc>
            </a:pPr>
            <a:r>
              <a:rPr lang="en-US" sz="2400" dirty="0">
                <a:solidFill>
                  <a:schemeClr val="tx1"/>
                </a:solidFill>
                <a:effectLst/>
              </a:rPr>
              <a:t>Blog</a:t>
            </a:r>
            <a:endParaRPr lang="en-US" sz="2400" dirty="0">
              <a:solidFill>
                <a:schemeClr val="tx1"/>
              </a:solidFill>
            </a:endParaRPr>
          </a:p>
          <a:p>
            <a:pPr>
              <a:lnSpc>
                <a:spcPct val="90000"/>
              </a:lnSpc>
            </a:pPr>
            <a:r>
              <a:rPr lang="en-US" sz="2400" dirty="0">
                <a:solidFill>
                  <a:schemeClr val="tx1"/>
                </a:solidFill>
                <a:effectLst/>
              </a:rPr>
              <a:t>Etc. </a:t>
            </a:r>
          </a:p>
          <a:p>
            <a:pPr eaLnBrk="1" hangingPunct="1">
              <a:lnSpc>
                <a:spcPct val="90000"/>
              </a:lnSpc>
              <a:buFont typeface="Wingdings" pitchFamily="2" charset="2"/>
              <a:buNone/>
            </a:pPr>
            <a:r>
              <a:rPr lang="en-US" sz="2400" dirty="0">
                <a:solidFill>
                  <a:schemeClr val="tx2">
                    <a:lumMod val="75000"/>
                    <a:lumOff val="25000"/>
                  </a:schemeClr>
                </a:solidFill>
                <a:effectLst/>
              </a:rPr>
              <a:t>	</a:t>
            </a: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3" name="Audio 2">
            <a:hlinkClick r:id="" action="ppaction://media"/>
            <a:extLst>
              <a:ext uri="{FF2B5EF4-FFF2-40B4-BE49-F238E27FC236}">
                <a16:creationId xmlns:a16="http://schemas.microsoft.com/office/drawing/2014/main" id="{C51F45A4-18E2-40A7-9E43-FCAF9A5253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50608775"/>
      </p:ext>
    </p:extLst>
  </p:cSld>
  <p:clrMapOvr>
    <a:masterClrMapping/>
  </p:clrMapOvr>
  <mc:AlternateContent xmlns:mc="http://schemas.openxmlformats.org/markup-compatibility/2006" xmlns:p14="http://schemas.microsoft.com/office/powerpoint/2010/main">
    <mc:Choice Requires="p14">
      <p:transition spd="slow" p14:dur="2000" advTm="12518"/>
    </mc:Choice>
    <mc:Fallback xmlns="">
      <p:transition spd="slow" advTm="12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362200"/>
            <a:ext cx="3218330" cy="3149970"/>
          </a:xfrm>
        </p:spPr>
        <p:txBody>
          <a:bodyPr>
            <a:normAutofit/>
          </a:bodyPr>
          <a:lstStyle/>
          <a:p>
            <a:pPr eaLnBrk="1" hangingPunct="1"/>
            <a:r>
              <a:rPr lang="en-US" sz="5400" dirty="0">
                <a:effectLst/>
              </a:rPr>
              <a:t>The Situation</a:t>
            </a:r>
          </a:p>
        </p:txBody>
      </p:sp>
      <p:sp>
        <p:nvSpPr>
          <p:cNvPr id="11267" name="Rectangle 3"/>
          <p:cNvSpPr>
            <a:spLocks noGrp="1" noChangeArrowheads="1"/>
          </p:cNvSpPr>
          <p:nvPr>
            <p:ph idx="1"/>
          </p:nvPr>
        </p:nvSpPr>
        <p:spPr>
          <a:xfrm>
            <a:off x="3619499" y="1319578"/>
            <a:ext cx="5372101" cy="5386022"/>
          </a:xfrm>
        </p:spPr>
        <p:txBody>
          <a:bodyPr>
            <a:normAutofit/>
          </a:bodyPr>
          <a:lstStyle/>
          <a:p>
            <a:pPr eaLnBrk="1" hangingPunct="1">
              <a:lnSpc>
                <a:spcPct val="90000"/>
              </a:lnSpc>
              <a:buFont typeface="Wingdings" pitchFamily="2" charset="2"/>
              <a:buNone/>
            </a:pPr>
            <a:r>
              <a:rPr lang="en-US" sz="2400" dirty="0">
                <a:solidFill>
                  <a:schemeClr val="tx2">
                    <a:lumMod val="75000"/>
                    <a:lumOff val="25000"/>
                  </a:schemeClr>
                </a:solidFill>
              </a:rPr>
              <a:t>	Several employees at your company have called you in a panic about a virus on their computers that started after they clicked a link in an email from an unknown sender. </a:t>
            </a:r>
          </a:p>
          <a:p>
            <a:pPr eaLnBrk="1" hangingPunct="1">
              <a:lnSpc>
                <a:spcPct val="90000"/>
              </a:lnSpc>
              <a:buFont typeface="Wingdings" pitchFamily="2" charset="2"/>
              <a:buNone/>
            </a:pPr>
            <a:endParaRPr lang="en-US" sz="2400" dirty="0">
              <a:solidFill>
                <a:schemeClr val="tx2">
                  <a:lumMod val="75000"/>
                  <a:lumOff val="25000"/>
                </a:schemeClr>
              </a:solidFill>
            </a:endParaRPr>
          </a:p>
          <a:p>
            <a:pPr eaLnBrk="1" hangingPunct="1">
              <a:lnSpc>
                <a:spcPct val="90000"/>
              </a:lnSpc>
              <a:buFont typeface="Wingdings" pitchFamily="2" charset="2"/>
              <a:buNone/>
            </a:pPr>
            <a:r>
              <a:rPr lang="en-US" sz="2400" dirty="0">
                <a:solidFill>
                  <a:schemeClr val="tx2">
                    <a:lumMod val="75000"/>
                    <a:lumOff val="25000"/>
                  </a:schemeClr>
                </a:solidFill>
              </a:rPr>
              <a:t>	You’re the IT </a:t>
            </a:r>
            <a:r>
              <a:rPr lang="en-US" sz="2400" dirty="0">
                <a:solidFill>
                  <a:schemeClr val="tx1"/>
                </a:solidFill>
              </a:rPr>
              <a:t>Services</a:t>
            </a:r>
            <a:r>
              <a:rPr lang="en-US" sz="2400" dirty="0">
                <a:solidFill>
                  <a:schemeClr val="tx2">
                    <a:lumMod val="75000"/>
                    <a:lumOff val="25000"/>
                  </a:schemeClr>
                </a:solidFill>
              </a:rPr>
              <a:t> Manager, and it is your job to respond to this situation. </a:t>
            </a:r>
          </a:p>
          <a:p>
            <a:pPr eaLnBrk="1" hangingPunct="1">
              <a:lnSpc>
                <a:spcPct val="90000"/>
              </a:lnSpc>
              <a:buFont typeface="Wingdings" pitchFamily="2" charset="2"/>
              <a:buNone/>
            </a:pPr>
            <a:r>
              <a:rPr lang="en-US" sz="2400" dirty="0">
                <a:solidFill>
                  <a:schemeClr val="tx2">
                    <a:lumMod val="75000"/>
                    <a:lumOff val="25000"/>
                  </a:schemeClr>
                </a:solidFill>
              </a:rPr>
              <a:t>	</a:t>
            </a:r>
          </a:p>
          <a:p>
            <a:pPr eaLnBrk="1" hangingPunct="1">
              <a:lnSpc>
                <a:spcPct val="90000"/>
              </a:lnSpc>
              <a:buFont typeface="Wingdings" pitchFamily="2" charset="2"/>
              <a:buNone/>
            </a:pPr>
            <a:r>
              <a:rPr lang="en-US" sz="2400" dirty="0">
                <a:solidFill>
                  <a:schemeClr val="tx2">
                    <a:lumMod val="75000"/>
                    <a:lumOff val="25000"/>
                  </a:schemeClr>
                </a:solidFill>
              </a:rPr>
              <a:t>	</a:t>
            </a:r>
            <a:r>
              <a:rPr lang="en-US" sz="2400" b="1" dirty="0">
                <a:solidFill>
                  <a:schemeClr val="tx2">
                    <a:lumMod val="75000"/>
                    <a:lumOff val="25000"/>
                  </a:schemeClr>
                </a:solidFill>
              </a:rPr>
              <a:t>What do you do? </a:t>
            </a:r>
            <a:endParaRPr lang="en-US" sz="2400" b="1" dirty="0">
              <a:solidFill>
                <a:schemeClr val="tx2">
                  <a:lumMod val="75000"/>
                  <a:lumOff val="25000"/>
                </a:schemeClr>
              </a:solidFill>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2" name="Audio 1">
            <a:hlinkClick r:id="" action="ppaction://media"/>
            <a:extLst>
              <a:ext uri="{FF2B5EF4-FFF2-40B4-BE49-F238E27FC236}">
                <a16:creationId xmlns:a16="http://schemas.microsoft.com/office/drawing/2014/main" id="{83A24DB3-632C-4B81-BF9A-D86EDA9C0D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7200452"/>
      </p:ext>
    </p:extLst>
  </p:cSld>
  <p:clrMapOvr>
    <a:masterClrMapping/>
  </p:clrMapOvr>
  <mc:AlternateContent xmlns:mc="http://schemas.openxmlformats.org/markup-compatibility/2006" xmlns:p14="http://schemas.microsoft.com/office/powerpoint/2010/main">
    <mc:Choice Requires="p14">
      <p:transition spd="slow" p14:dur="2000" advTm="27218"/>
    </mc:Choice>
    <mc:Fallback xmlns="">
      <p:transition spd="slow" advTm="27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1905000"/>
            <a:ext cx="2875430" cy="3607170"/>
          </a:xfrm>
        </p:spPr>
        <p:txBody>
          <a:bodyPr>
            <a:noAutofit/>
          </a:bodyPr>
          <a:lstStyle/>
          <a:p>
            <a:pPr eaLnBrk="1" hangingPunct="1"/>
            <a:r>
              <a:rPr lang="en-US" sz="3600" dirty="0"/>
              <a:t>How to analyze the rhetorical situation</a:t>
            </a:r>
            <a:endParaRPr lang="en-US" sz="3600" dirty="0">
              <a:effectLst/>
            </a:endParaRPr>
          </a:p>
        </p:txBody>
      </p:sp>
      <p:pic>
        <p:nvPicPr>
          <p:cNvPr id="7" name="Picture 6">
            <a:extLst>
              <a:ext uri="{FF2B5EF4-FFF2-40B4-BE49-F238E27FC236}">
                <a16:creationId xmlns:a16="http://schemas.microsoft.com/office/drawing/2014/main" id="{6E7C1671-82E8-473A-8119-BDE7FBD34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623792"/>
            <a:ext cx="1234208" cy="1234208"/>
          </a:xfrm>
          <a:prstGeom prst="rect">
            <a:avLst/>
          </a:prstGeom>
        </p:spPr>
      </p:pic>
      <p:sp>
        <p:nvSpPr>
          <p:cNvPr id="9" name="Rectangle 2">
            <a:extLst>
              <a:ext uri="{FF2B5EF4-FFF2-40B4-BE49-F238E27FC236}">
                <a16:creationId xmlns:a16="http://schemas.microsoft.com/office/drawing/2014/main" id="{DEDF7469-365D-429F-81C0-DB5171861855}"/>
              </a:ext>
            </a:extLst>
          </p:cNvPr>
          <p:cNvSpPr txBox="1">
            <a:spLocks noChangeArrowheads="1"/>
          </p:cNvSpPr>
          <p:nvPr/>
        </p:nvSpPr>
        <p:spPr>
          <a:xfrm>
            <a:off x="4201392" y="1676400"/>
            <a:ext cx="4648200" cy="3505200"/>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a:lstStyle>
          <a:p>
            <a:pPr algn="ctr" fontAlgn="auto">
              <a:spcAft>
                <a:spcPts val="0"/>
              </a:spcAft>
            </a:pPr>
            <a:endParaRPr lang="en-US" sz="4000" b="1" i="0" dirty="0"/>
          </a:p>
        </p:txBody>
      </p:sp>
      <p:sp>
        <p:nvSpPr>
          <p:cNvPr id="10" name="Rectangle 2">
            <a:extLst>
              <a:ext uri="{FF2B5EF4-FFF2-40B4-BE49-F238E27FC236}">
                <a16:creationId xmlns:a16="http://schemas.microsoft.com/office/drawing/2014/main" id="{71E18EC9-34AA-40B4-9A3E-4BF54FDC6066}"/>
              </a:ext>
            </a:extLst>
          </p:cNvPr>
          <p:cNvSpPr txBox="1">
            <a:spLocks noChangeArrowheads="1"/>
          </p:cNvSpPr>
          <p:nvPr/>
        </p:nvSpPr>
        <p:spPr>
          <a:xfrm>
            <a:off x="3619499" y="1795526"/>
            <a:ext cx="5372101" cy="3607170"/>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a:lstStyle>
          <a:p>
            <a:pPr fontAlgn="auto">
              <a:spcAft>
                <a:spcPts val="0"/>
              </a:spcAft>
            </a:pPr>
            <a:r>
              <a:rPr lang="en-US" sz="2800" i="0" dirty="0"/>
              <a:t>Ask questions:</a:t>
            </a:r>
          </a:p>
          <a:p>
            <a:pPr fontAlgn="auto">
              <a:spcAft>
                <a:spcPts val="0"/>
              </a:spcAft>
            </a:pPr>
            <a:endParaRPr lang="en-US" sz="2800" i="0" dirty="0"/>
          </a:p>
          <a:p>
            <a:pPr fontAlgn="auto">
              <a:spcAft>
                <a:spcPts val="0"/>
              </a:spcAft>
            </a:pPr>
            <a:r>
              <a:rPr lang="en-US" sz="2400" i="0" dirty="0"/>
              <a:t>What’s your role as the writer? </a:t>
            </a:r>
          </a:p>
          <a:p>
            <a:pPr fontAlgn="auto">
              <a:spcAft>
                <a:spcPts val="0"/>
              </a:spcAft>
            </a:pPr>
            <a:r>
              <a:rPr lang="en-US" sz="2400" i="0" dirty="0">
                <a:solidFill>
                  <a:schemeClr val="tx1"/>
                </a:solidFill>
              </a:rPr>
              <a:t>What is your purpose for writing ? </a:t>
            </a:r>
          </a:p>
          <a:p>
            <a:pPr fontAlgn="auto">
              <a:spcAft>
                <a:spcPts val="0"/>
              </a:spcAft>
            </a:pPr>
            <a:r>
              <a:rPr lang="en-US" sz="2400" i="0" dirty="0">
                <a:solidFill>
                  <a:schemeClr val="tx1"/>
                </a:solidFill>
              </a:rPr>
              <a:t>Who is your audience for written communication?</a:t>
            </a:r>
          </a:p>
          <a:p>
            <a:pPr fontAlgn="auto">
              <a:spcAft>
                <a:spcPts val="0"/>
              </a:spcAft>
            </a:pPr>
            <a:r>
              <a:rPr lang="en-US" sz="2400" i="0" dirty="0">
                <a:solidFill>
                  <a:schemeClr val="tx1"/>
                </a:solidFill>
              </a:rPr>
              <a:t>What’s the topic you will focus on? </a:t>
            </a:r>
          </a:p>
          <a:p>
            <a:pPr fontAlgn="auto">
              <a:spcAft>
                <a:spcPts val="0"/>
              </a:spcAft>
            </a:pPr>
            <a:endParaRPr lang="en-US" sz="2800" i="0" dirty="0"/>
          </a:p>
        </p:txBody>
      </p:sp>
      <p:pic>
        <p:nvPicPr>
          <p:cNvPr id="2" name="Audio 1">
            <a:hlinkClick r:id="" action="ppaction://media"/>
            <a:extLst>
              <a:ext uri="{FF2B5EF4-FFF2-40B4-BE49-F238E27FC236}">
                <a16:creationId xmlns:a16="http://schemas.microsoft.com/office/drawing/2014/main" id="{78445DD6-5690-4853-8F76-D4E6C1A9F7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99170772"/>
      </p:ext>
    </p:extLst>
  </p:cSld>
  <p:clrMapOvr>
    <a:masterClrMapping/>
  </p:clrMapOvr>
  <mc:AlternateContent xmlns:mc="http://schemas.openxmlformats.org/markup-compatibility/2006" xmlns:p14="http://schemas.microsoft.com/office/powerpoint/2010/main">
    <mc:Choice Requires="p14">
      <p:transition spd="slow" p14:dur="2000" advTm="47981"/>
    </mc:Choice>
    <mc:Fallback xmlns="">
      <p:transition spd="slow" advTm="47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707905"/>
            <a:ext cx="7353300" cy="949695"/>
          </a:xfrm>
        </p:spPr>
        <p:txBody>
          <a:bodyPr>
            <a:noAutofit/>
          </a:bodyPr>
          <a:lstStyle/>
          <a:p>
            <a:pPr algn="l"/>
            <a:r>
              <a:rPr lang="en-US" sz="5400" dirty="0"/>
              <a:t>How do you respond?</a:t>
            </a:r>
            <a:br>
              <a:rPr lang="en-US" sz="5400" dirty="0"/>
            </a:br>
            <a:endParaRPr lang="en-US" sz="4000" i="0" dirty="0">
              <a:effectLst/>
            </a:endParaRPr>
          </a:p>
        </p:txBody>
      </p:sp>
      <p:pic>
        <p:nvPicPr>
          <p:cNvPr id="7" name="Picture 6">
            <a:extLst>
              <a:ext uri="{FF2B5EF4-FFF2-40B4-BE49-F238E27FC236}">
                <a16:creationId xmlns:a16="http://schemas.microsoft.com/office/drawing/2014/main" id="{6E7C1671-82E8-473A-8119-BDE7FBD34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623792"/>
            <a:ext cx="1234208" cy="1234208"/>
          </a:xfrm>
          <a:prstGeom prst="rect">
            <a:avLst/>
          </a:prstGeom>
        </p:spPr>
      </p:pic>
      <p:sp>
        <p:nvSpPr>
          <p:cNvPr id="6" name="Rectangle 5">
            <a:extLst>
              <a:ext uri="{FF2B5EF4-FFF2-40B4-BE49-F238E27FC236}">
                <a16:creationId xmlns:a16="http://schemas.microsoft.com/office/drawing/2014/main" id="{7B47189C-FDFD-4CB8-81F4-094C7DB48CD1}"/>
              </a:ext>
            </a:extLst>
          </p:cNvPr>
          <p:cNvSpPr/>
          <p:nvPr/>
        </p:nvSpPr>
        <p:spPr>
          <a:xfrm>
            <a:off x="704850" y="2338573"/>
            <a:ext cx="7734300" cy="369332"/>
          </a:xfrm>
          <a:prstGeom prst="rect">
            <a:avLst/>
          </a:prstGeom>
        </p:spPr>
        <p:txBody>
          <a:bodyPr wrap="square">
            <a:spAutoFit/>
          </a:bodyPr>
          <a:lstStyle/>
          <a:p>
            <a:r>
              <a:rPr lang="en-US" dirty="0"/>
              <a:t>Let’s break it down.</a:t>
            </a:r>
          </a:p>
        </p:txBody>
      </p:sp>
      <p:pic>
        <p:nvPicPr>
          <p:cNvPr id="2" name="Audio 1">
            <a:hlinkClick r:id="" action="ppaction://media"/>
            <a:extLst>
              <a:ext uri="{FF2B5EF4-FFF2-40B4-BE49-F238E27FC236}">
                <a16:creationId xmlns:a16="http://schemas.microsoft.com/office/drawing/2014/main" id="{55E9A9F0-3F19-4F6F-9415-73270EABA5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64822206"/>
      </p:ext>
    </p:extLst>
  </p:cSld>
  <p:clrMapOvr>
    <a:masterClrMapping/>
  </p:clrMapOvr>
  <mc:AlternateContent xmlns:mc="http://schemas.openxmlformats.org/markup-compatibility/2006" xmlns:p14="http://schemas.microsoft.com/office/powerpoint/2010/main">
    <mc:Choice Requires="p14">
      <p:transition spd="slow" p14:dur="2000" advTm="45286"/>
    </mc:Choice>
    <mc:Fallback xmlns="">
      <p:transition spd="slow" advTm="4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3"/>
</p:tagLst>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5250</TotalTime>
  <Words>1390</Words>
  <Application>Microsoft Office PowerPoint</Application>
  <PresentationFormat>On-screen Show (4:3)</PresentationFormat>
  <Paragraphs>102</Paragraphs>
  <Slides>13</Slides>
  <Notes>13</Notes>
  <HiddenSlides>0</HiddenSlides>
  <MMClips>13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Candara</vt:lpstr>
      <vt:lpstr>Century Schoolbook</vt:lpstr>
      <vt:lpstr>Corbel</vt:lpstr>
      <vt:lpstr>Verdana</vt:lpstr>
      <vt:lpstr>Wingdings</vt:lpstr>
      <vt:lpstr>Headlines</vt:lpstr>
      <vt:lpstr>Rhetorical Situation  </vt:lpstr>
      <vt:lpstr>Welcome to the Writing Center!</vt:lpstr>
      <vt:lpstr>Today you’ll learn…</vt:lpstr>
      <vt:lpstr>The Rhetorical Situation Defined </vt:lpstr>
      <vt:lpstr>PowerPoint Presentation</vt:lpstr>
      <vt:lpstr>Genre</vt:lpstr>
      <vt:lpstr>The Situation</vt:lpstr>
      <vt:lpstr>How to analyze the rhetorical situation</vt:lpstr>
      <vt:lpstr>How do you respond? </vt:lpstr>
      <vt:lpstr>Example: Responding to the rhetorical situation</vt:lpstr>
      <vt:lpstr>PowerPoint Presentation</vt:lpstr>
      <vt:lpstr>Let’s recap what you learned</vt:lpstr>
      <vt:lpstr>PowerPoint Presentation</vt:lpstr>
    </vt:vector>
  </TitlesOfParts>
  <Company>IUP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Workshop</dc:title>
  <dc:creator>CHSS</dc:creator>
  <dc:description>Revised 8/30/06 reflect 5th edition changes and new hours of operation.</dc:description>
  <cp:lastModifiedBy>Krista Joy Sarraf</cp:lastModifiedBy>
  <cp:revision>380</cp:revision>
  <cp:lastPrinted>2014-03-04T02:01:51Z</cp:lastPrinted>
  <dcterms:created xsi:type="dcterms:W3CDTF">2003-02-05T00:49:05Z</dcterms:created>
  <dcterms:modified xsi:type="dcterms:W3CDTF">2018-10-18T13:59:39Z</dcterms:modified>
</cp:coreProperties>
</file>