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87" r:id="rId4"/>
    <p:sldId id="288" r:id="rId5"/>
    <p:sldId id="258" r:id="rId6"/>
    <p:sldId id="292" r:id="rId7"/>
    <p:sldId id="293" r:id="rId8"/>
    <p:sldId id="294" r:id="rId9"/>
    <p:sldId id="296" r:id="rId10"/>
    <p:sldId id="260" r:id="rId11"/>
    <p:sldId id="259" r:id="rId12"/>
    <p:sldId id="286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5" r:id="rId34"/>
    <p:sldId id="297" r:id="rId35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5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8" autoAdjust="0"/>
    <p:restoredTop sz="84601" autoAdjust="0"/>
  </p:normalViewPr>
  <p:slideViewPr>
    <p:cSldViewPr snapToGrid="0">
      <p:cViewPr varScale="1">
        <p:scale>
          <a:sx n="120" d="100"/>
          <a:sy n="120" d="100"/>
        </p:scale>
        <p:origin x="126" y="2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BF22AB-BBD6-44BC-8AB9-D15B15F15D7C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EBB740B-7BA6-4A28-8DAF-16C15C880820}">
      <dgm:prSet/>
      <dgm:spPr/>
      <dgm:t>
        <a:bodyPr/>
        <a:lstStyle/>
        <a:p>
          <a:r>
            <a:rPr lang="en-US"/>
            <a:t>READ</a:t>
          </a:r>
        </a:p>
      </dgm:t>
    </dgm:pt>
    <dgm:pt modelId="{C7EE11E1-9D8A-4347-BFB3-2BC6AB818AE2}" type="parTrans" cxnId="{A0788805-566D-4F4A-89F4-5A41D342B619}">
      <dgm:prSet/>
      <dgm:spPr/>
      <dgm:t>
        <a:bodyPr/>
        <a:lstStyle/>
        <a:p>
          <a:endParaRPr lang="en-US"/>
        </a:p>
      </dgm:t>
    </dgm:pt>
    <dgm:pt modelId="{246EA0BB-B4EB-4C9D-98B9-25AB2046DEA0}" type="sibTrans" cxnId="{A0788805-566D-4F4A-89F4-5A41D342B619}">
      <dgm:prSet/>
      <dgm:spPr/>
      <dgm:t>
        <a:bodyPr/>
        <a:lstStyle/>
        <a:p>
          <a:endParaRPr lang="en-US"/>
        </a:p>
      </dgm:t>
    </dgm:pt>
    <dgm:pt modelId="{C80CFEE5-2E83-47E0-9D80-EF0D70FABA50}">
      <dgm:prSet/>
      <dgm:spPr/>
      <dgm:t>
        <a:bodyPr/>
        <a:lstStyle/>
        <a:p>
          <a:r>
            <a:rPr lang="en-US" dirty="0"/>
            <a:t>Promotion Forms and Instructions. </a:t>
          </a:r>
        </a:p>
      </dgm:t>
    </dgm:pt>
    <dgm:pt modelId="{D5A1B475-9364-41BF-ADC1-ECABABB2BE0C}" type="parTrans" cxnId="{69AAC97A-17C1-4011-A45D-0A3AC73A747E}">
      <dgm:prSet/>
      <dgm:spPr/>
      <dgm:t>
        <a:bodyPr/>
        <a:lstStyle/>
        <a:p>
          <a:endParaRPr lang="en-US"/>
        </a:p>
      </dgm:t>
    </dgm:pt>
    <dgm:pt modelId="{A474E107-21CA-473D-943E-8D4CC693C0FD}" type="sibTrans" cxnId="{69AAC97A-17C1-4011-A45D-0A3AC73A747E}">
      <dgm:prSet/>
      <dgm:spPr/>
      <dgm:t>
        <a:bodyPr/>
        <a:lstStyle/>
        <a:p>
          <a:endParaRPr lang="en-US"/>
        </a:p>
      </dgm:t>
    </dgm:pt>
    <dgm:pt modelId="{FE6C9207-84CD-4FE0-B11B-0639070BC852}">
      <dgm:prSet/>
      <dgm:spPr/>
      <dgm:t>
        <a:bodyPr/>
        <a:lstStyle/>
        <a:p>
          <a:r>
            <a:rPr lang="en-US"/>
            <a:t>READ</a:t>
          </a:r>
        </a:p>
      </dgm:t>
    </dgm:pt>
    <dgm:pt modelId="{800FA260-F200-4FD2-82A0-1241E0565698}" type="parTrans" cxnId="{617DB124-3DD1-44D3-883D-61900242D8B6}">
      <dgm:prSet/>
      <dgm:spPr/>
      <dgm:t>
        <a:bodyPr/>
        <a:lstStyle/>
        <a:p>
          <a:endParaRPr lang="en-US"/>
        </a:p>
      </dgm:t>
    </dgm:pt>
    <dgm:pt modelId="{6950BF0A-9958-4E77-B322-423DE286CBE6}" type="sibTrans" cxnId="{617DB124-3DD1-44D3-883D-61900242D8B6}">
      <dgm:prSet/>
      <dgm:spPr/>
      <dgm:t>
        <a:bodyPr/>
        <a:lstStyle/>
        <a:p>
          <a:endParaRPr lang="en-US"/>
        </a:p>
      </dgm:t>
    </dgm:pt>
    <dgm:pt modelId="{A60F9CD5-3119-4D00-8E4B-BD14023A7BE1}">
      <dgm:prSet/>
      <dgm:spPr/>
      <dgm:t>
        <a:bodyPr/>
        <a:lstStyle/>
        <a:p>
          <a:r>
            <a:rPr lang="en-US" dirty="0"/>
            <a:t>The </a:t>
          </a:r>
          <a:r>
            <a:rPr lang="en-US" b="1" spc="-60" dirty="0">
              <a:solidFill>
                <a:srgbClr val="252525"/>
              </a:solidFill>
              <a:cs typeface="Times New Roman"/>
            </a:rPr>
            <a:t>Statement of Promotion, Policies, and Procedures </a:t>
          </a:r>
          <a:r>
            <a:rPr lang="en-US" dirty="0"/>
            <a:t>(S3P). </a:t>
          </a:r>
        </a:p>
        <a:p>
          <a:r>
            <a:rPr lang="en-US" dirty="0"/>
            <a:t>PRINT OUT</a:t>
          </a:r>
        </a:p>
      </dgm:t>
    </dgm:pt>
    <dgm:pt modelId="{1638A389-098A-4410-94D8-D34FB4C683CB}" type="parTrans" cxnId="{334F02A7-438B-4AB4-8759-3F204AF217B7}">
      <dgm:prSet/>
      <dgm:spPr/>
      <dgm:t>
        <a:bodyPr/>
        <a:lstStyle/>
        <a:p>
          <a:endParaRPr lang="en-US"/>
        </a:p>
      </dgm:t>
    </dgm:pt>
    <dgm:pt modelId="{FFC633FC-D42B-4128-A21D-34296B6A674B}" type="sibTrans" cxnId="{334F02A7-438B-4AB4-8759-3F204AF217B7}">
      <dgm:prSet/>
      <dgm:spPr/>
      <dgm:t>
        <a:bodyPr/>
        <a:lstStyle/>
        <a:p>
          <a:endParaRPr lang="en-US"/>
        </a:p>
      </dgm:t>
    </dgm:pt>
    <dgm:pt modelId="{30C949BF-1BC4-40C9-9C95-59BDE7804D99}">
      <dgm:prSet/>
      <dgm:spPr/>
      <dgm:t>
        <a:bodyPr/>
        <a:lstStyle/>
        <a:p>
          <a:r>
            <a:rPr lang="en-US"/>
            <a:t>READ</a:t>
          </a:r>
        </a:p>
      </dgm:t>
    </dgm:pt>
    <dgm:pt modelId="{B1618D53-AD0A-4368-A534-0358D38D1B4E}" type="parTrans" cxnId="{2F93F497-EBD7-4CC0-B8DF-3EDA46D68999}">
      <dgm:prSet/>
      <dgm:spPr/>
      <dgm:t>
        <a:bodyPr/>
        <a:lstStyle/>
        <a:p>
          <a:endParaRPr lang="en-US"/>
        </a:p>
      </dgm:t>
    </dgm:pt>
    <dgm:pt modelId="{DFC19213-B6D2-489A-B9D8-32BBE2ADC2C0}" type="sibTrans" cxnId="{2F93F497-EBD7-4CC0-B8DF-3EDA46D68999}">
      <dgm:prSet/>
      <dgm:spPr/>
      <dgm:t>
        <a:bodyPr/>
        <a:lstStyle/>
        <a:p>
          <a:endParaRPr lang="en-US"/>
        </a:p>
      </dgm:t>
    </dgm:pt>
    <dgm:pt modelId="{64C985C6-3C07-4B1E-A3E0-FA98D9965586}">
      <dgm:prSet/>
      <dgm:spPr/>
      <dgm:t>
        <a:bodyPr/>
        <a:lstStyle/>
        <a:p>
          <a:r>
            <a:rPr lang="en-US" dirty="0"/>
            <a:t>The CBA 16.A.2.</a:t>
          </a:r>
        </a:p>
      </dgm:t>
    </dgm:pt>
    <dgm:pt modelId="{FC36CE66-9C81-4FAA-9BA5-5C2BD0C78801}" type="parTrans" cxnId="{A420B529-9272-4D94-ABBC-4287EB583097}">
      <dgm:prSet/>
      <dgm:spPr/>
      <dgm:t>
        <a:bodyPr/>
        <a:lstStyle/>
        <a:p>
          <a:endParaRPr lang="en-US"/>
        </a:p>
      </dgm:t>
    </dgm:pt>
    <dgm:pt modelId="{2A95D397-737B-4E42-A0F0-EDDD1AF1C7EC}" type="sibTrans" cxnId="{A420B529-9272-4D94-ABBC-4287EB583097}">
      <dgm:prSet/>
      <dgm:spPr/>
      <dgm:t>
        <a:bodyPr/>
        <a:lstStyle/>
        <a:p>
          <a:endParaRPr lang="en-US"/>
        </a:p>
      </dgm:t>
    </dgm:pt>
    <dgm:pt modelId="{C4208B41-8680-4AF8-8255-D97459A665D5}" type="pres">
      <dgm:prSet presAssocID="{26BF22AB-BBD6-44BC-8AB9-D15B15F15D7C}" presName="Name0" presStyleCnt="0">
        <dgm:presLayoutVars>
          <dgm:dir/>
          <dgm:animLvl val="lvl"/>
          <dgm:resizeHandles val="exact"/>
        </dgm:presLayoutVars>
      </dgm:prSet>
      <dgm:spPr/>
    </dgm:pt>
    <dgm:pt modelId="{BF191C4C-D898-46C0-AD8C-5D599D0823E6}" type="pres">
      <dgm:prSet presAssocID="{30C949BF-1BC4-40C9-9C95-59BDE7804D99}" presName="boxAndChildren" presStyleCnt="0"/>
      <dgm:spPr/>
    </dgm:pt>
    <dgm:pt modelId="{D91326B3-00BC-4A70-B679-8D5B0AF3C079}" type="pres">
      <dgm:prSet presAssocID="{30C949BF-1BC4-40C9-9C95-59BDE7804D99}" presName="parentTextBox" presStyleLbl="alignNode1" presStyleIdx="0" presStyleCnt="3"/>
      <dgm:spPr/>
    </dgm:pt>
    <dgm:pt modelId="{44CDF613-1CF3-4D1F-B3D1-0C9ECE3C8DBB}" type="pres">
      <dgm:prSet presAssocID="{30C949BF-1BC4-40C9-9C95-59BDE7804D99}" presName="descendantBox" presStyleLbl="bgAccFollowNode1" presStyleIdx="0" presStyleCnt="3"/>
      <dgm:spPr/>
    </dgm:pt>
    <dgm:pt modelId="{126AAAE7-63DA-40A5-9B34-8C20D7C06ED8}" type="pres">
      <dgm:prSet presAssocID="{6950BF0A-9958-4E77-B322-423DE286CBE6}" presName="sp" presStyleCnt="0"/>
      <dgm:spPr/>
    </dgm:pt>
    <dgm:pt modelId="{ABEAD632-CAA1-499F-BD32-006F5B2B62C7}" type="pres">
      <dgm:prSet presAssocID="{FE6C9207-84CD-4FE0-B11B-0639070BC852}" presName="arrowAndChildren" presStyleCnt="0"/>
      <dgm:spPr/>
    </dgm:pt>
    <dgm:pt modelId="{DF47B810-2AC7-489B-9FFF-052B0339EB10}" type="pres">
      <dgm:prSet presAssocID="{FE6C9207-84CD-4FE0-B11B-0639070BC852}" presName="parentTextArrow" presStyleLbl="node1" presStyleIdx="0" presStyleCnt="0"/>
      <dgm:spPr/>
    </dgm:pt>
    <dgm:pt modelId="{F87BC3E4-17C9-4C8E-BF31-36286C290B75}" type="pres">
      <dgm:prSet presAssocID="{FE6C9207-84CD-4FE0-B11B-0639070BC852}" presName="arrow" presStyleLbl="alignNode1" presStyleIdx="1" presStyleCnt="3"/>
      <dgm:spPr/>
    </dgm:pt>
    <dgm:pt modelId="{A95A8A36-29A6-4A74-AC5B-FC11F0AF639F}" type="pres">
      <dgm:prSet presAssocID="{FE6C9207-84CD-4FE0-B11B-0639070BC852}" presName="descendantArrow" presStyleLbl="bgAccFollowNode1" presStyleIdx="1" presStyleCnt="3"/>
      <dgm:spPr/>
    </dgm:pt>
    <dgm:pt modelId="{962193FA-E6EB-4513-8A4F-9A78AB3628BF}" type="pres">
      <dgm:prSet presAssocID="{246EA0BB-B4EB-4C9D-98B9-25AB2046DEA0}" presName="sp" presStyleCnt="0"/>
      <dgm:spPr/>
    </dgm:pt>
    <dgm:pt modelId="{62B86BD2-8D82-454B-AA05-77AD97EA2FA7}" type="pres">
      <dgm:prSet presAssocID="{EEBB740B-7BA6-4A28-8DAF-16C15C880820}" presName="arrowAndChildren" presStyleCnt="0"/>
      <dgm:spPr/>
    </dgm:pt>
    <dgm:pt modelId="{B31CDE6D-85B2-47A3-91CD-192085AB8D5E}" type="pres">
      <dgm:prSet presAssocID="{EEBB740B-7BA6-4A28-8DAF-16C15C880820}" presName="parentTextArrow" presStyleLbl="node1" presStyleIdx="0" presStyleCnt="0"/>
      <dgm:spPr/>
    </dgm:pt>
    <dgm:pt modelId="{E32330D1-1ECD-41BD-BC68-0F5DD678E40B}" type="pres">
      <dgm:prSet presAssocID="{EEBB740B-7BA6-4A28-8DAF-16C15C880820}" presName="arrow" presStyleLbl="alignNode1" presStyleIdx="2" presStyleCnt="3"/>
      <dgm:spPr/>
    </dgm:pt>
    <dgm:pt modelId="{2222C722-DBD8-4288-BFB8-6719FEE9010D}" type="pres">
      <dgm:prSet presAssocID="{EEBB740B-7BA6-4A28-8DAF-16C15C880820}" presName="descendantArrow" presStyleLbl="bgAccFollowNode1" presStyleIdx="2" presStyleCnt="3"/>
      <dgm:spPr/>
    </dgm:pt>
  </dgm:ptLst>
  <dgm:cxnLst>
    <dgm:cxn modelId="{A0788805-566D-4F4A-89F4-5A41D342B619}" srcId="{26BF22AB-BBD6-44BC-8AB9-D15B15F15D7C}" destId="{EEBB740B-7BA6-4A28-8DAF-16C15C880820}" srcOrd="0" destOrd="0" parTransId="{C7EE11E1-9D8A-4347-BFB3-2BC6AB818AE2}" sibTransId="{246EA0BB-B4EB-4C9D-98B9-25AB2046DEA0}"/>
    <dgm:cxn modelId="{33B49F0F-B695-415D-A8DB-469457C10AF3}" type="presOf" srcId="{A60F9CD5-3119-4D00-8E4B-BD14023A7BE1}" destId="{A95A8A36-29A6-4A74-AC5B-FC11F0AF639F}" srcOrd="0" destOrd="0" presId="urn:microsoft.com/office/officeart/2016/7/layout/VerticalDownArrowProcess"/>
    <dgm:cxn modelId="{8DFAA91B-07F6-41EA-8D33-BCB0E89ECBEF}" type="presOf" srcId="{FE6C9207-84CD-4FE0-B11B-0639070BC852}" destId="{DF47B810-2AC7-489B-9FFF-052B0339EB10}" srcOrd="0" destOrd="0" presId="urn:microsoft.com/office/officeart/2016/7/layout/VerticalDownArrowProcess"/>
    <dgm:cxn modelId="{617DB124-3DD1-44D3-883D-61900242D8B6}" srcId="{26BF22AB-BBD6-44BC-8AB9-D15B15F15D7C}" destId="{FE6C9207-84CD-4FE0-B11B-0639070BC852}" srcOrd="1" destOrd="0" parTransId="{800FA260-F200-4FD2-82A0-1241E0565698}" sibTransId="{6950BF0A-9958-4E77-B322-423DE286CBE6}"/>
    <dgm:cxn modelId="{A420B529-9272-4D94-ABBC-4287EB583097}" srcId="{30C949BF-1BC4-40C9-9C95-59BDE7804D99}" destId="{64C985C6-3C07-4B1E-A3E0-FA98D9965586}" srcOrd="0" destOrd="0" parTransId="{FC36CE66-9C81-4FAA-9BA5-5C2BD0C78801}" sibTransId="{2A95D397-737B-4E42-A0F0-EDDD1AF1C7EC}"/>
    <dgm:cxn modelId="{FCB6A345-4D1A-478E-BCD0-5945C11113BD}" type="presOf" srcId="{64C985C6-3C07-4B1E-A3E0-FA98D9965586}" destId="{44CDF613-1CF3-4D1F-B3D1-0C9ECE3C8DBB}" srcOrd="0" destOrd="0" presId="urn:microsoft.com/office/officeart/2016/7/layout/VerticalDownArrowProcess"/>
    <dgm:cxn modelId="{D0B67476-97FB-440E-9C24-B55E8F044CCF}" type="presOf" srcId="{FE6C9207-84CD-4FE0-B11B-0639070BC852}" destId="{F87BC3E4-17C9-4C8E-BF31-36286C290B75}" srcOrd="1" destOrd="0" presId="urn:microsoft.com/office/officeart/2016/7/layout/VerticalDownArrowProcess"/>
    <dgm:cxn modelId="{69AAC97A-17C1-4011-A45D-0A3AC73A747E}" srcId="{EEBB740B-7BA6-4A28-8DAF-16C15C880820}" destId="{C80CFEE5-2E83-47E0-9D80-EF0D70FABA50}" srcOrd="0" destOrd="0" parTransId="{D5A1B475-9364-41BF-ADC1-ECABABB2BE0C}" sibTransId="{A474E107-21CA-473D-943E-8D4CC693C0FD}"/>
    <dgm:cxn modelId="{F6836390-F74A-4B50-A08B-AF56EEF638C7}" type="presOf" srcId="{C80CFEE5-2E83-47E0-9D80-EF0D70FABA50}" destId="{2222C722-DBD8-4288-BFB8-6719FEE9010D}" srcOrd="0" destOrd="0" presId="urn:microsoft.com/office/officeart/2016/7/layout/VerticalDownArrowProcess"/>
    <dgm:cxn modelId="{270EAB90-E69E-496A-9E60-5AF4E4DF16CE}" type="presOf" srcId="{EEBB740B-7BA6-4A28-8DAF-16C15C880820}" destId="{B31CDE6D-85B2-47A3-91CD-192085AB8D5E}" srcOrd="0" destOrd="0" presId="urn:microsoft.com/office/officeart/2016/7/layout/VerticalDownArrowProcess"/>
    <dgm:cxn modelId="{2F93F497-EBD7-4CC0-B8DF-3EDA46D68999}" srcId="{26BF22AB-BBD6-44BC-8AB9-D15B15F15D7C}" destId="{30C949BF-1BC4-40C9-9C95-59BDE7804D99}" srcOrd="2" destOrd="0" parTransId="{B1618D53-AD0A-4368-A534-0358D38D1B4E}" sibTransId="{DFC19213-B6D2-489A-B9D8-32BBE2ADC2C0}"/>
    <dgm:cxn modelId="{334F02A7-438B-4AB4-8759-3F204AF217B7}" srcId="{FE6C9207-84CD-4FE0-B11B-0639070BC852}" destId="{A60F9CD5-3119-4D00-8E4B-BD14023A7BE1}" srcOrd="0" destOrd="0" parTransId="{1638A389-098A-4410-94D8-D34FB4C683CB}" sibTransId="{FFC633FC-D42B-4128-A21D-34296B6A674B}"/>
    <dgm:cxn modelId="{E59F27D8-8BB1-46B2-8368-7A5FC1168C2D}" type="presOf" srcId="{EEBB740B-7BA6-4A28-8DAF-16C15C880820}" destId="{E32330D1-1ECD-41BD-BC68-0F5DD678E40B}" srcOrd="1" destOrd="0" presId="urn:microsoft.com/office/officeart/2016/7/layout/VerticalDownArrowProcess"/>
    <dgm:cxn modelId="{EEAF48F6-CE68-435E-8BAC-E790BC7D65B9}" type="presOf" srcId="{26BF22AB-BBD6-44BC-8AB9-D15B15F15D7C}" destId="{C4208B41-8680-4AF8-8255-D97459A665D5}" srcOrd="0" destOrd="0" presId="urn:microsoft.com/office/officeart/2016/7/layout/VerticalDownArrowProcess"/>
    <dgm:cxn modelId="{FD32A2FF-F611-45D9-B1DC-9E6264C32702}" type="presOf" srcId="{30C949BF-1BC4-40C9-9C95-59BDE7804D99}" destId="{D91326B3-00BC-4A70-B679-8D5B0AF3C079}" srcOrd="0" destOrd="0" presId="urn:microsoft.com/office/officeart/2016/7/layout/VerticalDownArrowProcess"/>
    <dgm:cxn modelId="{2E8106A2-5A9D-41BE-9196-F73DCFCE3BC2}" type="presParOf" srcId="{C4208B41-8680-4AF8-8255-D97459A665D5}" destId="{BF191C4C-D898-46C0-AD8C-5D599D0823E6}" srcOrd="0" destOrd="0" presId="urn:microsoft.com/office/officeart/2016/7/layout/VerticalDownArrowProcess"/>
    <dgm:cxn modelId="{4666F06D-26E6-4C1A-B12C-2FCF618791E6}" type="presParOf" srcId="{BF191C4C-D898-46C0-AD8C-5D599D0823E6}" destId="{D91326B3-00BC-4A70-B679-8D5B0AF3C079}" srcOrd="0" destOrd="0" presId="urn:microsoft.com/office/officeart/2016/7/layout/VerticalDownArrowProcess"/>
    <dgm:cxn modelId="{C22D616B-F7E8-49A4-BB32-D6BDD8EDC026}" type="presParOf" srcId="{BF191C4C-D898-46C0-AD8C-5D599D0823E6}" destId="{44CDF613-1CF3-4D1F-B3D1-0C9ECE3C8DBB}" srcOrd="1" destOrd="0" presId="urn:microsoft.com/office/officeart/2016/7/layout/VerticalDownArrowProcess"/>
    <dgm:cxn modelId="{8FB84BEA-1622-459F-805C-5E9E686D1485}" type="presParOf" srcId="{C4208B41-8680-4AF8-8255-D97459A665D5}" destId="{126AAAE7-63DA-40A5-9B34-8C20D7C06ED8}" srcOrd="1" destOrd="0" presId="urn:microsoft.com/office/officeart/2016/7/layout/VerticalDownArrowProcess"/>
    <dgm:cxn modelId="{1A80548E-C09D-469A-928E-2F50AC311A9B}" type="presParOf" srcId="{C4208B41-8680-4AF8-8255-D97459A665D5}" destId="{ABEAD632-CAA1-499F-BD32-006F5B2B62C7}" srcOrd="2" destOrd="0" presId="urn:microsoft.com/office/officeart/2016/7/layout/VerticalDownArrowProcess"/>
    <dgm:cxn modelId="{F57E07AC-DBEE-4952-9B90-9CC1B60514E1}" type="presParOf" srcId="{ABEAD632-CAA1-499F-BD32-006F5B2B62C7}" destId="{DF47B810-2AC7-489B-9FFF-052B0339EB10}" srcOrd="0" destOrd="0" presId="urn:microsoft.com/office/officeart/2016/7/layout/VerticalDownArrowProcess"/>
    <dgm:cxn modelId="{990A5668-9B0F-424D-A8B2-0A4BA28FB2D6}" type="presParOf" srcId="{ABEAD632-CAA1-499F-BD32-006F5B2B62C7}" destId="{F87BC3E4-17C9-4C8E-BF31-36286C290B75}" srcOrd="1" destOrd="0" presId="urn:microsoft.com/office/officeart/2016/7/layout/VerticalDownArrowProcess"/>
    <dgm:cxn modelId="{7967C571-03CF-47F1-AAE6-FEE0DC55ECE8}" type="presParOf" srcId="{ABEAD632-CAA1-499F-BD32-006F5B2B62C7}" destId="{A95A8A36-29A6-4A74-AC5B-FC11F0AF639F}" srcOrd="2" destOrd="0" presId="urn:microsoft.com/office/officeart/2016/7/layout/VerticalDownArrowProcess"/>
    <dgm:cxn modelId="{2911D80B-65C7-4841-9467-FF643224622C}" type="presParOf" srcId="{C4208B41-8680-4AF8-8255-D97459A665D5}" destId="{962193FA-E6EB-4513-8A4F-9A78AB3628BF}" srcOrd="3" destOrd="0" presId="urn:microsoft.com/office/officeart/2016/7/layout/VerticalDownArrowProcess"/>
    <dgm:cxn modelId="{560032E9-AF23-489E-99E7-3E958B2BD5A6}" type="presParOf" srcId="{C4208B41-8680-4AF8-8255-D97459A665D5}" destId="{62B86BD2-8D82-454B-AA05-77AD97EA2FA7}" srcOrd="4" destOrd="0" presId="urn:microsoft.com/office/officeart/2016/7/layout/VerticalDownArrowProcess"/>
    <dgm:cxn modelId="{ACE2584A-18CC-4348-AEE1-EB2A246CD4FF}" type="presParOf" srcId="{62B86BD2-8D82-454B-AA05-77AD97EA2FA7}" destId="{B31CDE6D-85B2-47A3-91CD-192085AB8D5E}" srcOrd="0" destOrd="0" presId="urn:microsoft.com/office/officeart/2016/7/layout/VerticalDownArrowProcess"/>
    <dgm:cxn modelId="{071E9AA8-7295-43D4-8507-571D5969653C}" type="presParOf" srcId="{62B86BD2-8D82-454B-AA05-77AD97EA2FA7}" destId="{E32330D1-1ECD-41BD-BC68-0F5DD678E40B}" srcOrd="1" destOrd="0" presId="urn:microsoft.com/office/officeart/2016/7/layout/VerticalDownArrowProcess"/>
    <dgm:cxn modelId="{F0CCFD85-D871-4E0B-B6B8-60118AAF68CC}" type="presParOf" srcId="{62B86BD2-8D82-454B-AA05-77AD97EA2FA7}" destId="{2222C722-DBD8-4288-BFB8-6719FEE9010D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BF22AB-BBD6-44BC-8AB9-D15B15F15D7C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EBB740B-7BA6-4A28-8DAF-16C15C880820}">
      <dgm:prSet/>
      <dgm:spPr/>
      <dgm:t>
        <a:bodyPr/>
        <a:lstStyle/>
        <a:p>
          <a:r>
            <a:rPr lang="en-US" dirty="0"/>
            <a:t>Do</a:t>
          </a:r>
          <a:r>
            <a:rPr lang="en-US" baseline="0" dirty="0"/>
            <a:t> not</a:t>
          </a:r>
          <a:endParaRPr lang="en-US" dirty="0"/>
        </a:p>
      </dgm:t>
    </dgm:pt>
    <dgm:pt modelId="{C7EE11E1-9D8A-4347-BFB3-2BC6AB818AE2}" type="parTrans" cxnId="{A0788805-566D-4F4A-89F4-5A41D342B619}">
      <dgm:prSet/>
      <dgm:spPr/>
      <dgm:t>
        <a:bodyPr/>
        <a:lstStyle/>
        <a:p>
          <a:endParaRPr lang="en-US"/>
        </a:p>
      </dgm:t>
    </dgm:pt>
    <dgm:pt modelId="{246EA0BB-B4EB-4C9D-98B9-25AB2046DEA0}" type="sibTrans" cxnId="{A0788805-566D-4F4A-89F4-5A41D342B619}">
      <dgm:prSet/>
      <dgm:spPr/>
      <dgm:t>
        <a:bodyPr/>
        <a:lstStyle/>
        <a:p>
          <a:endParaRPr lang="en-US"/>
        </a:p>
      </dgm:t>
    </dgm:pt>
    <dgm:pt modelId="{C80CFEE5-2E83-47E0-9D80-EF0D70FABA50}">
      <dgm:prSet/>
      <dgm:spPr/>
      <dgm:t>
        <a:bodyPr/>
        <a:lstStyle/>
        <a:p>
          <a:r>
            <a:rPr lang="en-US" dirty="0"/>
            <a:t>Assume that the UWPC know and understands your discipline or area of research</a:t>
          </a:r>
        </a:p>
      </dgm:t>
    </dgm:pt>
    <dgm:pt modelId="{D5A1B475-9364-41BF-ADC1-ECABABB2BE0C}" type="parTrans" cxnId="{69AAC97A-17C1-4011-A45D-0A3AC73A747E}">
      <dgm:prSet/>
      <dgm:spPr/>
      <dgm:t>
        <a:bodyPr/>
        <a:lstStyle/>
        <a:p>
          <a:endParaRPr lang="en-US"/>
        </a:p>
      </dgm:t>
    </dgm:pt>
    <dgm:pt modelId="{A474E107-21CA-473D-943E-8D4CC693C0FD}" type="sibTrans" cxnId="{69AAC97A-17C1-4011-A45D-0A3AC73A747E}">
      <dgm:prSet/>
      <dgm:spPr/>
      <dgm:t>
        <a:bodyPr/>
        <a:lstStyle/>
        <a:p>
          <a:endParaRPr lang="en-US"/>
        </a:p>
      </dgm:t>
    </dgm:pt>
    <dgm:pt modelId="{FE6C9207-84CD-4FE0-B11B-0639070BC852}">
      <dgm:prSet/>
      <dgm:spPr/>
      <dgm:t>
        <a:bodyPr/>
        <a:lstStyle/>
        <a:p>
          <a:r>
            <a:rPr lang="en-US" dirty="0"/>
            <a:t>Ask</a:t>
          </a:r>
        </a:p>
      </dgm:t>
    </dgm:pt>
    <dgm:pt modelId="{800FA260-F200-4FD2-82A0-1241E0565698}" type="parTrans" cxnId="{617DB124-3DD1-44D3-883D-61900242D8B6}">
      <dgm:prSet/>
      <dgm:spPr/>
      <dgm:t>
        <a:bodyPr/>
        <a:lstStyle/>
        <a:p>
          <a:endParaRPr lang="en-US"/>
        </a:p>
      </dgm:t>
    </dgm:pt>
    <dgm:pt modelId="{6950BF0A-9958-4E77-B322-423DE286CBE6}" type="sibTrans" cxnId="{617DB124-3DD1-44D3-883D-61900242D8B6}">
      <dgm:prSet/>
      <dgm:spPr/>
      <dgm:t>
        <a:bodyPr/>
        <a:lstStyle/>
        <a:p>
          <a:endParaRPr lang="en-US"/>
        </a:p>
      </dgm:t>
    </dgm:pt>
    <dgm:pt modelId="{A60F9CD5-3119-4D00-8E4B-BD14023A7BE1}">
      <dgm:prSet/>
      <dgm:spPr/>
      <dgm:t>
        <a:bodyPr/>
        <a:lstStyle/>
        <a:p>
          <a:r>
            <a:rPr lang="en-US" dirty="0"/>
            <a:t>- Your disciple for technical support</a:t>
          </a:r>
        </a:p>
        <a:p>
          <a:r>
            <a:rPr lang="en-US" dirty="0"/>
            <a:t>- Other people outside your discipline to read your letter</a:t>
          </a:r>
        </a:p>
      </dgm:t>
    </dgm:pt>
    <dgm:pt modelId="{1638A389-098A-4410-94D8-D34FB4C683CB}" type="parTrans" cxnId="{334F02A7-438B-4AB4-8759-3F204AF217B7}">
      <dgm:prSet/>
      <dgm:spPr/>
      <dgm:t>
        <a:bodyPr/>
        <a:lstStyle/>
        <a:p>
          <a:endParaRPr lang="en-US"/>
        </a:p>
      </dgm:t>
    </dgm:pt>
    <dgm:pt modelId="{FFC633FC-D42B-4128-A21D-34296B6A674B}" type="sibTrans" cxnId="{334F02A7-438B-4AB4-8759-3F204AF217B7}">
      <dgm:prSet/>
      <dgm:spPr/>
      <dgm:t>
        <a:bodyPr/>
        <a:lstStyle/>
        <a:p>
          <a:endParaRPr lang="en-US"/>
        </a:p>
      </dgm:t>
    </dgm:pt>
    <dgm:pt modelId="{30C949BF-1BC4-40C9-9C95-59BDE7804D99}">
      <dgm:prSet/>
      <dgm:spPr/>
      <dgm:t>
        <a:bodyPr/>
        <a:lstStyle/>
        <a:p>
          <a:r>
            <a:rPr lang="en-US" dirty="0"/>
            <a:t>Tell</a:t>
          </a:r>
        </a:p>
      </dgm:t>
    </dgm:pt>
    <dgm:pt modelId="{B1618D53-AD0A-4368-A534-0358D38D1B4E}" type="parTrans" cxnId="{2F93F497-EBD7-4CC0-B8DF-3EDA46D68999}">
      <dgm:prSet/>
      <dgm:spPr/>
      <dgm:t>
        <a:bodyPr/>
        <a:lstStyle/>
        <a:p>
          <a:endParaRPr lang="en-US"/>
        </a:p>
      </dgm:t>
    </dgm:pt>
    <dgm:pt modelId="{DFC19213-B6D2-489A-B9D8-32BBE2ADC2C0}" type="sibTrans" cxnId="{2F93F497-EBD7-4CC0-B8DF-3EDA46D68999}">
      <dgm:prSet/>
      <dgm:spPr/>
      <dgm:t>
        <a:bodyPr/>
        <a:lstStyle/>
        <a:p>
          <a:endParaRPr lang="en-US"/>
        </a:p>
      </dgm:t>
    </dgm:pt>
    <dgm:pt modelId="{64C985C6-3C07-4B1E-A3E0-FA98D9965586}">
      <dgm:prSet/>
      <dgm:spPr/>
      <dgm:t>
        <a:bodyPr/>
        <a:lstStyle/>
        <a:p>
          <a:r>
            <a:rPr lang="en-US" dirty="0"/>
            <a:t>Your story: Your role</a:t>
          </a:r>
        </a:p>
      </dgm:t>
    </dgm:pt>
    <dgm:pt modelId="{FC36CE66-9C81-4FAA-9BA5-5C2BD0C78801}" type="parTrans" cxnId="{A420B529-9272-4D94-ABBC-4287EB583097}">
      <dgm:prSet/>
      <dgm:spPr/>
      <dgm:t>
        <a:bodyPr/>
        <a:lstStyle/>
        <a:p>
          <a:endParaRPr lang="en-US"/>
        </a:p>
      </dgm:t>
    </dgm:pt>
    <dgm:pt modelId="{2A95D397-737B-4E42-A0F0-EDDD1AF1C7EC}" type="sibTrans" cxnId="{A420B529-9272-4D94-ABBC-4287EB583097}">
      <dgm:prSet/>
      <dgm:spPr/>
      <dgm:t>
        <a:bodyPr/>
        <a:lstStyle/>
        <a:p>
          <a:endParaRPr lang="en-US"/>
        </a:p>
      </dgm:t>
    </dgm:pt>
    <dgm:pt modelId="{0407D6E0-C8FF-461D-B070-FA2FC2E8013D}">
      <dgm:prSet/>
      <dgm:spPr/>
      <dgm:t>
        <a:bodyPr/>
        <a:lstStyle/>
        <a:p>
          <a:r>
            <a:rPr lang="en-US" dirty="0"/>
            <a:t>Impact/Importance/Significance.</a:t>
          </a:r>
        </a:p>
      </dgm:t>
    </dgm:pt>
    <dgm:pt modelId="{E3D0BA28-D951-4522-B55A-7A4EAC804853}" type="parTrans" cxnId="{9A79ED12-A42C-41F6-B5BF-A6F5349371B7}">
      <dgm:prSet/>
      <dgm:spPr/>
      <dgm:t>
        <a:bodyPr/>
        <a:lstStyle/>
        <a:p>
          <a:endParaRPr lang="en-US"/>
        </a:p>
      </dgm:t>
    </dgm:pt>
    <dgm:pt modelId="{A236567D-E3BA-4FB5-A80D-74F1EBE9D14F}" type="sibTrans" cxnId="{9A79ED12-A42C-41F6-B5BF-A6F5349371B7}">
      <dgm:prSet/>
      <dgm:spPr/>
      <dgm:t>
        <a:bodyPr/>
        <a:lstStyle/>
        <a:p>
          <a:endParaRPr lang="en-US"/>
        </a:p>
      </dgm:t>
    </dgm:pt>
    <dgm:pt modelId="{C4208B41-8680-4AF8-8255-D97459A665D5}" type="pres">
      <dgm:prSet presAssocID="{26BF22AB-BBD6-44BC-8AB9-D15B15F15D7C}" presName="Name0" presStyleCnt="0">
        <dgm:presLayoutVars>
          <dgm:dir/>
          <dgm:animLvl val="lvl"/>
          <dgm:resizeHandles val="exact"/>
        </dgm:presLayoutVars>
      </dgm:prSet>
      <dgm:spPr/>
    </dgm:pt>
    <dgm:pt modelId="{BF191C4C-D898-46C0-AD8C-5D599D0823E6}" type="pres">
      <dgm:prSet presAssocID="{30C949BF-1BC4-40C9-9C95-59BDE7804D99}" presName="boxAndChildren" presStyleCnt="0"/>
      <dgm:spPr/>
    </dgm:pt>
    <dgm:pt modelId="{D91326B3-00BC-4A70-B679-8D5B0AF3C079}" type="pres">
      <dgm:prSet presAssocID="{30C949BF-1BC4-40C9-9C95-59BDE7804D99}" presName="parentTextBox" presStyleLbl="alignNode1" presStyleIdx="0" presStyleCnt="3"/>
      <dgm:spPr/>
    </dgm:pt>
    <dgm:pt modelId="{44CDF613-1CF3-4D1F-B3D1-0C9ECE3C8DBB}" type="pres">
      <dgm:prSet presAssocID="{30C949BF-1BC4-40C9-9C95-59BDE7804D99}" presName="descendantBox" presStyleLbl="bgAccFollowNode1" presStyleIdx="0" presStyleCnt="3"/>
      <dgm:spPr/>
    </dgm:pt>
    <dgm:pt modelId="{126AAAE7-63DA-40A5-9B34-8C20D7C06ED8}" type="pres">
      <dgm:prSet presAssocID="{6950BF0A-9958-4E77-B322-423DE286CBE6}" presName="sp" presStyleCnt="0"/>
      <dgm:spPr/>
    </dgm:pt>
    <dgm:pt modelId="{ABEAD632-CAA1-499F-BD32-006F5B2B62C7}" type="pres">
      <dgm:prSet presAssocID="{FE6C9207-84CD-4FE0-B11B-0639070BC852}" presName="arrowAndChildren" presStyleCnt="0"/>
      <dgm:spPr/>
    </dgm:pt>
    <dgm:pt modelId="{DF47B810-2AC7-489B-9FFF-052B0339EB10}" type="pres">
      <dgm:prSet presAssocID="{FE6C9207-84CD-4FE0-B11B-0639070BC852}" presName="parentTextArrow" presStyleLbl="node1" presStyleIdx="0" presStyleCnt="0"/>
      <dgm:spPr/>
    </dgm:pt>
    <dgm:pt modelId="{F87BC3E4-17C9-4C8E-BF31-36286C290B75}" type="pres">
      <dgm:prSet presAssocID="{FE6C9207-84CD-4FE0-B11B-0639070BC852}" presName="arrow" presStyleLbl="alignNode1" presStyleIdx="1" presStyleCnt="3"/>
      <dgm:spPr/>
    </dgm:pt>
    <dgm:pt modelId="{A95A8A36-29A6-4A74-AC5B-FC11F0AF639F}" type="pres">
      <dgm:prSet presAssocID="{FE6C9207-84CD-4FE0-B11B-0639070BC852}" presName="descendantArrow" presStyleLbl="bgAccFollowNode1" presStyleIdx="1" presStyleCnt="3"/>
      <dgm:spPr/>
    </dgm:pt>
    <dgm:pt modelId="{962193FA-E6EB-4513-8A4F-9A78AB3628BF}" type="pres">
      <dgm:prSet presAssocID="{246EA0BB-B4EB-4C9D-98B9-25AB2046DEA0}" presName="sp" presStyleCnt="0"/>
      <dgm:spPr/>
    </dgm:pt>
    <dgm:pt modelId="{62B86BD2-8D82-454B-AA05-77AD97EA2FA7}" type="pres">
      <dgm:prSet presAssocID="{EEBB740B-7BA6-4A28-8DAF-16C15C880820}" presName="arrowAndChildren" presStyleCnt="0"/>
      <dgm:spPr/>
    </dgm:pt>
    <dgm:pt modelId="{B31CDE6D-85B2-47A3-91CD-192085AB8D5E}" type="pres">
      <dgm:prSet presAssocID="{EEBB740B-7BA6-4A28-8DAF-16C15C880820}" presName="parentTextArrow" presStyleLbl="node1" presStyleIdx="0" presStyleCnt="0"/>
      <dgm:spPr/>
    </dgm:pt>
    <dgm:pt modelId="{E32330D1-1ECD-41BD-BC68-0F5DD678E40B}" type="pres">
      <dgm:prSet presAssocID="{EEBB740B-7BA6-4A28-8DAF-16C15C880820}" presName="arrow" presStyleLbl="alignNode1" presStyleIdx="2" presStyleCnt="3"/>
      <dgm:spPr/>
    </dgm:pt>
    <dgm:pt modelId="{2222C722-DBD8-4288-BFB8-6719FEE9010D}" type="pres">
      <dgm:prSet presAssocID="{EEBB740B-7BA6-4A28-8DAF-16C15C880820}" presName="descendantArrow" presStyleLbl="bgAccFollowNode1" presStyleIdx="2" presStyleCnt="3"/>
      <dgm:spPr/>
    </dgm:pt>
  </dgm:ptLst>
  <dgm:cxnLst>
    <dgm:cxn modelId="{A0788805-566D-4F4A-89F4-5A41D342B619}" srcId="{26BF22AB-BBD6-44BC-8AB9-D15B15F15D7C}" destId="{EEBB740B-7BA6-4A28-8DAF-16C15C880820}" srcOrd="0" destOrd="0" parTransId="{C7EE11E1-9D8A-4347-BFB3-2BC6AB818AE2}" sibTransId="{246EA0BB-B4EB-4C9D-98B9-25AB2046DEA0}"/>
    <dgm:cxn modelId="{33B49F0F-B695-415D-A8DB-469457C10AF3}" type="presOf" srcId="{A60F9CD5-3119-4D00-8E4B-BD14023A7BE1}" destId="{A95A8A36-29A6-4A74-AC5B-FC11F0AF639F}" srcOrd="0" destOrd="0" presId="urn:microsoft.com/office/officeart/2016/7/layout/VerticalDownArrowProcess"/>
    <dgm:cxn modelId="{9A79ED12-A42C-41F6-B5BF-A6F5349371B7}" srcId="{30C949BF-1BC4-40C9-9C95-59BDE7804D99}" destId="{0407D6E0-C8FF-461D-B070-FA2FC2E8013D}" srcOrd="1" destOrd="0" parTransId="{E3D0BA28-D951-4522-B55A-7A4EAC804853}" sibTransId="{A236567D-E3BA-4FB5-A80D-74F1EBE9D14F}"/>
    <dgm:cxn modelId="{8DFAA91B-07F6-41EA-8D33-BCB0E89ECBEF}" type="presOf" srcId="{FE6C9207-84CD-4FE0-B11B-0639070BC852}" destId="{DF47B810-2AC7-489B-9FFF-052B0339EB10}" srcOrd="0" destOrd="0" presId="urn:microsoft.com/office/officeart/2016/7/layout/VerticalDownArrowProcess"/>
    <dgm:cxn modelId="{617DB124-3DD1-44D3-883D-61900242D8B6}" srcId="{26BF22AB-BBD6-44BC-8AB9-D15B15F15D7C}" destId="{FE6C9207-84CD-4FE0-B11B-0639070BC852}" srcOrd="1" destOrd="0" parTransId="{800FA260-F200-4FD2-82A0-1241E0565698}" sibTransId="{6950BF0A-9958-4E77-B322-423DE286CBE6}"/>
    <dgm:cxn modelId="{A420B529-9272-4D94-ABBC-4287EB583097}" srcId="{30C949BF-1BC4-40C9-9C95-59BDE7804D99}" destId="{64C985C6-3C07-4B1E-A3E0-FA98D9965586}" srcOrd="0" destOrd="0" parTransId="{FC36CE66-9C81-4FAA-9BA5-5C2BD0C78801}" sibTransId="{2A95D397-737B-4E42-A0F0-EDDD1AF1C7EC}"/>
    <dgm:cxn modelId="{FCB6A345-4D1A-478E-BCD0-5945C11113BD}" type="presOf" srcId="{64C985C6-3C07-4B1E-A3E0-FA98D9965586}" destId="{44CDF613-1CF3-4D1F-B3D1-0C9ECE3C8DBB}" srcOrd="0" destOrd="0" presId="urn:microsoft.com/office/officeart/2016/7/layout/VerticalDownArrowProcess"/>
    <dgm:cxn modelId="{D0B67476-97FB-440E-9C24-B55E8F044CCF}" type="presOf" srcId="{FE6C9207-84CD-4FE0-B11B-0639070BC852}" destId="{F87BC3E4-17C9-4C8E-BF31-36286C290B75}" srcOrd="1" destOrd="0" presId="urn:microsoft.com/office/officeart/2016/7/layout/VerticalDownArrowProcess"/>
    <dgm:cxn modelId="{69AAC97A-17C1-4011-A45D-0A3AC73A747E}" srcId="{EEBB740B-7BA6-4A28-8DAF-16C15C880820}" destId="{C80CFEE5-2E83-47E0-9D80-EF0D70FABA50}" srcOrd="0" destOrd="0" parTransId="{D5A1B475-9364-41BF-ADC1-ECABABB2BE0C}" sibTransId="{A474E107-21CA-473D-943E-8D4CC693C0FD}"/>
    <dgm:cxn modelId="{F6836390-F74A-4B50-A08B-AF56EEF638C7}" type="presOf" srcId="{C80CFEE5-2E83-47E0-9D80-EF0D70FABA50}" destId="{2222C722-DBD8-4288-BFB8-6719FEE9010D}" srcOrd="0" destOrd="0" presId="urn:microsoft.com/office/officeart/2016/7/layout/VerticalDownArrowProcess"/>
    <dgm:cxn modelId="{270EAB90-E69E-496A-9E60-5AF4E4DF16CE}" type="presOf" srcId="{EEBB740B-7BA6-4A28-8DAF-16C15C880820}" destId="{B31CDE6D-85B2-47A3-91CD-192085AB8D5E}" srcOrd="0" destOrd="0" presId="urn:microsoft.com/office/officeart/2016/7/layout/VerticalDownArrowProcess"/>
    <dgm:cxn modelId="{2F93F497-EBD7-4CC0-B8DF-3EDA46D68999}" srcId="{26BF22AB-BBD6-44BC-8AB9-D15B15F15D7C}" destId="{30C949BF-1BC4-40C9-9C95-59BDE7804D99}" srcOrd="2" destOrd="0" parTransId="{B1618D53-AD0A-4368-A534-0358D38D1B4E}" sibTransId="{DFC19213-B6D2-489A-B9D8-32BBE2ADC2C0}"/>
    <dgm:cxn modelId="{334F02A7-438B-4AB4-8759-3F204AF217B7}" srcId="{FE6C9207-84CD-4FE0-B11B-0639070BC852}" destId="{A60F9CD5-3119-4D00-8E4B-BD14023A7BE1}" srcOrd="0" destOrd="0" parTransId="{1638A389-098A-4410-94D8-D34FB4C683CB}" sibTransId="{FFC633FC-D42B-4128-A21D-34296B6A674B}"/>
    <dgm:cxn modelId="{26C2C0C8-FE60-40F0-8EF7-EF88826B783A}" type="presOf" srcId="{0407D6E0-C8FF-461D-B070-FA2FC2E8013D}" destId="{44CDF613-1CF3-4D1F-B3D1-0C9ECE3C8DBB}" srcOrd="0" destOrd="1" presId="urn:microsoft.com/office/officeart/2016/7/layout/VerticalDownArrowProcess"/>
    <dgm:cxn modelId="{E59F27D8-8BB1-46B2-8368-7A5FC1168C2D}" type="presOf" srcId="{EEBB740B-7BA6-4A28-8DAF-16C15C880820}" destId="{E32330D1-1ECD-41BD-BC68-0F5DD678E40B}" srcOrd="1" destOrd="0" presId="urn:microsoft.com/office/officeart/2016/7/layout/VerticalDownArrowProcess"/>
    <dgm:cxn modelId="{EEAF48F6-CE68-435E-8BAC-E790BC7D65B9}" type="presOf" srcId="{26BF22AB-BBD6-44BC-8AB9-D15B15F15D7C}" destId="{C4208B41-8680-4AF8-8255-D97459A665D5}" srcOrd="0" destOrd="0" presId="urn:microsoft.com/office/officeart/2016/7/layout/VerticalDownArrowProcess"/>
    <dgm:cxn modelId="{FD32A2FF-F611-45D9-B1DC-9E6264C32702}" type="presOf" srcId="{30C949BF-1BC4-40C9-9C95-59BDE7804D99}" destId="{D91326B3-00BC-4A70-B679-8D5B0AF3C079}" srcOrd="0" destOrd="0" presId="urn:microsoft.com/office/officeart/2016/7/layout/VerticalDownArrowProcess"/>
    <dgm:cxn modelId="{2E8106A2-5A9D-41BE-9196-F73DCFCE3BC2}" type="presParOf" srcId="{C4208B41-8680-4AF8-8255-D97459A665D5}" destId="{BF191C4C-D898-46C0-AD8C-5D599D0823E6}" srcOrd="0" destOrd="0" presId="urn:microsoft.com/office/officeart/2016/7/layout/VerticalDownArrowProcess"/>
    <dgm:cxn modelId="{4666F06D-26E6-4C1A-B12C-2FCF618791E6}" type="presParOf" srcId="{BF191C4C-D898-46C0-AD8C-5D599D0823E6}" destId="{D91326B3-00BC-4A70-B679-8D5B0AF3C079}" srcOrd="0" destOrd="0" presId="urn:microsoft.com/office/officeart/2016/7/layout/VerticalDownArrowProcess"/>
    <dgm:cxn modelId="{C22D616B-F7E8-49A4-BB32-D6BDD8EDC026}" type="presParOf" srcId="{BF191C4C-D898-46C0-AD8C-5D599D0823E6}" destId="{44CDF613-1CF3-4D1F-B3D1-0C9ECE3C8DBB}" srcOrd="1" destOrd="0" presId="urn:microsoft.com/office/officeart/2016/7/layout/VerticalDownArrowProcess"/>
    <dgm:cxn modelId="{8FB84BEA-1622-459F-805C-5E9E686D1485}" type="presParOf" srcId="{C4208B41-8680-4AF8-8255-D97459A665D5}" destId="{126AAAE7-63DA-40A5-9B34-8C20D7C06ED8}" srcOrd="1" destOrd="0" presId="urn:microsoft.com/office/officeart/2016/7/layout/VerticalDownArrowProcess"/>
    <dgm:cxn modelId="{1A80548E-C09D-469A-928E-2F50AC311A9B}" type="presParOf" srcId="{C4208B41-8680-4AF8-8255-D97459A665D5}" destId="{ABEAD632-CAA1-499F-BD32-006F5B2B62C7}" srcOrd="2" destOrd="0" presId="urn:microsoft.com/office/officeart/2016/7/layout/VerticalDownArrowProcess"/>
    <dgm:cxn modelId="{F57E07AC-DBEE-4952-9B90-9CC1B60514E1}" type="presParOf" srcId="{ABEAD632-CAA1-499F-BD32-006F5B2B62C7}" destId="{DF47B810-2AC7-489B-9FFF-052B0339EB10}" srcOrd="0" destOrd="0" presId="urn:microsoft.com/office/officeart/2016/7/layout/VerticalDownArrowProcess"/>
    <dgm:cxn modelId="{990A5668-9B0F-424D-A8B2-0A4BA28FB2D6}" type="presParOf" srcId="{ABEAD632-CAA1-499F-BD32-006F5B2B62C7}" destId="{F87BC3E4-17C9-4C8E-BF31-36286C290B75}" srcOrd="1" destOrd="0" presId="urn:microsoft.com/office/officeart/2016/7/layout/VerticalDownArrowProcess"/>
    <dgm:cxn modelId="{7967C571-03CF-47F1-AAE6-FEE0DC55ECE8}" type="presParOf" srcId="{ABEAD632-CAA1-499F-BD32-006F5B2B62C7}" destId="{A95A8A36-29A6-4A74-AC5B-FC11F0AF639F}" srcOrd="2" destOrd="0" presId="urn:microsoft.com/office/officeart/2016/7/layout/VerticalDownArrowProcess"/>
    <dgm:cxn modelId="{2911D80B-65C7-4841-9467-FF643224622C}" type="presParOf" srcId="{C4208B41-8680-4AF8-8255-D97459A665D5}" destId="{962193FA-E6EB-4513-8A4F-9A78AB3628BF}" srcOrd="3" destOrd="0" presId="urn:microsoft.com/office/officeart/2016/7/layout/VerticalDownArrowProcess"/>
    <dgm:cxn modelId="{560032E9-AF23-489E-99E7-3E958B2BD5A6}" type="presParOf" srcId="{C4208B41-8680-4AF8-8255-D97459A665D5}" destId="{62B86BD2-8D82-454B-AA05-77AD97EA2FA7}" srcOrd="4" destOrd="0" presId="urn:microsoft.com/office/officeart/2016/7/layout/VerticalDownArrowProcess"/>
    <dgm:cxn modelId="{ACE2584A-18CC-4348-AEE1-EB2A246CD4FF}" type="presParOf" srcId="{62B86BD2-8D82-454B-AA05-77AD97EA2FA7}" destId="{B31CDE6D-85B2-47A3-91CD-192085AB8D5E}" srcOrd="0" destOrd="0" presId="urn:microsoft.com/office/officeart/2016/7/layout/VerticalDownArrowProcess"/>
    <dgm:cxn modelId="{071E9AA8-7295-43D4-8507-571D5969653C}" type="presParOf" srcId="{62B86BD2-8D82-454B-AA05-77AD97EA2FA7}" destId="{E32330D1-1ECD-41BD-BC68-0F5DD678E40B}" srcOrd="1" destOrd="0" presId="urn:microsoft.com/office/officeart/2016/7/layout/VerticalDownArrowProcess"/>
    <dgm:cxn modelId="{F0CCFD85-D871-4E0B-B6B8-60118AAF68CC}" type="presParOf" srcId="{62B86BD2-8D82-454B-AA05-77AD97EA2FA7}" destId="{2222C722-DBD8-4288-BFB8-6719FEE9010D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BF22AB-BBD6-44BC-8AB9-D15B15F15D7C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EBB740B-7BA6-4A28-8DAF-16C15C880820}">
      <dgm:prSet/>
      <dgm:spPr/>
      <dgm:t>
        <a:bodyPr/>
        <a:lstStyle/>
        <a:p>
          <a:r>
            <a:rPr lang="en-US" dirty="0"/>
            <a:t>Do</a:t>
          </a:r>
          <a:r>
            <a:rPr lang="en-US" baseline="0" dirty="0"/>
            <a:t> not</a:t>
          </a:r>
          <a:endParaRPr lang="en-US" dirty="0"/>
        </a:p>
      </dgm:t>
    </dgm:pt>
    <dgm:pt modelId="{C7EE11E1-9D8A-4347-BFB3-2BC6AB818AE2}" type="parTrans" cxnId="{A0788805-566D-4F4A-89F4-5A41D342B619}">
      <dgm:prSet/>
      <dgm:spPr/>
      <dgm:t>
        <a:bodyPr/>
        <a:lstStyle/>
        <a:p>
          <a:endParaRPr lang="en-US"/>
        </a:p>
      </dgm:t>
    </dgm:pt>
    <dgm:pt modelId="{246EA0BB-B4EB-4C9D-98B9-25AB2046DEA0}" type="sibTrans" cxnId="{A0788805-566D-4F4A-89F4-5A41D342B619}">
      <dgm:prSet/>
      <dgm:spPr/>
      <dgm:t>
        <a:bodyPr/>
        <a:lstStyle/>
        <a:p>
          <a:endParaRPr lang="en-US"/>
        </a:p>
      </dgm:t>
    </dgm:pt>
    <dgm:pt modelId="{C80CFEE5-2E83-47E0-9D80-EF0D70FABA50}">
      <dgm:prSet/>
      <dgm:spPr/>
      <dgm:t>
        <a:bodyPr/>
        <a:lstStyle/>
        <a:p>
          <a:r>
            <a:rPr lang="en-US" dirty="0"/>
            <a:t>Provide links for your work. </a:t>
          </a:r>
        </a:p>
      </dgm:t>
    </dgm:pt>
    <dgm:pt modelId="{D5A1B475-9364-41BF-ADC1-ECABABB2BE0C}" type="parTrans" cxnId="{69AAC97A-17C1-4011-A45D-0A3AC73A747E}">
      <dgm:prSet/>
      <dgm:spPr/>
      <dgm:t>
        <a:bodyPr/>
        <a:lstStyle/>
        <a:p>
          <a:endParaRPr lang="en-US"/>
        </a:p>
      </dgm:t>
    </dgm:pt>
    <dgm:pt modelId="{A474E107-21CA-473D-943E-8D4CC693C0FD}" type="sibTrans" cxnId="{69AAC97A-17C1-4011-A45D-0A3AC73A747E}">
      <dgm:prSet/>
      <dgm:spPr/>
      <dgm:t>
        <a:bodyPr/>
        <a:lstStyle/>
        <a:p>
          <a:endParaRPr lang="en-US"/>
        </a:p>
      </dgm:t>
    </dgm:pt>
    <dgm:pt modelId="{FE6C9207-84CD-4FE0-B11B-0639070BC852}">
      <dgm:prSet/>
      <dgm:spPr/>
      <dgm:t>
        <a:bodyPr/>
        <a:lstStyle/>
        <a:p>
          <a:r>
            <a:rPr lang="en-US" dirty="0"/>
            <a:t>Provide</a:t>
          </a:r>
        </a:p>
      </dgm:t>
    </dgm:pt>
    <dgm:pt modelId="{800FA260-F200-4FD2-82A0-1241E0565698}" type="parTrans" cxnId="{617DB124-3DD1-44D3-883D-61900242D8B6}">
      <dgm:prSet/>
      <dgm:spPr/>
      <dgm:t>
        <a:bodyPr/>
        <a:lstStyle/>
        <a:p>
          <a:endParaRPr lang="en-US"/>
        </a:p>
      </dgm:t>
    </dgm:pt>
    <dgm:pt modelId="{6950BF0A-9958-4E77-B322-423DE286CBE6}" type="sibTrans" cxnId="{617DB124-3DD1-44D3-883D-61900242D8B6}">
      <dgm:prSet/>
      <dgm:spPr/>
      <dgm:t>
        <a:bodyPr/>
        <a:lstStyle/>
        <a:p>
          <a:endParaRPr lang="en-US"/>
        </a:p>
      </dgm:t>
    </dgm:pt>
    <dgm:pt modelId="{A60F9CD5-3119-4D00-8E4B-BD14023A7BE1}">
      <dgm:prSet custT="1"/>
      <dgm:spPr/>
      <dgm:t>
        <a:bodyPr/>
        <a:lstStyle/>
        <a:p>
          <a:r>
            <a:rPr lang="en-US" sz="1900" dirty="0"/>
            <a:t>The title page/first page of research. </a:t>
          </a:r>
          <a:r>
            <a:rPr lang="en-US" sz="1600" i="1" dirty="0"/>
            <a:t>IF, AR, Peer-reviewed/blinded </a:t>
          </a:r>
        </a:p>
      </dgm:t>
    </dgm:pt>
    <dgm:pt modelId="{1638A389-098A-4410-94D8-D34FB4C683CB}" type="parTrans" cxnId="{334F02A7-438B-4AB4-8759-3F204AF217B7}">
      <dgm:prSet/>
      <dgm:spPr/>
      <dgm:t>
        <a:bodyPr/>
        <a:lstStyle/>
        <a:p>
          <a:endParaRPr lang="en-US"/>
        </a:p>
      </dgm:t>
    </dgm:pt>
    <dgm:pt modelId="{FFC633FC-D42B-4128-A21D-34296B6A674B}" type="sibTrans" cxnId="{334F02A7-438B-4AB4-8759-3F204AF217B7}">
      <dgm:prSet/>
      <dgm:spPr/>
      <dgm:t>
        <a:bodyPr/>
        <a:lstStyle/>
        <a:p>
          <a:endParaRPr lang="en-US"/>
        </a:p>
      </dgm:t>
    </dgm:pt>
    <dgm:pt modelId="{30C949BF-1BC4-40C9-9C95-59BDE7804D99}">
      <dgm:prSet/>
      <dgm:spPr/>
      <dgm:t>
        <a:bodyPr/>
        <a:lstStyle/>
        <a:p>
          <a:r>
            <a:rPr lang="en-US" dirty="0"/>
            <a:t>Avoid</a:t>
          </a:r>
        </a:p>
      </dgm:t>
    </dgm:pt>
    <dgm:pt modelId="{B1618D53-AD0A-4368-A534-0358D38D1B4E}" type="parTrans" cxnId="{2F93F497-EBD7-4CC0-B8DF-3EDA46D68999}">
      <dgm:prSet/>
      <dgm:spPr/>
      <dgm:t>
        <a:bodyPr/>
        <a:lstStyle/>
        <a:p>
          <a:endParaRPr lang="en-US"/>
        </a:p>
      </dgm:t>
    </dgm:pt>
    <dgm:pt modelId="{DFC19213-B6D2-489A-B9D8-32BBE2ADC2C0}" type="sibTrans" cxnId="{2F93F497-EBD7-4CC0-B8DF-3EDA46D68999}">
      <dgm:prSet/>
      <dgm:spPr/>
      <dgm:t>
        <a:bodyPr/>
        <a:lstStyle/>
        <a:p>
          <a:endParaRPr lang="en-US"/>
        </a:p>
      </dgm:t>
    </dgm:pt>
    <dgm:pt modelId="{64C985C6-3C07-4B1E-A3E0-FA98D9965586}">
      <dgm:prSet/>
      <dgm:spPr/>
      <dgm:t>
        <a:bodyPr/>
        <a:lstStyle/>
        <a:p>
          <a:r>
            <a:rPr lang="en-US" dirty="0"/>
            <a:t>Overwhelming the pages. Legible</a:t>
          </a:r>
        </a:p>
      </dgm:t>
    </dgm:pt>
    <dgm:pt modelId="{FC36CE66-9C81-4FAA-9BA5-5C2BD0C78801}" type="parTrans" cxnId="{A420B529-9272-4D94-ABBC-4287EB583097}">
      <dgm:prSet/>
      <dgm:spPr/>
      <dgm:t>
        <a:bodyPr/>
        <a:lstStyle/>
        <a:p>
          <a:endParaRPr lang="en-US"/>
        </a:p>
      </dgm:t>
    </dgm:pt>
    <dgm:pt modelId="{2A95D397-737B-4E42-A0F0-EDDD1AF1C7EC}" type="sibTrans" cxnId="{A420B529-9272-4D94-ABBC-4287EB583097}">
      <dgm:prSet/>
      <dgm:spPr/>
      <dgm:t>
        <a:bodyPr/>
        <a:lstStyle/>
        <a:p>
          <a:endParaRPr lang="en-US"/>
        </a:p>
      </dgm:t>
    </dgm:pt>
    <dgm:pt modelId="{C4208B41-8680-4AF8-8255-D97459A665D5}" type="pres">
      <dgm:prSet presAssocID="{26BF22AB-BBD6-44BC-8AB9-D15B15F15D7C}" presName="Name0" presStyleCnt="0">
        <dgm:presLayoutVars>
          <dgm:dir/>
          <dgm:animLvl val="lvl"/>
          <dgm:resizeHandles val="exact"/>
        </dgm:presLayoutVars>
      </dgm:prSet>
      <dgm:spPr/>
    </dgm:pt>
    <dgm:pt modelId="{BF191C4C-D898-46C0-AD8C-5D599D0823E6}" type="pres">
      <dgm:prSet presAssocID="{30C949BF-1BC4-40C9-9C95-59BDE7804D99}" presName="boxAndChildren" presStyleCnt="0"/>
      <dgm:spPr/>
    </dgm:pt>
    <dgm:pt modelId="{D91326B3-00BC-4A70-B679-8D5B0AF3C079}" type="pres">
      <dgm:prSet presAssocID="{30C949BF-1BC4-40C9-9C95-59BDE7804D99}" presName="parentTextBox" presStyleLbl="alignNode1" presStyleIdx="0" presStyleCnt="3"/>
      <dgm:spPr/>
    </dgm:pt>
    <dgm:pt modelId="{44CDF613-1CF3-4D1F-B3D1-0C9ECE3C8DBB}" type="pres">
      <dgm:prSet presAssocID="{30C949BF-1BC4-40C9-9C95-59BDE7804D99}" presName="descendantBox" presStyleLbl="bgAccFollowNode1" presStyleIdx="0" presStyleCnt="3" custLinFactNeighborX="3513" custLinFactNeighborY="-1084"/>
      <dgm:spPr/>
    </dgm:pt>
    <dgm:pt modelId="{126AAAE7-63DA-40A5-9B34-8C20D7C06ED8}" type="pres">
      <dgm:prSet presAssocID="{6950BF0A-9958-4E77-B322-423DE286CBE6}" presName="sp" presStyleCnt="0"/>
      <dgm:spPr/>
    </dgm:pt>
    <dgm:pt modelId="{ABEAD632-CAA1-499F-BD32-006F5B2B62C7}" type="pres">
      <dgm:prSet presAssocID="{FE6C9207-84CD-4FE0-B11B-0639070BC852}" presName="arrowAndChildren" presStyleCnt="0"/>
      <dgm:spPr/>
    </dgm:pt>
    <dgm:pt modelId="{DF47B810-2AC7-489B-9FFF-052B0339EB10}" type="pres">
      <dgm:prSet presAssocID="{FE6C9207-84CD-4FE0-B11B-0639070BC852}" presName="parentTextArrow" presStyleLbl="node1" presStyleIdx="0" presStyleCnt="0"/>
      <dgm:spPr/>
    </dgm:pt>
    <dgm:pt modelId="{F87BC3E4-17C9-4C8E-BF31-36286C290B75}" type="pres">
      <dgm:prSet presAssocID="{FE6C9207-84CD-4FE0-B11B-0639070BC852}" presName="arrow" presStyleLbl="alignNode1" presStyleIdx="1" presStyleCnt="3"/>
      <dgm:spPr/>
    </dgm:pt>
    <dgm:pt modelId="{A95A8A36-29A6-4A74-AC5B-FC11F0AF639F}" type="pres">
      <dgm:prSet presAssocID="{FE6C9207-84CD-4FE0-B11B-0639070BC852}" presName="descendantArrow" presStyleLbl="bgAccFollowNode1" presStyleIdx="1" presStyleCnt="3" custLinFactNeighborX="81" custLinFactNeighborY="-31"/>
      <dgm:spPr/>
    </dgm:pt>
    <dgm:pt modelId="{962193FA-E6EB-4513-8A4F-9A78AB3628BF}" type="pres">
      <dgm:prSet presAssocID="{246EA0BB-B4EB-4C9D-98B9-25AB2046DEA0}" presName="sp" presStyleCnt="0"/>
      <dgm:spPr/>
    </dgm:pt>
    <dgm:pt modelId="{62B86BD2-8D82-454B-AA05-77AD97EA2FA7}" type="pres">
      <dgm:prSet presAssocID="{EEBB740B-7BA6-4A28-8DAF-16C15C880820}" presName="arrowAndChildren" presStyleCnt="0"/>
      <dgm:spPr/>
    </dgm:pt>
    <dgm:pt modelId="{B31CDE6D-85B2-47A3-91CD-192085AB8D5E}" type="pres">
      <dgm:prSet presAssocID="{EEBB740B-7BA6-4A28-8DAF-16C15C880820}" presName="parentTextArrow" presStyleLbl="node1" presStyleIdx="0" presStyleCnt="0"/>
      <dgm:spPr/>
    </dgm:pt>
    <dgm:pt modelId="{E32330D1-1ECD-41BD-BC68-0F5DD678E40B}" type="pres">
      <dgm:prSet presAssocID="{EEBB740B-7BA6-4A28-8DAF-16C15C880820}" presName="arrow" presStyleLbl="alignNode1" presStyleIdx="2" presStyleCnt="3"/>
      <dgm:spPr/>
    </dgm:pt>
    <dgm:pt modelId="{2222C722-DBD8-4288-BFB8-6719FEE9010D}" type="pres">
      <dgm:prSet presAssocID="{EEBB740B-7BA6-4A28-8DAF-16C15C880820}" presName="descendantArrow" presStyleLbl="bgAccFollowNode1" presStyleIdx="2" presStyleCnt="3" custLinFactNeighborX="81" custLinFactNeighborY="-2169"/>
      <dgm:spPr/>
    </dgm:pt>
  </dgm:ptLst>
  <dgm:cxnLst>
    <dgm:cxn modelId="{A0788805-566D-4F4A-89F4-5A41D342B619}" srcId="{26BF22AB-BBD6-44BC-8AB9-D15B15F15D7C}" destId="{EEBB740B-7BA6-4A28-8DAF-16C15C880820}" srcOrd="0" destOrd="0" parTransId="{C7EE11E1-9D8A-4347-BFB3-2BC6AB818AE2}" sibTransId="{246EA0BB-B4EB-4C9D-98B9-25AB2046DEA0}"/>
    <dgm:cxn modelId="{33B49F0F-B695-415D-A8DB-469457C10AF3}" type="presOf" srcId="{A60F9CD5-3119-4D00-8E4B-BD14023A7BE1}" destId="{A95A8A36-29A6-4A74-AC5B-FC11F0AF639F}" srcOrd="0" destOrd="0" presId="urn:microsoft.com/office/officeart/2016/7/layout/VerticalDownArrowProcess"/>
    <dgm:cxn modelId="{8DFAA91B-07F6-41EA-8D33-BCB0E89ECBEF}" type="presOf" srcId="{FE6C9207-84CD-4FE0-B11B-0639070BC852}" destId="{DF47B810-2AC7-489B-9FFF-052B0339EB10}" srcOrd="0" destOrd="0" presId="urn:microsoft.com/office/officeart/2016/7/layout/VerticalDownArrowProcess"/>
    <dgm:cxn modelId="{617DB124-3DD1-44D3-883D-61900242D8B6}" srcId="{26BF22AB-BBD6-44BC-8AB9-D15B15F15D7C}" destId="{FE6C9207-84CD-4FE0-B11B-0639070BC852}" srcOrd="1" destOrd="0" parTransId="{800FA260-F200-4FD2-82A0-1241E0565698}" sibTransId="{6950BF0A-9958-4E77-B322-423DE286CBE6}"/>
    <dgm:cxn modelId="{A420B529-9272-4D94-ABBC-4287EB583097}" srcId="{30C949BF-1BC4-40C9-9C95-59BDE7804D99}" destId="{64C985C6-3C07-4B1E-A3E0-FA98D9965586}" srcOrd="0" destOrd="0" parTransId="{FC36CE66-9C81-4FAA-9BA5-5C2BD0C78801}" sibTransId="{2A95D397-737B-4E42-A0F0-EDDD1AF1C7EC}"/>
    <dgm:cxn modelId="{FCB6A345-4D1A-478E-BCD0-5945C11113BD}" type="presOf" srcId="{64C985C6-3C07-4B1E-A3E0-FA98D9965586}" destId="{44CDF613-1CF3-4D1F-B3D1-0C9ECE3C8DBB}" srcOrd="0" destOrd="0" presId="urn:microsoft.com/office/officeart/2016/7/layout/VerticalDownArrowProcess"/>
    <dgm:cxn modelId="{D0B67476-97FB-440E-9C24-B55E8F044CCF}" type="presOf" srcId="{FE6C9207-84CD-4FE0-B11B-0639070BC852}" destId="{F87BC3E4-17C9-4C8E-BF31-36286C290B75}" srcOrd="1" destOrd="0" presId="urn:microsoft.com/office/officeart/2016/7/layout/VerticalDownArrowProcess"/>
    <dgm:cxn modelId="{69AAC97A-17C1-4011-A45D-0A3AC73A747E}" srcId="{EEBB740B-7BA6-4A28-8DAF-16C15C880820}" destId="{C80CFEE5-2E83-47E0-9D80-EF0D70FABA50}" srcOrd="0" destOrd="0" parTransId="{D5A1B475-9364-41BF-ADC1-ECABABB2BE0C}" sibTransId="{A474E107-21CA-473D-943E-8D4CC693C0FD}"/>
    <dgm:cxn modelId="{F6836390-F74A-4B50-A08B-AF56EEF638C7}" type="presOf" srcId="{C80CFEE5-2E83-47E0-9D80-EF0D70FABA50}" destId="{2222C722-DBD8-4288-BFB8-6719FEE9010D}" srcOrd="0" destOrd="0" presId="urn:microsoft.com/office/officeart/2016/7/layout/VerticalDownArrowProcess"/>
    <dgm:cxn modelId="{270EAB90-E69E-496A-9E60-5AF4E4DF16CE}" type="presOf" srcId="{EEBB740B-7BA6-4A28-8DAF-16C15C880820}" destId="{B31CDE6D-85B2-47A3-91CD-192085AB8D5E}" srcOrd="0" destOrd="0" presId="urn:microsoft.com/office/officeart/2016/7/layout/VerticalDownArrowProcess"/>
    <dgm:cxn modelId="{2F93F497-EBD7-4CC0-B8DF-3EDA46D68999}" srcId="{26BF22AB-BBD6-44BC-8AB9-D15B15F15D7C}" destId="{30C949BF-1BC4-40C9-9C95-59BDE7804D99}" srcOrd="2" destOrd="0" parTransId="{B1618D53-AD0A-4368-A534-0358D38D1B4E}" sibTransId="{DFC19213-B6D2-489A-B9D8-32BBE2ADC2C0}"/>
    <dgm:cxn modelId="{334F02A7-438B-4AB4-8759-3F204AF217B7}" srcId="{FE6C9207-84CD-4FE0-B11B-0639070BC852}" destId="{A60F9CD5-3119-4D00-8E4B-BD14023A7BE1}" srcOrd="0" destOrd="0" parTransId="{1638A389-098A-4410-94D8-D34FB4C683CB}" sibTransId="{FFC633FC-D42B-4128-A21D-34296B6A674B}"/>
    <dgm:cxn modelId="{E59F27D8-8BB1-46B2-8368-7A5FC1168C2D}" type="presOf" srcId="{EEBB740B-7BA6-4A28-8DAF-16C15C880820}" destId="{E32330D1-1ECD-41BD-BC68-0F5DD678E40B}" srcOrd="1" destOrd="0" presId="urn:microsoft.com/office/officeart/2016/7/layout/VerticalDownArrowProcess"/>
    <dgm:cxn modelId="{EEAF48F6-CE68-435E-8BAC-E790BC7D65B9}" type="presOf" srcId="{26BF22AB-BBD6-44BC-8AB9-D15B15F15D7C}" destId="{C4208B41-8680-4AF8-8255-D97459A665D5}" srcOrd="0" destOrd="0" presId="urn:microsoft.com/office/officeart/2016/7/layout/VerticalDownArrowProcess"/>
    <dgm:cxn modelId="{FD32A2FF-F611-45D9-B1DC-9E6264C32702}" type="presOf" srcId="{30C949BF-1BC4-40C9-9C95-59BDE7804D99}" destId="{D91326B3-00BC-4A70-B679-8D5B0AF3C079}" srcOrd="0" destOrd="0" presId="urn:microsoft.com/office/officeart/2016/7/layout/VerticalDownArrowProcess"/>
    <dgm:cxn modelId="{2E8106A2-5A9D-41BE-9196-F73DCFCE3BC2}" type="presParOf" srcId="{C4208B41-8680-4AF8-8255-D97459A665D5}" destId="{BF191C4C-D898-46C0-AD8C-5D599D0823E6}" srcOrd="0" destOrd="0" presId="urn:microsoft.com/office/officeart/2016/7/layout/VerticalDownArrowProcess"/>
    <dgm:cxn modelId="{4666F06D-26E6-4C1A-B12C-2FCF618791E6}" type="presParOf" srcId="{BF191C4C-D898-46C0-AD8C-5D599D0823E6}" destId="{D91326B3-00BC-4A70-B679-8D5B0AF3C079}" srcOrd="0" destOrd="0" presId="urn:microsoft.com/office/officeart/2016/7/layout/VerticalDownArrowProcess"/>
    <dgm:cxn modelId="{C22D616B-F7E8-49A4-BB32-D6BDD8EDC026}" type="presParOf" srcId="{BF191C4C-D898-46C0-AD8C-5D599D0823E6}" destId="{44CDF613-1CF3-4D1F-B3D1-0C9ECE3C8DBB}" srcOrd="1" destOrd="0" presId="urn:microsoft.com/office/officeart/2016/7/layout/VerticalDownArrowProcess"/>
    <dgm:cxn modelId="{8FB84BEA-1622-459F-805C-5E9E686D1485}" type="presParOf" srcId="{C4208B41-8680-4AF8-8255-D97459A665D5}" destId="{126AAAE7-63DA-40A5-9B34-8C20D7C06ED8}" srcOrd="1" destOrd="0" presId="urn:microsoft.com/office/officeart/2016/7/layout/VerticalDownArrowProcess"/>
    <dgm:cxn modelId="{1A80548E-C09D-469A-928E-2F50AC311A9B}" type="presParOf" srcId="{C4208B41-8680-4AF8-8255-D97459A665D5}" destId="{ABEAD632-CAA1-499F-BD32-006F5B2B62C7}" srcOrd="2" destOrd="0" presId="urn:microsoft.com/office/officeart/2016/7/layout/VerticalDownArrowProcess"/>
    <dgm:cxn modelId="{F57E07AC-DBEE-4952-9B90-9CC1B60514E1}" type="presParOf" srcId="{ABEAD632-CAA1-499F-BD32-006F5B2B62C7}" destId="{DF47B810-2AC7-489B-9FFF-052B0339EB10}" srcOrd="0" destOrd="0" presId="urn:microsoft.com/office/officeart/2016/7/layout/VerticalDownArrowProcess"/>
    <dgm:cxn modelId="{990A5668-9B0F-424D-A8B2-0A4BA28FB2D6}" type="presParOf" srcId="{ABEAD632-CAA1-499F-BD32-006F5B2B62C7}" destId="{F87BC3E4-17C9-4C8E-BF31-36286C290B75}" srcOrd="1" destOrd="0" presId="urn:microsoft.com/office/officeart/2016/7/layout/VerticalDownArrowProcess"/>
    <dgm:cxn modelId="{7967C571-03CF-47F1-AAE6-FEE0DC55ECE8}" type="presParOf" srcId="{ABEAD632-CAA1-499F-BD32-006F5B2B62C7}" destId="{A95A8A36-29A6-4A74-AC5B-FC11F0AF639F}" srcOrd="2" destOrd="0" presId="urn:microsoft.com/office/officeart/2016/7/layout/VerticalDownArrowProcess"/>
    <dgm:cxn modelId="{2911D80B-65C7-4841-9467-FF643224622C}" type="presParOf" srcId="{C4208B41-8680-4AF8-8255-D97459A665D5}" destId="{962193FA-E6EB-4513-8A4F-9A78AB3628BF}" srcOrd="3" destOrd="0" presId="urn:microsoft.com/office/officeart/2016/7/layout/VerticalDownArrowProcess"/>
    <dgm:cxn modelId="{560032E9-AF23-489E-99E7-3E958B2BD5A6}" type="presParOf" srcId="{C4208B41-8680-4AF8-8255-D97459A665D5}" destId="{62B86BD2-8D82-454B-AA05-77AD97EA2FA7}" srcOrd="4" destOrd="0" presId="urn:microsoft.com/office/officeart/2016/7/layout/VerticalDownArrowProcess"/>
    <dgm:cxn modelId="{ACE2584A-18CC-4348-AEE1-EB2A246CD4FF}" type="presParOf" srcId="{62B86BD2-8D82-454B-AA05-77AD97EA2FA7}" destId="{B31CDE6D-85B2-47A3-91CD-192085AB8D5E}" srcOrd="0" destOrd="0" presId="urn:microsoft.com/office/officeart/2016/7/layout/VerticalDownArrowProcess"/>
    <dgm:cxn modelId="{071E9AA8-7295-43D4-8507-571D5969653C}" type="presParOf" srcId="{62B86BD2-8D82-454B-AA05-77AD97EA2FA7}" destId="{E32330D1-1ECD-41BD-BC68-0F5DD678E40B}" srcOrd="1" destOrd="0" presId="urn:microsoft.com/office/officeart/2016/7/layout/VerticalDownArrowProcess"/>
    <dgm:cxn modelId="{F0CCFD85-D871-4E0B-B6B8-60118AAF68CC}" type="presParOf" srcId="{62B86BD2-8D82-454B-AA05-77AD97EA2FA7}" destId="{2222C722-DBD8-4288-BFB8-6719FEE9010D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BF22AB-BBD6-44BC-8AB9-D15B15F15D7C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EBB740B-7BA6-4A28-8DAF-16C15C880820}">
      <dgm:prSet/>
      <dgm:spPr/>
      <dgm:t>
        <a:bodyPr/>
        <a:lstStyle/>
        <a:p>
          <a:r>
            <a:rPr lang="en-US" dirty="0"/>
            <a:t>Do</a:t>
          </a:r>
          <a:r>
            <a:rPr lang="en-US" baseline="0" dirty="0"/>
            <a:t> not</a:t>
          </a:r>
          <a:endParaRPr lang="en-US" dirty="0"/>
        </a:p>
      </dgm:t>
    </dgm:pt>
    <dgm:pt modelId="{C7EE11E1-9D8A-4347-BFB3-2BC6AB818AE2}" type="parTrans" cxnId="{A0788805-566D-4F4A-89F4-5A41D342B619}">
      <dgm:prSet/>
      <dgm:spPr/>
      <dgm:t>
        <a:bodyPr/>
        <a:lstStyle/>
        <a:p>
          <a:endParaRPr lang="en-US"/>
        </a:p>
      </dgm:t>
    </dgm:pt>
    <dgm:pt modelId="{246EA0BB-B4EB-4C9D-98B9-25AB2046DEA0}" type="sibTrans" cxnId="{A0788805-566D-4F4A-89F4-5A41D342B619}">
      <dgm:prSet/>
      <dgm:spPr/>
      <dgm:t>
        <a:bodyPr/>
        <a:lstStyle/>
        <a:p>
          <a:endParaRPr lang="en-US"/>
        </a:p>
      </dgm:t>
    </dgm:pt>
    <dgm:pt modelId="{C80CFEE5-2E83-47E0-9D80-EF0D70FABA50}">
      <dgm:prSet/>
      <dgm:spPr/>
      <dgm:t>
        <a:bodyPr/>
        <a:lstStyle/>
        <a:p>
          <a:r>
            <a:rPr lang="en-US" dirty="0"/>
            <a:t>Complete Form 3 </a:t>
          </a:r>
          <a:r>
            <a:rPr lang="en-US" b="1" u="sng" dirty="0">
              <a:solidFill>
                <a:srgbClr val="FF0000"/>
              </a:solidFill>
            </a:rPr>
            <a:t>IF</a:t>
          </a:r>
          <a:r>
            <a:rPr lang="en-US" dirty="0"/>
            <a:t> you are a faculty with 9-month contract. </a:t>
          </a:r>
        </a:p>
        <a:p>
          <a:r>
            <a:rPr lang="en-US" b="1" dirty="0"/>
            <a:t>Faculty with a Job Description Form</a:t>
          </a:r>
          <a:endParaRPr lang="en-US" dirty="0"/>
        </a:p>
      </dgm:t>
    </dgm:pt>
    <dgm:pt modelId="{D5A1B475-9364-41BF-ADC1-ECABABB2BE0C}" type="parTrans" cxnId="{69AAC97A-17C1-4011-A45D-0A3AC73A747E}">
      <dgm:prSet/>
      <dgm:spPr/>
      <dgm:t>
        <a:bodyPr/>
        <a:lstStyle/>
        <a:p>
          <a:endParaRPr lang="en-US"/>
        </a:p>
      </dgm:t>
    </dgm:pt>
    <dgm:pt modelId="{A474E107-21CA-473D-943E-8D4CC693C0FD}" type="sibTrans" cxnId="{69AAC97A-17C1-4011-A45D-0A3AC73A747E}">
      <dgm:prSet/>
      <dgm:spPr/>
      <dgm:t>
        <a:bodyPr/>
        <a:lstStyle/>
        <a:p>
          <a:endParaRPr lang="en-US"/>
        </a:p>
      </dgm:t>
    </dgm:pt>
    <dgm:pt modelId="{FE6C9207-84CD-4FE0-B11B-0639070BC852}">
      <dgm:prSet/>
      <dgm:spPr/>
      <dgm:t>
        <a:bodyPr/>
        <a:lstStyle/>
        <a:p>
          <a:r>
            <a:rPr lang="en-US" dirty="0"/>
            <a:t>Do not</a:t>
          </a:r>
        </a:p>
      </dgm:t>
    </dgm:pt>
    <dgm:pt modelId="{800FA260-F200-4FD2-82A0-1241E0565698}" type="parTrans" cxnId="{617DB124-3DD1-44D3-883D-61900242D8B6}">
      <dgm:prSet/>
      <dgm:spPr/>
      <dgm:t>
        <a:bodyPr/>
        <a:lstStyle/>
        <a:p>
          <a:endParaRPr lang="en-US"/>
        </a:p>
      </dgm:t>
    </dgm:pt>
    <dgm:pt modelId="{6950BF0A-9958-4E77-B322-423DE286CBE6}" type="sibTrans" cxnId="{617DB124-3DD1-44D3-883D-61900242D8B6}">
      <dgm:prSet/>
      <dgm:spPr/>
      <dgm:t>
        <a:bodyPr/>
        <a:lstStyle/>
        <a:p>
          <a:endParaRPr lang="en-US"/>
        </a:p>
      </dgm:t>
    </dgm:pt>
    <dgm:pt modelId="{A60F9CD5-3119-4D00-8E4B-BD14023A7BE1}">
      <dgm:prSet/>
      <dgm:spPr/>
      <dgm:t>
        <a:bodyPr/>
        <a:lstStyle/>
        <a:p>
          <a:r>
            <a:rPr lang="en-US" dirty="0"/>
            <a:t>Use the same material for multiple areas (T-S-S)</a:t>
          </a:r>
        </a:p>
      </dgm:t>
    </dgm:pt>
    <dgm:pt modelId="{1638A389-098A-4410-94D8-D34FB4C683CB}" type="parTrans" cxnId="{334F02A7-438B-4AB4-8759-3F204AF217B7}">
      <dgm:prSet/>
      <dgm:spPr/>
      <dgm:t>
        <a:bodyPr/>
        <a:lstStyle/>
        <a:p>
          <a:endParaRPr lang="en-US"/>
        </a:p>
      </dgm:t>
    </dgm:pt>
    <dgm:pt modelId="{FFC633FC-D42B-4128-A21D-34296B6A674B}" type="sibTrans" cxnId="{334F02A7-438B-4AB4-8759-3F204AF217B7}">
      <dgm:prSet/>
      <dgm:spPr/>
      <dgm:t>
        <a:bodyPr/>
        <a:lstStyle/>
        <a:p>
          <a:endParaRPr lang="en-US"/>
        </a:p>
      </dgm:t>
    </dgm:pt>
    <dgm:pt modelId="{30C949BF-1BC4-40C9-9C95-59BDE7804D99}">
      <dgm:prSet/>
      <dgm:spPr/>
      <dgm:t>
        <a:bodyPr/>
        <a:lstStyle/>
        <a:p>
          <a:r>
            <a:rPr lang="en-US" dirty="0"/>
            <a:t>Do</a:t>
          </a:r>
        </a:p>
      </dgm:t>
    </dgm:pt>
    <dgm:pt modelId="{B1618D53-AD0A-4368-A534-0358D38D1B4E}" type="parTrans" cxnId="{2F93F497-EBD7-4CC0-B8DF-3EDA46D68999}">
      <dgm:prSet/>
      <dgm:spPr/>
      <dgm:t>
        <a:bodyPr/>
        <a:lstStyle/>
        <a:p>
          <a:endParaRPr lang="en-US"/>
        </a:p>
      </dgm:t>
    </dgm:pt>
    <dgm:pt modelId="{DFC19213-B6D2-489A-B9D8-32BBE2ADC2C0}" type="sibTrans" cxnId="{2F93F497-EBD7-4CC0-B8DF-3EDA46D68999}">
      <dgm:prSet/>
      <dgm:spPr/>
      <dgm:t>
        <a:bodyPr/>
        <a:lstStyle/>
        <a:p>
          <a:endParaRPr lang="en-US"/>
        </a:p>
      </dgm:t>
    </dgm:pt>
    <dgm:pt modelId="{64C985C6-3C07-4B1E-A3E0-FA98D9965586}">
      <dgm:prSet/>
      <dgm:spPr/>
      <dgm:t>
        <a:bodyPr/>
        <a:lstStyle/>
        <a:p>
          <a:r>
            <a:rPr lang="en-US" dirty="0"/>
            <a:t>Highlight the related material in your CV, if this is not your first promotion</a:t>
          </a:r>
        </a:p>
      </dgm:t>
    </dgm:pt>
    <dgm:pt modelId="{FC36CE66-9C81-4FAA-9BA5-5C2BD0C78801}" type="parTrans" cxnId="{A420B529-9272-4D94-ABBC-4287EB583097}">
      <dgm:prSet/>
      <dgm:spPr/>
      <dgm:t>
        <a:bodyPr/>
        <a:lstStyle/>
        <a:p>
          <a:endParaRPr lang="en-US"/>
        </a:p>
      </dgm:t>
    </dgm:pt>
    <dgm:pt modelId="{2A95D397-737B-4E42-A0F0-EDDD1AF1C7EC}" type="sibTrans" cxnId="{A420B529-9272-4D94-ABBC-4287EB583097}">
      <dgm:prSet/>
      <dgm:spPr/>
      <dgm:t>
        <a:bodyPr/>
        <a:lstStyle/>
        <a:p>
          <a:endParaRPr lang="en-US"/>
        </a:p>
      </dgm:t>
    </dgm:pt>
    <dgm:pt modelId="{C4208B41-8680-4AF8-8255-D97459A665D5}" type="pres">
      <dgm:prSet presAssocID="{26BF22AB-BBD6-44BC-8AB9-D15B15F15D7C}" presName="Name0" presStyleCnt="0">
        <dgm:presLayoutVars>
          <dgm:dir/>
          <dgm:animLvl val="lvl"/>
          <dgm:resizeHandles val="exact"/>
        </dgm:presLayoutVars>
      </dgm:prSet>
      <dgm:spPr/>
    </dgm:pt>
    <dgm:pt modelId="{BF191C4C-D898-46C0-AD8C-5D599D0823E6}" type="pres">
      <dgm:prSet presAssocID="{30C949BF-1BC4-40C9-9C95-59BDE7804D99}" presName="boxAndChildren" presStyleCnt="0"/>
      <dgm:spPr/>
    </dgm:pt>
    <dgm:pt modelId="{D91326B3-00BC-4A70-B679-8D5B0AF3C079}" type="pres">
      <dgm:prSet presAssocID="{30C949BF-1BC4-40C9-9C95-59BDE7804D99}" presName="parentTextBox" presStyleLbl="alignNode1" presStyleIdx="0" presStyleCnt="3"/>
      <dgm:spPr/>
    </dgm:pt>
    <dgm:pt modelId="{44CDF613-1CF3-4D1F-B3D1-0C9ECE3C8DBB}" type="pres">
      <dgm:prSet presAssocID="{30C949BF-1BC4-40C9-9C95-59BDE7804D99}" presName="descendantBox" presStyleLbl="bgAccFollowNode1" presStyleIdx="0" presStyleCnt="3" custLinFactNeighborX="3513" custLinFactNeighborY="-1084"/>
      <dgm:spPr/>
    </dgm:pt>
    <dgm:pt modelId="{126AAAE7-63DA-40A5-9B34-8C20D7C06ED8}" type="pres">
      <dgm:prSet presAssocID="{6950BF0A-9958-4E77-B322-423DE286CBE6}" presName="sp" presStyleCnt="0"/>
      <dgm:spPr/>
    </dgm:pt>
    <dgm:pt modelId="{ABEAD632-CAA1-499F-BD32-006F5B2B62C7}" type="pres">
      <dgm:prSet presAssocID="{FE6C9207-84CD-4FE0-B11B-0639070BC852}" presName="arrowAndChildren" presStyleCnt="0"/>
      <dgm:spPr/>
    </dgm:pt>
    <dgm:pt modelId="{DF47B810-2AC7-489B-9FFF-052B0339EB10}" type="pres">
      <dgm:prSet presAssocID="{FE6C9207-84CD-4FE0-B11B-0639070BC852}" presName="parentTextArrow" presStyleLbl="node1" presStyleIdx="0" presStyleCnt="0"/>
      <dgm:spPr/>
    </dgm:pt>
    <dgm:pt modelId="{F87BC3E4-17C9-4C8E-BF31-36286C290B75}" type="pres">
      <dgm:prSet presAssocID="{FE6C9207-84CD-4FE0-B11B-0639070BC852}" presName="arrow" presStyleLbl="alignNode1" presStyleIdx="1" presStyleCnt="3"/>
      <dgm:spPr/>
    </dgm:pt>
    <dgm:pt modelId="{A95A8A36-29A6-4A74-AC5B-FC11F0AF639F}" type="pres">
      <dgm:prSet presAssocID="{FE6C9207-84CD-4FE0-B11B-0639070BC852}" presName="descendantArrow" presStyleLbl="bgAccFollowNode1" presStyleIdx="1" presStyleCnt="3" custLinFactNeighborX="81" custLinFactNeighborY="-31"/>
      <dgm:spPr/>
    </dgm:pt>
    <dgm:pt modelId="{962193FA-E6EB-4513-8A4F-9A78AB3628BF}" type="pres">
      <dgm:prSet presAssocID="{246EA0BB-B4EB-4C9D-98B9-25AB2046DEA0}" presName="sp" presStyleCnt="0"/>
      <dgm:spPr/>
    </dgm:pt>
    <dgm:pt modelId="{62B86BD2-8D82-454B-AA05-77AD97EA2FA7}" type="pres">
      <dgm:prSet presAssocID="{EEBB740B-7BA6-4A28-8DAF-16C15C880820}" presName="arrowAndChildren" presStyleCnt="0"/>
      <dgm:spPr/>
    </dgm:pt>
    <dgm:pt modelId="{B31CDE6D-85B2-47A3-91CD-192085AB8D5E}" type="pres">
      <dgm:prSet presAssocID="{EEBB740B-7BA6-4A28-8DAF-16C15C880820}" presName="parentTextArrow" presStyleLbl="node1" presStyleIdx="0" presStyleCnt="0"/>
      <dgm:spPr/>
    </dgm:pt>
    <dgm:pt modelId="{E32330D1-1ECD-41BD-BC68-0F5DD678E40B}" type="pres">
      <dgm:prSet presAssocID="{EEBB740B-7BA6-4A28-8DAF-16C15C880820}" presName="arrow" presStyleLbl="alignNode1" presStyleIdx="2" presStyleCnt="3"/>
      <dgm:spPr/>
    </dgm:pt>
    <dgm:pt modelId="{2222C722-DBD8-4288-BFB8-6719FEE9010D}" type="pres">
      <dgm:prSet presAssocID="{EEBB740B-7BA6-4A28-8DAF-16C15C880820}" presName="descendantArrow" presStyleLbl="bgAccFollowNode1" presStyleIdx="2" presStyleCnt="3" custLinFactNeighborX="81" custLinFactNeighborY="-2169"/>
      <dgm:spPr/>
    </dgm:pt>
  </dgm:ptLst>
  <dgm:cxnLst>
    <dgm:cxn modelId="{A0788805-566D-4F4A-89F4-5A41D342B619}" srcId="{26BF22AB-BBD6-44BC-8AB9-D15B15F15D7C}" destId="{EEBB740B-7BA6-4A28-8DAF-16C15C880820}" srcOrd="0" destOrd="0" parTransId="{C7EE11E1-9D8A-4347-BFB3-2BC6AB818AE2}" sibTransId="{246EA0BB-B4EB-4C9D-98B9-25AB2046DEA0}"/>
    <dgm:cxn modelId="{33B49F0F-B695-415D-A8DB-469457C10AF3}" type="presOf" srcId="{A60F9CD5-3119-4D00-8E4B-BD14023A7BE1}" destId="{A95A8A36-29A6-4A74-AC5B-FC11F0AF639F}" srcOrd="0" destOrd="0" presId="urn:microsoft.com/office/officeart/2016/7/layout/VerticalDownArrowProcess"/>
    <dgm:cxn modelId="{8DFAA91B-07F6-41EA-8D33-BCB0E89ECBEF}" type="presOf" srcId="{FE6C9207-84CD-4FE0-B11B-0639070BC852}" destId="{DF47B810-2AC7-489B-9FFF-052B0339EB10}" srcOrd="0" destOrd="0" presId="urn:microsoft.com/office/officeart/2016/7/layout/VerticalDownArrowProcess"/>
    <dgm:cxn modelId="{617DB124-3DD1-44D3-883D-61900242D8B6}" srcId="{26BF22AB-BBD6-44BC-8AB9-D15B15F15D7C}" destId="{FE6C9207-84CD-4FE0-B11B-0639070BC852}" srcOrd="1" destOrd="0" parTransId="{800FA260-F200-4FD2-82A0-1241E0565698}" sibTransId="{6950BF0A-9958-4E77-B322-423DE286CBE6}"/>
    <dgm:cxn modelId="{A420B529-9272-4D94-ABBC-4287EB583097}" srcId="{30C949BF-1BC4-40C9-9C95-59BDE7804D99}" destId="{64C985C6-3C07-4B1E-A3E0-FA98D9965586}" srcOrd="0" destOrd="0" parTransId="{FC36CE66-9C81-4FAA-9BA5-5C2BD0C78801}" sibTransId="{2A95D397-737B-4E42-A0F0-EDDD1AF1C7EC}"/>
    <dgm:cxn modelId="{FCB6A345-4D1A-478E-BCD0-5945C11113BD}" type="presOf" srcId="{64C985C6-3C07-4B1E-A3E0-FA98D9965586}" destId="{44CDF613-1CF3-4D1F-B3D1-0C9ECE3C8DBB}" srcOrd="0" destOrd="0" presId="urn:microsoft.com/office/officeart/2016/7/layout/VerticalDownArrowProcess"/>
    <dgm:cxn modelId="{D0B67476-97FB-440E-9C24-B55E8F044CCF}" type="presOf" srcId="{FE6C9207-84CD-4FE0-B11B-0639070BC852}" destId="{F87BC3E4-17C9-4C8E-BF31-36286C290B75}" srcOrd="1" destOrd="0" presId="urn:microsoft.com/office/officeart/2016/7/layout/VerticalDownArrowProcess"/>
    <dgm:cxn modelId="{69AAC97A-17C1-4011-A45D-0A3AC73A747E}" srcId="{EEBB740B-7BA6-4A28-8DAF-16C15C880820}" destId="{C80CFEE5-2E83-47E0-9D80-EF0D70FABA50}" srcOrd="0" destOrd="0" parTransId="{D5A1B475-9364-41BF-ADC1-ECABABB2BE0C}" sibTransId="{A474E107-21CA-473D-943E-8D4CC693C0FD}"/>
    <dgm:cxn modelId="{F6836390-F74A-4B50-A08B-AF56EEF638C7}" type="presOf" srcId="{C80CFEE5-2E83-47E0-9D80-EF0D70FABA50}" destId="{2222C722-DBD8-4288-BFB8-6719FEE9010D}" srcOrd="0" destOrd="0" presId="urn:microsoft.com/office/officeart/2016/7/layout/VerticalDownArrowProcess"/>
    <dgm:cxn modelId="{270EAB90-E69E-496A-9E60-5AF4E4DF16CE}" type="presOf" srcId="{EEBB740B-7BA6-4A28-8DAF-16C15C880820}" destId="{B31CDE6D-85B2-47A3-91CD-192085AB8D5E}" srcOrd="0" destOrd="0" presId="urn:microsoft.com/office/officeart/2016/7/layout/VerticalDownArrowProcess"/>
    <dgm:cxn modelId="{2F93F497-EBD7-4CC0-B8DF-3EDA46D68999}" srcId="{26BF22AB-BBD6-44BC-8AB9-D15B15F15D7C}" destId="{30C949BF-1BC4-40C9-9C95-59BDE7804D99}" srcOrd="2" destOrd="0" parTransId="{B1618D53-AD0A-4368-A534-0358D38D1B4E}" sibTransId="{DFC19213-B6D2-489A-B9D8-32BBE2ADC2C0}"/>
    <dgm:cxn modelId="{334F02A7-438B-4AB4-8759-3F204AF217B7}" srcId="{FE6C9207-84CD-4FE0-B11B-0639070BC852}" destId="{A60F9CD5-3119-4D00-8E4B-BD14023A7BE1}" srcOrd="0" destOrd="0" parTransId="{1638A389-098A-4410-94D8-D34FB4C683CB}" sibTransId="{FFC633FC-D42B-4128-A21D-34296B6A674B}"/>
    <dgm:cxn modelId="{E59F27D8-8BB1-46B2-8368-7A5FC1168C2D}" type="presOf" srcId="{EEBB740B-7BA6-4A28-8DAF-16C15C880820}" destId="{E32330D1-1ECD-41BD-BC68-0F5DD678E40B}" srcOrd="1" destOrd="0" presId="urn:microsoft.com/office/officeart/2016/7/layout/VerticalDownArrowProcess"/>
    <dgm:cxn modelId="{EEAF48F6-CE68-435E-8BAC-E790BC7D65B9}" type="presOf" srcId="{26BF22AB-BBD6-44BC-8AB9-D15B15F15D7C}" destId="{C4208B41-8680-4AF8-8255-D97459A665D5}" srcOrd="0" destOrd="0" presId="urn:microsoft.com/office/officeart/2016/7/layout/VerticalDownArrowProcess"/>
    <dgm:cxn modelId="{FD32A2FF-F611-45D9-B1DC-9E6264C32702}" type="presOf" srcId="{30C949BF-1BC4-40C9-9C95-59BDE7804D99}" destId="{D91326B3-00BC-4A70-B679-8D5B0AF3C079}" srcOrd="0" destOrd="0" presId="urn:microsoft.com/office/officeart/2016/7/layout/VerticalDownArrowProcess"/>
    <dgm:cxn modelId="{2E8106A2-5A9D-41BE-9196-F73DCFCE3BC2}" type="presParOf" srcId="{C4208B41-8680-4AF8-8255-D97459A665D5}" destId="{BF191C4C-D898-46C0-AD8C-5D599D0823E6}" srcOrd="0" destOrd="0" presId="urn:microsoft.com/office/officeart/2016/7/layout/VerticalDownArrowProcess"/>
    <dgm:cxn modelId="{4666F06D-26E6-4C1A-B12C-2FCF618791E6}" type="presParOf" srcId="{BF191C4C-D898-46C0-AD8C-5D599D0823E6}" destId="{D91326B3-00BC-4A70-B679-8D5B0AF3C079}" srcOrd="0" destOrd="0" presId="urn:microsoft.com/office/officeart/2016/7/layout/VerticalDownArrowProcess"/>
    <dgm:cxn modelId="{C22D616B-F7E8-49A4-BB32-D6BDD8EDC026}" type="presParOf" srcId="{BF191C4C-D898-46C0-AD8C-5D599D0823E6}" destId="{44CDF613-1CF3-4D1F-B3D1-0C9ECE3C8DBB}" srcOrd="1" destOrd="0" presId="urn:microsoft.com/office/officeart/2016/7/layout/VerticalDownArrowProcess"/>
    <dgm:cxn modelId="{8FB84BEA-1622-459F-805C-5E9E686D1485}" type="presParOf" srcId="{C4208B41-8680-4AF8-8255-D97459A665D5}" destId="{126AAAE7-63DA-40A5-9B34-8C20D7C06ED8}" srcOrd="1" destOrd="0" presId="urn:microsoft.com/office/officeart/2016/7/layout/VerticalDownArrowProcess"/>
    <dgm:cxn modelId="{1A80548E-C09D-469A-928E-2F50AC311A9B}" type="presParOf" srcId="{C4208B41-8680-4AF8-8255-D97459A665D5}" destId="{ABEAD632-CAA1-499F-BD32-006F5B2B62C7}" srcOrd="2" destOrd="0" presId="urn:microsoft.com/office/officeart/2016/7/layout/VerticalDownArrowProcess"/>
    <dgm:cxn modelId="{F57E07AC-DBEE-4952-9B90-9CC1B60514E1}" type="presParOf" srcId="{ABEAD632-CAA1-499F-BD32-006F5B2B62C7}" destId="{DF47B810-2AC7-489B-9FFF-052B0339EB10}" srcOrd="0" destOrd="0" presId="urn:microsoft.com/office/officeart/2016/7/layout/VerticalDownArrowProcess"/>
    <dgm:cxn modelId="{990A5668-9B0F-424D-A8B2-0A4BA28FB2D6}" type="presParOf" srcId="{ABEAD632-CAA1-499F-BD32-006F5B2B62C7}" destId="{F87BC3E4-17C9-4C8E-BF31-36286C290B75}" srcOrd="1" destOrd="0" presId="urn:microsoft.com/office/officeart/2016/7/layout/VerticalDownArrowProcess"/>
    <dgm:cxn modelId="{7967C571-03CF-47F1-AAE6-FEE0DC55ECE8}" type="presParOf" srcId="{ABEAD632-CAA1-499F-BD32-006F5B2B62C7}" destId="{A95A8A36-29A6-4A74-AC5B-FC11F0AF639F}" srcOrd="2" destOrd="0" presId="urn:microsoft.com/office/officeart/2016/7/layout/VerticalDownArrowProcess"/>
    <dgm:cxn modelId="{2911D80B-65C7-4841-9467-FF643224622C}" type="presParOf" srcId="{C4208B41-8680-4AF8-8255-D97459A665D5}" destId="{962193FA-E6EB-4513-8A4F-9A78AB3628BF}" srcOrd="3" destOrd="0" presId="urn:microsoft.com/office/officeart/2016/7/layout/VerticalDownArrowProcess"/>
    <dgm:cxn modelId="{560032E9-AF23-489E-99E7-3E958B2BD5A6}" type="presParOf" srcId="{C4208B41-8680-4AF8-8255-D97459A665D5}" destId="{62B86BD2-8D82-454B-AA05-77AD97EA2FA7}" srcOrd="4" destOrd="0" presId="urn:microsoft.com/office/officeart/2016/7/layout/VerticalDownArrowProcess"/>
    <dgm:cxn modelId="{ACE2584A-18CC-4348-AEE1-EB2A246CD4FF}" type="presParOf" srcId="{62B86BD2-8D82-454B-AA05-77AD97EA2FA7}" destId="{B31CDE6D-85B2-47A3-91CD-192085AB8D5E}" srcOrd="0" destOrd="0" presId="urn:microsoft.com/office/officeart/2016/7/layout/VerticalDownArrowProcess"/>
    <dgm:cxn modelId="{071E9AA8-7295-43D4-8507-571D5969653C}" type="presParOf" srcId="{62B86BD2-8D82-454B-AA05-77AD97EA2FA7}" destId="{E32330D1-1ECD-41BD-BC68-0F5DD678E40B}" srcOrd="1" destOrd="0" presId="urn:microsoft.com/office/officeart/2016/7/layout/VerticalDownArrowProcess"/>
    <dgm:cxn modelId="{F0CCFD85-D871-4E0B-B6B8-60118AAF68CC}" type="presParOf" srcId="{62B86BD2-8D82-454B-AA05-77AD97EA2FA7}" destId="{2222C722-DBD8-4288-BFB8-6719FEE9010D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1326B3-00BC-4A70-B679-8D5B0AF3C079}">
      <dsp:nvSpPr>
        <dsp:cNvPr id="0" name=""/>
        <dsp:cNvSpPr/>
      </dsp:nvSpPr>
      <dsp:spPr>
        <a:xfrm>
          <a:off x="0" y="3724484"/>
          <a:ext cx="1257299" cy="122245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419" tIns="256032" rIns="89419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READ</a:t>
          </a:r>
        </a:p>
      </dsp:txBody>
      <dsp:txXfrm>
        <a:off x="0" y="3724484"/>
        <a:ext cx="1257299" cy="1222458"/>
      </dsp:txXfrm>
    </dsp:sp>
    <dsp:sp modelId="{44CDF613-1CF3-4D1F-B3D1-0C9ECE3C8DBB}">
      <dsp:nvSpPr>
        <dsp:cNvPr id="0" name=""/>
        <dsp:cNvSpPr/>
      </dsp:nvSpPr>
      <dsp:spPr>
        <a:xfrm>
          <a:off x="1257299" y="3724484"/>
          <a:ext cx="3771900" cy="122245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12" tIns="203200" rIns="76512" bIns="2032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The CBA 16.A.2.</a:t>
          </a:r>
        </a:p>
      </dsp:txBody>
      <dsp:txXfrm>
        <a:off x="1257299" y="3724484"/>
        <a:ext cx="3771900" cy="1222458"/>
      </dsp:txXfrm>
    </dsp:sp>
    <dsp:sp modelId="{F87BC3E4-17C9-4C8E-BF31-36286C290B75}">
      <dsp:nvSpPr>
        <dsp:cNvPr id="0" name=""/>
        <dsp:cNvSpPr/>
      </dsp:nvSpPr>
      <dsp:spPr>
        <a:xfrm rot="10800000">
          <a:off x="0" y="1862679"/>
          <a:ext cx="1257299" cy="1880141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419" tIns="256032" rIns="89419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READ</a:t>
          </a:r>
        </a:p>
      </dsp:txBody>
      <dsp:txXfrm rot="-10800000">
        <a:off x="0" y="1862679"/>
        <a:ext cx="1257299" cy="1222092"/>
      </dsp:txXfrm>
    </dsp:sp>
    <dsp:sp modelId="{A95A8A36-29A6-4A74-AC5B-FC11F0AF639F}">
      <dsp:nvSpPr>
        <dsp:cNvPr id="0" name=""/>
        <dsp:cNvSpPr/>
      </dsp:nvSpPr>
      <dsp:spPr>
        <a:xfrm>
          <a:off x="1257299" y="1862679"/>
          <a:ext cx="3771900" cy="1222092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12" tIns="203200" rIns="76512" bIns="2032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The </a:t>
          </a:r>
          <a:r>
            <a:rPr lang="en-US" sz="1600" b="1" kern="1200" spc="-60" dirty="0">
              <a:solidFill>
                <a:srgbClr val="252525"/>
              </a:solidFill>
              <a:cs typeface="Times New Roman"/>
            </a:rPr>
            <a:t>Statement of Promotion, Policies, and Procedures </a:t>
          </a:r>
          <a:r>
            <a:rPr lang="en-US" sz="1600" kern="1200" dirty="0"/>
            <a:t>(S3P).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PRINT OUT</a:t>
          </a:r>
        </a:p>
      </dsp:txBody>
      <dsp:txXfrm>
        <a:off x="1257299" y="1862679"/>
        <a:ext cx="3771900" cy="1222092"/>
      </dsp:txXfrm>
    </dsp:sp>
    <dsp:sp modelId="{E32330D1-1ECD-41BD-BC68-0F5DD678E40B}">
      <dsp:nvSpPr>
        <dsp:cNvPr id="0" name=""/>
        <dsp:cNvSpPr/>
      </dsp:nvSpPr>
      <dsp:spPr>
        <a:xfrm rot="10800000">
          <a:off x="0" y="874"/>
          <a:ext cx="1257299" cy="1880141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419" tIns="256032" rIns="89419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READ</a:t>
          </a:r>
        </a:p>
      </dsp:txBody>
      <dsp:txXfrm rot="-10800000">
        <a:off x="0" y="874"/>
        <a:ext cx="1257299" cy="1222092"/>
      </dsp:txXfrm>
    </dsp:sp>
    <dsp:sp modelId="{2222C722-DBD8-4288-BFB8-6719FEE9010D}">
      <dsp:nvSpPr>
        <dsp:cNvPr id="0" name=""/>
        <dsp:cNvSpPr/>
      </dsp:nvSpPr>
      <dsp:spPr>
        <a:xfrm>
          <a:off x="1257299" y="874"/>
          <a:ext cx="3771900" cy="1222092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12" tIns="203200" rIns="76512" bIns="2032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Promotion Forms and Instructions. </a:t>
          </a:r>
        </a:p>
      </dsp:txBody>
      <dsp:txXfrm>
        <a:off x="1257299" y="874"/>
        <a:ext cx="3771900" cy="12220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1326B3-00BC-4A70-B679-8D5B0AF3C079}">
      <dsp:nvSpPr>
        <dsp:cNvPr id="0" name=""/>
        <dsp:cNvSpPr/>
      </dsp:nvSpPr>
      <dsp:spPr>
        <a:xfrm>
          <a:off x="0" y="3724484"/>
          <a:ext cx="1257299" cy="122245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419" tIns="213360" rIns="89419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Tell</a:t>
          </a:r>
        </a:p>
      </dsp:txBody>
      <dsp:txXfrm>
        <a:off x="0" y="3724484"/>
        <a:ext cx="1257299" cy="1222458"/>
      </dsp:txXfrm>
    </dsp:sp>
    <dsp:sp modelId="{44CDF613-1CF3-4D1F-B3D1-0C9ECE3C8DBB}">
      <dsp:nvSpPr>
        <dsp:cNvPr id="0" name=""/>
        <dsp:cNvSpPr/>
      </dsp:nvSpPr>
      <dsp:spPr>
        <a:xfrm>
          <a:off x="1257299" y="3724484"/>
          <a:ext cx="3771900" cy="122245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12" tIns="203200" rIns="76512" bIns="2032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Your story: Your role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Impact/Importance/Significance.</a:t>
          </a:r>
        </a:p>
      </dsp:txBody>
      <dsp:txXfrm>
        <a:off x="1257299" y="3724484"/>
        <a:ext cx="3771900" cy="1222458"/>
      </dsp:txXfrm>
    </dsp:sp>
    <dsp:sp modelId="{F87BC3E4-17C9-4C8E-BF31-36286C290B75}">
      <dsp:nvSpPr>
        <dsp:cNvPr id="0" name=""/>
        <dsp:cNvSpPr/>
      </dsp:nvSpPr>
      <dsp:spPr>
        <a:xfrm rot="10800000">
          <a:off x="0" y="1862679"/>
          <a:ext cx="1257299" cy="1880141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419" tIns="213360" rIns="89419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Ask</a:t>
          </a:r>
        </a:p>
      </dsp:txBody>
      <dsp:txXfrm rot="-10800000">
        <a:off x="0" y="1862679"/>
        <a:ext cx="1257299" cy="1222092"/>
      </dsp:txXfrm>
    </dsp:sp>
    <dsp:sp modelId="{A95A8A36-29A6-4A74-AC5B-FC11F0AF639F}">
      <dsp:nvSpPr>
        <dsp:cNvPr id="0" name=""/>
        <dsp:cNvSpPr/>
      </dsp:nvSpPr>
      <dsp:spPr>
        <a:xfrm>
          <a:off x="1257299" y="1862679"/>
          <a:ext cx="3771900" cy="1222092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12" tIns="203200" rIns="76512" bIns="2032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- Your disciple for technical support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- Other people outside your discipline to read your letter</a:t>
          </a:r>
        </a:p>
      </dsp:txBody>
      <dsp:txXfrm>
        <a:off x="1257299" y="1862679"/>
        <a:ext cx="3771900" cy="1222092"/>
      </dsp:txXfrm>
    </dsp:sp>
    <dsp:sp modelId="{E32330D1-1ECD-41BD-BC68-0F5DD678E40B}">
      <dsp:nvSpPr>
        <dsp:cNvPr id="0" name=""/>
        <dsp:cNvSpPr/>
      </dsp:nvSpPr>
      <dsp:spPr>
        <a:xfrm rot="10800000">
          <a:off x="0" y="874"/>
          <a:ext cx="1257299" cy="1880141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419" tIns="213360" rIns="89419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Do</a:t>
          </a:r>
          <a:r>
            <a:rPr lang="en-US" sz="3000" kern="1200" baseline="0" dirty="0"/>
            <a:t> not</a:t>
          </a:r>
          <a:endParaRPr lang="en-US" sz="3000" kern="1200" dirty="0"/>
        </a:p>
      </dsp:txBody>
      <dsp:txXfrm rot="-10800000">
        <a:off x="0" y="874"/>
        <a:ext cx="1257299" cy="1222092"/>
      </dsp:txXfrm>
    </dsp:sp>
    <dsp:sp modelId="{2222C722-DBD8-4288-BFB8-6719FEE9010D}">
      <dsp:nvSpPr>
        <dsp:cNvPr id="0" name=""/>
        <dsp:cNvSpPr/>
      </dsp:nvSpPr>
      <dsp:spPr>
        <a:xfrm>
          <a:off x="1257299" y="874"/>
          <a:ext cx="3771900" cy="1222092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12" tIns="203200" rIns="76512" bIns="2032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Assume that the UWPC know and understands your discipline or area of research</a:t>
          </a:r>
        </a:p>
      </dsp:txBody>
      <dsp:txXfrm>
        <a:off x="1257299" y="874"/>
        <a:ext cx="3771900" cy="12220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1326B3-00BC-4A70-B679-8D5B0AF3C079}">
      <dsp:nvSpPr>
        <dsp:cNvPr id="0" name=""/>
        <dsp:cNvSpPr/>
      </dsp:nvSpPr>
      <dsp:spPr>
        <a:xfrm>
          <a:off x="0" y="3724484"/>
          <a:ext cx="1257299" cy="122245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419" tIns="192024" rIns="89419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Avoid</a:t>
          </a:r>
        </a:p>
      </dsp:txBody>
      <dsp:txXfrm>
        <a:off x="0" y="3724484"/>
        <a:ext cx="1257299" cy="1222458"/>
      </dsp:txXfrm>
    </dsp:sp>
    <dsp:sp modelId="{44CDF613-1CF3-4D1F-B3D1-0C9ECE3C8DBB}">
      <dsp:nvSpPr>
        <dsp:cNvPr id="0" name=""/>
        <dsp:cNvSpPr/>
      </dsp:nvSpPr>
      <dsp:spPr>
        <a:xfrm>
          <a:off x="1257299" y="3711233"/>
          <a:ext cx="3771900" cy="122245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12" tIns="279400" rIns="76512" bIns="27940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Overwhelming the pages. Legible</a:t>
          </a:r>
        </a:p>
      </dsp:txBody>
      <dsp:txXfrm>
        <a:off x="1257299" y="3711233"/>
        <a:ext cx="3771900" cy="1222458"/>
      </dsp:txXfrm>
    </dsp:sp>
    <dsp:sp modelId="{F87BC3E4-17C9-4C8E-BF31-36286C290B75}">
      <dsp:nvSpPr>
        <dsp:cNvPr id="0" name=""/>
        <dsp:cNvSpPr/>
      </dsp:nvSpPr>
      <dsp:spPr>
        <a:xfrm rot="10800000">
          <a:off x="0" y="1862679"/>
          <a:ext cx="1257299" cy="1880141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419" tIns="192024" rIns="89419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Provide</a:t>
          </a:r>
        </a:p>
      </dsp:txBody>
      <dsp:txXfrm rot="-10800000">
        <a:off x="0" y="1862679"/>
        <a:ext cx="1257299" cy="1222092"/>
      </dsp:txXfrm>
    </dsp:sp>
    <dsp:sp modelId="{A95A8A36-29A6-4A74-AC5B-FC11F0AF639F}">
      <dsp:nvSpPr>
        <dsp:cNvPr id="0" name=""/>
        <dsp:cNvSpPr/>
      </dsp:nvSpPr>
      <dsp:spPr>
        <a:xfrm>
          <a:off x="1257299" y="1862300"/>
          <a:ext cx="3771900" cy="1222092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12" tIns="241300" rIns="76512" bIns="24130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The title page/first page of research. </a:t>
          </a:r>
          <a:r>
            <a:rPr lang="en-US" sz="1600" i="1" kern="1200" dirty="0"/>
            <a:t>IF, AR, Peer-reviewed/blinded </a:t>
          </a:r>
        </a:p>
      </dsp:txBody>
      <dsp:txXfrm>
        <a:off x="1257299" y="1862300"/>
        <a:ext cx="3771900" cy="1222092"/>
      </dsp:txXfrm>
    </dsp:sp>
    <dsp:sp modelId="{E32330D1-1ECD-41BD-BC68-0F5DD678E40B}">
      <dsp:nvSpPr>
        <dsp:cNvPr id="0" name=""/>
        <dsp:cNvSpPr/>
      </dsp:nvSpPr>
      <dsp:spPr>
        <a:xfrm rot="10800000">
          <a:off x="0" y="874"/>
          <a:ext cx="1257299" cy="1880141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419" tIns="192024" rIns="89419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Do</a:t>
          </a:r>
          <a:r>
            <a:rPr lang="en-US" sz="2700" kern="1200" baseline="0" dirty="0"/>
            <a:t> not</a:t>
          </a:r>
          <a:endParaRPr lang="en-US" sz="2700" kern="1200" dirty="0"/>
        </a:p>
      </dsp:txBody>
      <dsp:txXfrm rot="-10800000">
        <a:off x="0" y="874"/>
        <a:ext cx="1257299" cy="1222092"/>
      </dsp:txXfrm>
    </dsp:sp>
    <dsp:sp modelId="{2222C722-DBD8-4288-BFB8-6719FEE9010D}">
      <dsp:nvSpPr>
        <dsp:cNvPr id="0" name=""/>
        <dsp:cNvSpPr/>
      </dsp:nvSpPr>
      <dsp:spPr>
        <a:xfrm>
          <a:off x="1257299" y="0"/>
          <a:ext cx="3771900" cy="1222092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12" tIns="279400" rIns="76512" bIns="27940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Provide links for your work. </a:t>
          </a:r>
        </a:p>
      </dsp:txBody>
      <dsp:txXfrm>
        <a:off x="1257299" y="0"/>
        <a:ext cx="3771900" cy="12220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1326B3-00BC-4A70-B679-8D5B0AF3C079}">
      <dsp:nvSpPr>
        <dsp:cNvPr id="0" name=""/>
        <dsp:cNvSpPr/>
      </dsp:nvSpPr>
      <dsp:spPr>
        <a:xfrm>
          <a:off x="0" y="3724484"/>
          <a:ext cx="1257299" cy="122245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419" tIns="213360" rIns="89419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Do</a:t>
          </a:r>
        </a:p>
      </dsp:txBody>
      <dsp:txXfrm>
        <a:off x="0" y="3724484"/>
        <a:ext cx="1257299" cy="1222458"/>
      </dsp:txXfrm>
    </dsp:sp>
    <dsp:sp modelId="{44CDF613-1CF3-4D1F-B3D1-0C9ECE3C8DBB}">
      <dsp:nvSpPr>
        <dsp:cNvPr id="0" name=""/>
        <dsp:cNvSpPr/>
      </dsp:nvSpPr>
      <dsp:spPr>
        <a:xfrm>
          <a:off x="1257299" y="3711233"/>
          <a:ext cx="3771900" cy="122245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12" tIns="203200" rIns="76512" bIns="2032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Highlight the related material in your CV, if this is not your first promotion</a:t>
          </a:r>
        </a:p>
      </dsp:txBody>
      <dsp:txXfrm>
        <a:off x="1257299" y="3711233"/>
        <a:ext cx="3771900" cy="1222458"/>
      </dsp:txXfrm>
    </dsp:sp>
    <dsp:sp modelId="{F87BC3E4-17C9-4C8E-BF31-36286C290B75}">
      <dsp:nvSpPr>
        <dsp:cNvPr id="0" name=""/>
        <dsp:cNvSpPr/>
      </dsp:nvSpPr>
      <dsp:spPr>
        <a:xfrm rot="10800000">
          <a:off x="0" y="1862679"/>
          <a:ext cx="1257299" cy="1880141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419" tIns="213360" rIns="89419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Do not</a:t>
          </a:r>
        </a:p>
      </dsp:txBody>
      <dsp:txXfrm rot="-10800000">
        <a:off x="0" y="1862679"/>
        <a:ext cx="1257299" cy="1222092"/>
      </dsp:txXfrm>
    </dsp:sp>
    <dsp:sp modelId="{A95A8A36-29A6-4A74-AC5B-FC11F0AF639F}">
      <dsp:nvSpPr>
        <dsp:cNvPr id="0" name=""/>
        <dsp:cNvSpPr/>
      </dsp:nvSpPr>
      <dsp:spPr>
        <a:xfrm>
          <a:off x="1257299" y="1862300"/>
          <a:ext cx="3771900" cy="1222092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12" tIns="203200" rIns="76512" bIns="2032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Use the same material for multiple areas (T-S-S)</a:t>
          </a:r>
        </a:p>
      </dsp:txBody>
      <dsp:txXfrm>
        <a:off x="1257299" y="1862300"/>
        <a:ext cx="3771900" cy="1222092"/>
      </dsp:txXfrm>
    </dsp:sp>
    <dsp:sp modelId="{E32330D1-1ECD-41BD-BC68-0F5DD678E40B}">
      <dsp:nvSpPr>
        <dsp:cNvPr id="0" name=""/>
        <dsp:cNvSpPr/>
      </dsp:nvSpPr>
      <dsp:spPr>
        <a:xfrm rot="10800000">
          <a:off x="0" y="874"/>
          <a:ext cx="1257299" cy="1880141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419" tIns="213360" rIns="89419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Do</a:t>
          </a:r>
          <a:r>
            <a:rPr lang="en-US" sz="3000" kern="1200" baseline="0" dirty="0"/>
            <a:t> not</a:t>
          </a:r>
          <a:endParaRPr lang="en-US" sz="3000" kern="1200" dirty="0"/>
        </a:p>
      </dsp:txBody>
      <dsp:txXfrm rot="-10800000">
        <a:off x="0" y="874"/>
        <a:ext cx="1257299" cy="1222092"/>
      </dsp:txXfrm>
    </dsp:sp>
    <dsp:sp modelId="{2222C722-DBD8-4288-BFB8-6719FEE9010D}">
      <dsp:nvSpPr>
        <dsp:cNvPr id="0" name=""/>
        <dsp:cNvSpPr/>
      </dsp:nvSpPr>
      <dsp:spPr>
        <a:xfrm>
          <a:off x="1257299" y="0"/>
          <a:ext cx="3771900" cy="1222092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12" tIns="203200" rIns="76512" bIns="2032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Complete Form 3 </a:t>
          </a:r>
          <a:r>
            <a:rPr lang="en-US" sz="1600" b="1" u="sng" kern="1200" dirty="0">
              <a:solidFill>
                <a:srgbClr val="FF0000"/>
              </a:solidFill>
            </a:rPr>
            <a:t>IF</a:t>
          </a:r>
          <a:r>
            <a:rPr lang="en-US" sz="1600" kern="1200" dirty="0"/>
            <a:t> you are a faculty with 9-month contract.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Faculty with a Job Description Form</a:t>
          </a:r>
          <a:endParaRPr lang="en-US" sz="1600" kern="1200" dirty="0"/>
        </a:p>
      </dsp:txBody>
      <dsp:txXfrm>
        <a:off x="1257299" y="0"/>
        <a:ext cx="3771900" cy="1222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6ECFC5E5-7CE2-0F40-93DC-911B1E3654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1168" b="38372"/>
          <a:stretch/>
        </p:blipFill>
        <p:spPr>
          <a:xfrm>
            <a:off x="7924800" y="3"/>
            <a:ext cx="4267200" cy="68579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7D9781-8A14-41C2-BACD-4380FDE919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US" dirty="0"/>
              <a:t>Click to insert 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3F452-C46B-4B3A-8EEC-FADC686C2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2B353-B968-4C26-9195-ECDEBBAA2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3BE7-E80C-4D5C-8EB8-295547A75DAE}" type="datetimeFigureOut">
              <a:rPr lang="en-US" smtClean="0"/>
              <a:t>2/8/2023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472C9-200B-4ABB-B686-1BCAACC87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EC6312-F216-45F1-A03D-36119C4B9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B695-B233-4887-BF2C-7F3BB78C8EB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7D19C7-AABD-5C4F-8150-7A9B8BE167F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68" y="6356350"/>
            <a:ext cx="919725" cy="365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4014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D3A05A6B-9B8F-6442-AAE0-C6AEEEFC08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1168" b="38372"/>
          <a:stretch/>
        </p:blipFill>
        <p:spPr>
          <a:xfrm>
            <a:off x="7924800" y="3"/>
            <a:ext cx="4267200" cy="6857998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6823C2-4445-C94C-870F-7AD3C16D2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3BE7-E80C-4D5C-8EB8-295547A75DAE}" type="datetimeFigureOut">
              <a:rPr lang="en-US" smtClean="0"/>
              <a:pPr/>
              <a:t>2/8/2023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60DD90-1844-8540-80EF-5F7D2C333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E5D7D9-EBE3-364E-B732-13B8342D0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B695-B233-4887-BF2C-7F3BB78C8E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8B9A9E11-04E1-9E44-84E7-3CF46AE5DB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46888" y="269875"/>
            <a:ext cx="5783371" cy="5902326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0EBFF6B-81BD-814A-B1D4-98573343A9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7389" y="269877"/>
            <a:ext cx="5590667" cy="2820797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3087B1AE-D78A-A248-8145-0F228BF3EA6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7389" y="3351406"/>
            <a:ext cx="5590667" cy="2820797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3FFF10-3D70-6E4D-8722-78F95EC3143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68" y="6356350"/>
            <a:ext cx="919725" cy="365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2087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A5CE344-D670-6F46-A21E-FB65A76EC18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insert full-screen picture</a:t>
            </a:r>
          </a:p>
        </p:txBody>
      </p:sp>
    </p:spTree>
    <p:extLst>
      <p:ext uri="{BB962C8B-B14F-4D97-AF65-F5344CB8AC3E}">
        <p14:creationId xmlns:p14="http://schemas.microsoft.com/office/powerpoint/2010/main" val="3497590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D666E-E6BF-416E-8CFC-929CED3CEF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DF1CD2-9758-499B-9942-A498696363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C8E48-B536-488D-B384-A5FA7A181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6D7C-A991-4993-A339-28CDD66151A1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A570C3-E60E-4094-8041-4DE7F38C9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D5F622-A05B-4F8A-9780-04909716D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1200B-DD75-4C98-B12D-FB48DFEC8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170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6C35F-FE8B-4C85-AAEE-E96A0AE93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42C87-51E5-48BF-9EAD-28F8AA1B4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3004F-F729-4528-8479-7DB47DE3B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6D7C-A991-4993-A339-28CDD66151A1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F0CAE3-9439-4134-A982-4A7CC43A1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6EA51-3EC8-40D5-8C3D-E0E662AE3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1200B-DD75-4C98-B12D-FB48DFEC8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482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26592-566B-47D0-9D1E-A61035B5F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F4233-849A-4226-B59A-17F6F71A39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04F6-98F4-4EBB-ABA9-50EC62588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6D7C-A991-4993-A339-28CDD66151A1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8CE98-7E91-49A7-9D92-69E0B88EA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546889-5AAB-4550-97DA-717318858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1200B-DD75-4C98-B12D-FB48DFEC8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03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C8783-2308-45A3-A785-262065D03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040E9-335D-42C0-8571-A991B7A966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197609-2DD4-4D12-8477-0D9B26D418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E883EB-6F69-4DD6-818F-6EC63E865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6D7C-A991-4993-A339-28CDD66151A1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9C9676-523D-418D-8B8C-C0A5CC755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391612-BFAF-4DB6-A393-4B8398ED1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1200B-DD75-4C98-B12D-FB48DFEC8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92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8B58F-F97D-4379-B50F-EA03F8D7E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29FE6-D9E4-4E41-9C72-57789C423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196C6C-824F-4A96-BE77-38992C7344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0D25BB-4417-41DE-ABA0-FD4F8DD38C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6926FD-C575-4E9A-82BF-92C7F5BCEA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84AA5F-A05F-494B-88C0-30D2BB0A1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6D7C-A991-4993-A339-28CDD66151A1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739DC3-B102-4471-9276-169265176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7B5BCC-9849-4757-A481-DB7E58080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1200B-DD75-4C98-B12D-FB48DFEC8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2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27FED-5B36-4DB2-9D89-683BA5E40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74215D-2AE0-4319-9585-486F1B757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6D7C-A991-4993-A339-28CDD66151A1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8442D0-09AB-4233-B49D-F96573348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F344BF-C3A4-423B-9F08-2E2C7D47D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1200B-DD75-4C98-B12D-FB48DFEC8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074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1487BD-1ECE-4AB9-8FC7-DC117F874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6D7C-A991-4993-A339-28CDD66151A1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EC382F-4495-4BFE-98B1-44A23DAEC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0328D-3CBB-41A9-BF13-BB51DB562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1200B-DD75-4C98-B12D-FB48DFEC8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04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16450-6AC4-45A2-A345-BFC0611AD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C11E1-33B2-4188-AF6D-6253B558D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F91A8A-A724-4CA1-A27E-27DFAD06C9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143898-81E7-491F-B32B-0ED79EED6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6D7C-A991-4993-A339-28CDD66151A1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C365B9-5228-4A52-BD34-037FBC8BE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3DD789-9206-4736-8CAC-D667F8338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1200B-DD75-4C98-B12D-FB48DFEC8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754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E1C5C06-2DF9-D049-A6B2-04F61D3972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7D2C4B-B5D7-479A-9B0C-31DD325D4D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1248" y="1664208"/>
            <a:ext cx="1051560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43BD4A-33EE-45CE-AB4A-75B9E32588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032504"/>
            <a:ext cx="10515600" cy="115214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CF198-BDD9-4152-8D3C-53043EA25B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74931" y="5894265"/>
            <a:ext cx="143712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5C3BE7-E80C-4D5C-8EB8-295547A75DAE}" type="datetimeFigureOut">
              <a:rPr lang="en-US" smtClean="0"/>
              <a:pPr/>
              <a:t>2/8/2023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8D4660-DB06-4FBE-B73A-F03B9B071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79541" y="5893230"/>
            <a:ext cx="302927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D7523-8013-4431-9915-BB8899283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6034" y="5893230"/>
            <a:ext cx="137081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EDB695-B233-4887-BF2C-7F3BB78C8EB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EFD232-0A3C-6A49-8C5A-A52910167A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66" y="5594103"/>
            <a:ext cx="1733093" cy="68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637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276DC-C4CB-43A2-9C00-EE7E70836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5A5890-03C3-42F0-A25B-65CAA4691A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9D73CA-20AA-4DEC-9BEB-9B57E3E14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BBD54-FF96-4BB1-8214-B41E1CE21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6D7C-A991-4993-A339-28CDD66151A1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A97CC-465C-4316-B011-E2241D104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2B9041-33EF-40D0-89B0-3E84AC7FD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1200B-DD75-4C98-B12D-FB48DFEC8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0142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953A7-BABD-411B-B0F1-8E8C8D5B3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04D815-1D3C-47EF-BE4E-11FF6D8E43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3C0B7-F196-4F9C-92CE-D3B11B3D7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6D7C-A991-4993-A339-28CDD66151A1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83C74-40B3-4EEF-8DC7-26F7FA192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430833-D446-4F98-A16D-25EA8E925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1200B-DD75-4C98-B12D-FB48DFEC8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99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A9E6C0-9E16-4D85-84D3-1BE69968A9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8DE87A-D283-4F76-9426-1FC93B63BE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641A13-9069-44F1-AB1B-01E7C9268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6D7C-A991-4993-A339-28CDD66151A1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C89B7-0055-4534-839B-1687C13B8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73E0E-3FF9-4672-A558-BFE6864F9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1200B-DD75-4C98-B12D-FB48DFEC8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255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A7C493-589C-C841-AC42-8215ACB32B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4C0F03-81DE-40F6-8B2B-165F97389D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07410"/>
            <a:ext cx="10515600" cy="1865679"/>
          </a:xfrm>
        </p:spPr>
        <p:txBody>
          <a:bodyPr anchor="t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section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2EFF09-B482-4C53-9C14-8440798856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907794"/>
            <a:ext cx="105156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accent3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1339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12962677-F35E-5A44-9730-6B7FBC62D9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1168" b="38372"/>
          <a:stretch/>
        </p:blipFill>
        <p:spPr>
          <a:xfrm>
            <a:off x="7924800" y="3"/>
            <a:ext cx="4267200" cy="68579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D70542-BAD9-4527-8274-72EFC3485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ED776-5EF1-40ED-8122-D5295FDD5E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23B4FA-5FF7-49AD-B9DD-8E9CD27F8B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64BAF7-BFF1-4B48-9B36-E73186854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3BE7-E80C-4D5C-8EB8-295547A75DAE}" type="datetimeFigureOut">
              <a:rPr lang="en-US" smtClean="0"/>
              <a:t>2/8/2023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C6FD7A-B770-489E-9D65-43C10BFAC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52CEAE-2949-49FA-9F6D-C60B6553A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B695-B233-4887-BF2C-7F3BB78C8EB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BB9DFD-786E-2847-9F8A-6E23BBAB3D8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68" y="6356350"/>
            <a:ext cx="919725" cy="365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4410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950FA805-C5EA-8D4A-89BB-A1B060D922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1168" b="38372"/>
          <a:stretch/>
        </p:blipFill>
        <p:spPr>
          <a:xfrm>
            <a:off x="7924800" y="3"/>
            <a:ext cx="4267200" cy="68579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49E802-5479-4E91-8145-E11CCBBE4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0F94A8-D1EC-428C-B43C-4F8E52384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6F5AFD-307B-427D-8FA0-E37F8990BE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8C8B95-B621-4AB9-BED5-238004F902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0B85C5-7749-4B64-A0F0-69294B6CEA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971985-2DE0-4FC9-B144-EF1F8FF79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3BE7-E80C-4D5C-8EB8-295547A75DAE}" type="datetimeFigureOut">
              <a:rPr lang="en-US" smtClean="0"/>
              <a:t>2/8/2023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D19645-E376-447C-B18A-2A4EA8854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809BCB-31B7-4751-8EAF-AA50DD1CC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B695-B233-4887-BF2C-7F3BB78C8EB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2CDBD5-A7DA-864D-922B-6E499FDDB9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68" y="6356350"/>
            <a:ext cx="919725" cy="365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8365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7C0B1895-DF97-EC4E-82DD-352630A874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1168" b="38372"/>
          <a:stretch/>
        </p:blipFill>
        <p:spPr>
          <a:xfrm>
            <a:off x="7924800" y="3"/>
            <a:ext cx="4267200" cy="68579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CF7CDE-623B-4B66-AA24-6CBE9B642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E25B4-E103-42F4-8503-0786F3BD3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00C98A-4325-4A4F-BE9C-2A7D4E089C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69063E-E048-4D9F-B091-97298D713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3BE7-E80C-4D5C-8EB8-295547A75DAE}" type="datetimeFigureOut">
              <a:rPr lang="en-US" smtClean="0"/>
              <a:t>2/8/2023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037E77-66B9-4D08-8DAC-5715DD472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6638A1-F14D-4936-AC8C-1D3B59B46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B695-B233-4887-BF2C-7F3BB78C8EB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E6EA25-A469-4146-BDB1-D2601BC7EFB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68" y="6356350"/>
            <a:ext cx="919725" cy="365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1217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4BC3EF-3EA9-E744-BABE-07C0A5546949}"/>
              </a:ext>
            </a:extLst>
          </p:cNvPr>
          <p:cNvSpPr/>
          <p:nvPr userDrawn="1"/>
        </p:nvSpPr>
        <p:spPr>
          <a:xfrm>
            <a:off x="6099048" y="0"/>
            <a:ext cx="6099048" cy="6858000"/>
          </a:xfrm>
          <a:prstGeom prst="rect">
            <a:avLst/>
          </a:prstGeom>
          <a:solidFill>
            <a:srgbClr val="5A5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414A10-C669-6549-A1EF-76C7953061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68" y="6356350"/>
            <a:ext cx="919725" cy="365760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A35792-033C-0B42-A6E6-BCF85424BC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69501" y="5841999"/>
            <a:ext cx="2222500" cy="1016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EB3D25-65B6-46A2-8EE9-4CF25DE6E4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9048" y="0"/>
            <a:ext cx="6099048" cy="6858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74832-7E8D-4469-A2B3-ACA6209E3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3BE7-E80C-4D5C-8EB8-295547A75DAE}" type="datetimeFigureOut">
              <a:rPr lang="en-US" smtClean="0"/>
              <a:t>2/8/2023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84021A-A03E-4E8B-A2F8-FE7B0E798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6042F4-6D58-4230-8F98-EF0FC7EC3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B695-B233-4887-BF2C-7F3BB78C8E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402D6F-433C-4853-A9A9-0AFEADB76C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004959" cy="38115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C760ED-C6E0-4BB0-BFD5-A83E3DB89A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5004959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slide title</a:t>
            </a:r>
          </a:p>
        </p:txBody>
      </p:sp>
    </p:spTree>
    <p:extLst>
      <p:ext uri="{BB962C8B-B14F-4D97-AF65-F5344CB8AC3E}">
        <p14:creationId xmlns:p14="http://schemas.microsoft.com/office/powerpoint/2010/main" val="1979715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308EF8D4-E7CC-944C-B26A-C90FBFD21F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1168" b="38372"/>
          <a:stretch/>
        </p:blipFill>
        <p:spPr>
          <a:xfrm>
            <a:off x="7924800" y="3"/>
            <a:ext cx="4267200" cy="68579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AD5E22-B959-4B5E-A82E-A3EA5514A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404DCF-3D69-461A-A65A-D1DC13111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3BE7-E80C-4D5C-8EB8-295547A75DAE}" type="datetimeFigureOut">
              <a:rPr lang="en-US" smtClean="0"/>
              <a:t>2/8/2023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6819A5-4CBC-4639-81D8-4C116B788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919AC1-069A-48C5-B1D4-FC07630A2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B695-B233-4887-BF2C-7F3BB78C8EB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DBF7BC-BC7A-5248-B04A-EDBD69E1245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68" y="6356350"/>
            <a:ext cx="919725" cy="365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9535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B816E31-77FA-8949-8661-38BF60CB07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1168" b="38372"/>
          <a:stretch/>
        </p:blipFill>
        <p:spPr>
          <a:xfrm>
            <a:off x="7924800" y="3"/>
            <a:ext cx="4267200" cy="685799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744649-15FC-4A75-869D-722F2242C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3BE7-E80C-4D5C-8EB8-295547A75DAE}" type="datetimeFigureOut">
              <a:rPr lang="en-US" smtClean="0"/>
              <a:t>2/8/2023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4ED3A8-5E75-473A-AFB8-0C9C10876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EB949-22D7-473F-AD11-37456B660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B695-B233-4887-BF2C-7F3BB78C8EB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895AA7-1587-7A44-B6E7-4AAE93B26F2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68" y="6356350"/>
            <a:ext cx="919725" cy="365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4624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D274CE-68B4-4471-88A1-7A2F06A41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EB173B-AA29-42AE-B63E-363191608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C3A81-A3FB-407B-9CF7-A752016010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1248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bg2"/>
                </a:solidFill>
                <a:latin typeface="Franklin Gothic Demi" panose="020B0603020102020204" pitchFamily="34" charset="0"/>
              </a:defRPr>
            </a:lvl1pPr>
          </a:lstStyle>
          <a:p>
            <a:fld id="{DB5C3BE7-E80C-4D5C-8EB8-295547A75DAE}" type="datetimeFigureOut">
              <a:rPr lang="en-US" smtClean="0"/>
              <a:pPr/>
              <a:t>2/8/2023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CF0FC-C65B-460D-AB67-064DEA95DA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28035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bg2"/>
                </a:solidFill>
                <a:latin typeface="Franklin Gothic Demi" panose="020B06030201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4809D-D249-4D5C-A9E2-7E6FF603C0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986" y="6356352"/>
            <a:ext cx="13708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2"/>
                </a:solidFill>
                <a:latin typeface="Franklin Gothic Demi" panose="020B0603020102020204" pitchFamily="34" charset="0"/>
              </a:defRPr>
            </a:lvl1pPr>
          </a:lstStyle>
          <a:p>
            <a:fld id="{A9EDB695-B233-4887-BF2C-7F3BB78C8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850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4" r:id="rId8"/>
    <p:sldLayoutId id="2147483655" r:id="rId9"/>
    <p:sldLayoutId id="2147483659" r:id="rId10"/>
    <p:sldLayoutId id="2147483658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2"/>
          </a:solidFill>
          <a:latin typeface="Franklin Gothic Demi" panose="020B0603020102020204" pitchFamily="34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2DBC7D-9A0E-4CAB-83C2-01B4F70A2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85F8C8-C555-443A-83D6-39A39294F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9DB31-3C3A-4100-92F8-2DD6B8D58C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76D7C-A991-4993-A339-28CDD66151A1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9FE64-503F-4FAF-8938-40B2C64D39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8E0D19-B375-4A30-9711-DEF9DA4DF5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1200B-DD75-4C98-B12D-FB48DFEC8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38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imagojr.com/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up.edu/academicaffairs/files/for_faculty_and_staff/promotion,_tenure,_and_sabbatical/s3pjanuary2016_signed.pdf" TargetMode="External"/><Relationship Id="rId2" Type="http://schemas.openxmlformats.org/officeDocument/2006/relationships/hyperlink" Target="https://www.iup.edu/academicaffairs/for-faculty/promotion-tenure-sabbatical/promotion.html" TargetMode="Externa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mailto:Zreiqat@iup.edu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9E8A4DB-5B59-9847-87F3-F209E231E3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Promotion Process: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Tips from the University-Wide Promotion Committee</a:t>
            </a:r>
            <a:endParaRPr lang="en-US" dirty="0">
              <a:latin typeface="Frankling Gothic Demi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9370BC7-CC7C-2445-B8D5-A1181676B5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411327"/>
            <a:ext cx="10515600" cy="115214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General Information 2023-2024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654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4332B-8795-404A-AA5F-34B204DD8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40665-3D2B-4AF1-AFA1-FD8888473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u="sng" dirty="0"/>
              <a:t>The Promotion Application</a:t>
            </a:r>
          </a:p>
          <a:p>
            <a:pPr marL="295910"/>
            <a:r>
              <a:rPr lang="en-US" sz="3200" spc="-5" dirty="0">
                <a:solidFill>
                  <a:srgbClr val="252525"/>
                </a:solidFill>
                <a:latin typeface="Times New Roman"/>
                <a:cs typeface="Times New Roman"/>
              </a:rPr>
              <a:t>The Promotion Application consists </a:t>
            </a:r>
            <a:r>
              <a:rPr lang="en-US" sz="3200" dirty="0">
                <a:solidFill>
                  <a:srgbClr val="252525"/>
                </a:solidFill>
                <a:latin typeface="Times New Roman"/>
                <a:cs typeface="Times New Roman"/>
              </a:rPr>
              <a:t>of </a:t>
            </a:r>
            <a:r>
              <a:rPr lang="en-US" sz="3200" spc="-5" dirty="0">
                <a:solidFill>
                  <a:srgbClr val="252525"/>
                </a:solidFill>
                <a:latin typeface="Times New Roman"/>
                <a:cs typeface="Times New Roman"/>
              </a:rPr>
              <a:t>three</a:t>
            </a:r>
            <a:r>
              <a:rPr lang="en-US" sz="3200" spc="-16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lang="en-US" sz="3200" spc="-5" dirty="0">
                <a:solidFill>
                  <a:srgbClr val="252525"/>
                </a:solidFill>
                <a:latin typeface="Times New Roman"/>
                <a:cs typeface="Times New Roman"/>
              </a:rPr>
              <a:t>parts:</a:t>
            </a:r>
            <a:endParaRPr lang="en-US" sz="3200" dirty="0">
              <a:latin typeface="Times New Roman"/>
              <a:cs typeface="Times New Roman"/>
            </a:endParaRPr>
          </a:p>
          <a:p>
            <a:pPr marL="753110" indent="-283845">
              <a:spcBef>
                <a:spcPts val="1300"/>
              </a:spcBef>
              <a:buFont typeface="Arial"/>
              <a:buChar char="•"/>
              <a:tabLst>
                <a:tab pos="753110" algn="l"/>
                <a:tab pos="753745" algn="l"/>
              </a:tabLst>
            </a:pPr>
            <a:r>
              <a:rPr lang="en-US" sz="3200" spc="-5" dirty="0">
                <a:solidFill>
                  <a:srgbClr val="252525"/>
                </a:solidFill>
                <a:latin typeface="Times New Roman"/>
                <a:cs typeface="Times New Roman"/>
              </a:rPr>
              <a:t>Required</a:t>
            </a:r>
            <a:r>
              <a:rPr lang="en-US" sz="320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lang="en-US" sz="3200" spc="-5" dirty="0">
                <a:solidFill>
                  <a:srgbClr val="252525"/>
                </a:solidFill>
                <a:latin typeface="Times New Roman"/>
                <a:cs typeface="Times New Roman"/>
              </a:rPr>
              <a:t>Materials;</a:t>
            </a:r>
            <a:endParaRPr lang="en-US" sz="3200" dirty="0">
              <a:latin typeface="Times New Roman"/>
              <a:cs typeface="Times New Roman"/>
            </a:endParaRPr>
          </a:p>
          <a:p>
            <a:pPr marL="753110" indent="-283845">
              <a:spcBef>
                <a:spcPts val="1305"/>
              </a:spcBef>
              <a:buFont typeface="Arial"/>
              <a:buChar char="•"/>
              <a:tabLst>
                <a:tab pos="753110" algn="l"/>
                <a:tab pos="753745" algn="l"/>
              </a:tabLst>
            </a:pPr>
            <a:r>
              <a:rPr lang="en-US" sz="3200" spc="-10" dirty="0">
                <a:solidFill>
                  <a:srgbClr val="252525"/>
                </a:solidFill>
                <a:latin typeface="Times New Roman"/>
                <a:cs typeface="Times New Roman"/>
              </a:rPr>
              <a:t>Statement </a:t>
            </a:r>
            <a:r>
              <a:rPr lang="en-US" sz="3200" dirty="0">
                <a:solidFill>
                  <a:srgbClr val="252525"/>
                </a:solidFill>
                <a:latin typeface="Times New Roman"/>
                <a:cs typeface="Times New Roman"/>
              </a:rPr>
              <a:t>of </a:t>
            </a:r>
            <a:r>
              <a:rPr lang="en-US" sz="3200" spc="-5" dirty="0">
                <a:solidFill>
                  <a:srgbClr val="252525"/>
                </a:solidFill>
                <a:latin typeface="Times New Roman"/>
                <a:cs typeface="Times New Roman"/>
              </a:rPr>
              <a:t>Promotability (</a:t>
            </a:r>
            <a:r>
              <a:rPr lang="en-US" sz="3200" b="1" spc="-5" dirty="0">
                <a:solidFill>
                  <a:srgbClr val="252525"/>
                </a:solidFill>
                <a:latin typeface="Times New Roman"/>
                <a:cs typeface="Times New Roman"/>
              </a:rPr>
              <a:t>SP</a:t>
            </a:r>
            <a:r>
              <a:rPr lang="en-US" sz="3200" spc="-5" dirty="0">
                <a:solidFill>
                  <a:srgbClr val="252525"/>
                </a:solidFill>
                <a:latin typeface="Times New Roman"/>
                <a:cs typeface="Times New Roman"/>
              </a:rPr>
              <a:t>);</a:t>
            </a:r>
            <a:r>
              <a:rPr lang="en-US" sz="32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lang="en-US" sz="3200" spc="-5" dirty="0">
                <a:solidFill>
                  <a:srgbClr val="252525"/>
                </a:solidFill>
                <a:latin typeface="Times New Roman"/>
                <a:cs typeface="Times New Roman"/>
              </a:rPr>
              <a:t>and</a:t>
            </a:r>
            <a:endParaRPr lang="en-US" sz="3200" dirty="0">
              <a:latin typeface="Times New Roman"/>
              <a:cs typeface="Times New Roman"/>
            </a:endParaRPr>
          </a:p>
          <a:p>
            <a:pPr marL="753110" indent="-283845">
              <a:spcBef>
                <a:spcPts val="1310"/>
              </a:spcBef>
              <a:buFont typeface="Arial"/>
              <a:buChar char="•"/>
              <a:tabLst>
                <a:tab pos="753110" algn="l"/>
                <a:tab pos="753745" algn="l"/>
              </a:tabLst>
            </a:pPr>
            <a:r>
              <a:rPr lang="en-US" sz="3200" dirty="0">
                <a:solidFill>
                  <a:srgbClr val="252525"/>
                </a:solidFill>
                <a:latin typeface="Times New Roman"/>
                <a:cs typeface="Times New Roman"/>
              </a:rPr>
              <a:t>Supporting </a:t>
            </a:r>
            <a:r>
              <a:rPr lang="en-US" sz="3200" spc="-5" dirty="0">
                <a:solidFill>
                  <a:srgbClr val="252525"/>
                </a:solidFill>
                <a:latin typeface="Times New Roman"/>
                <a:cs typeface="Times New Roman"/>
              </a:rPr>
              <a:t>Documentation</a:t>
            </a:r>
            <a:r>
              <a:rPr lang="en-US" sz="320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lang="en-US" sz="3200" b="1" dirty="0">
                <a:solidFill>
                  <a:srgbClr val="252525"/>
                </a:solidFill>
                <a:latin typeface="Times New Roman"/>
                <a:cs typeface="Times New Roman"/>
              </a:rPr>
              <a:t>(SD)</a:t>
            </a:r>
            <a:r>
              <a:rPr lang="en-US" sz="3200" dirty="0">
                <a:solidFill>
                  <a:srgbClr val="252525"/>
                </a:solidFill>
                <a:latin typeface="Times New Roman"/>
                <a:cs typeface="Times New Roman"/>
              </a:rPr>
              <a:t>.</a:t>
            </a:r>
            <a:endParaRPr lang="en-US" sz="32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61655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20E6F-2CB1-4560-B6AF-B937AF137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549273"/>
          </a:xfrm>
        </p:spPr>
        <p:txBody>
          <a:bodyPr>
            <a:normAutofit fontScale="90000"/>
          </a:bodyPr>
          <a:lstStyle/>
          <a:p>
            <a:r>
              <a:rPr lang="en-US" dirty="0"/>
              <a:t>Getting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02B94-5878-4CD4-AC87-1527E1653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0"/>
            <a:ext cx="10863470" cy="5671930"/>
          </a:xfrm>
        </p:spPr>
        <p:txBody>
          <a:bodyPr>
            <a:normAutofit fontScale="475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endParaRPr lang="en-US" sz="3300" b="1" u="sng" spc="-5" dirty="0">
              <a:solidFill>
                <a:srgbClr val="252525"/>
              </a:solidFill>
              <a:cs typeface="Times New Roman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3300" b="1" u="sng" spc="-5" dirty="0">
                <a:solidFill>
                  <a:srgbClr val="252525"/>
                </a:solidFill>
                <a:cs typeface="Times New Roman"/>
              </a:rPr>
              <a:t>Part </a:t>
            </a:r>
            <a:r>
              <a:rPr lang="en-US" sz="3300" b="1" u="sng" dirty="0">
                <a:solidFill>
                  <a:srgbClr val="252525"/>
                </a:solidFill>
                <a:cs typeface="Times New Roman"/>
              </a:rPr>
              <a:t>I. </a:t>
            </a:r>
            <a:r>
              <a:rPr lang="en-US" sz="3300" b="1" u="sng" spc="-5" dirty="0">
                <a:solidFill>
                  <a:srgbClr val="252525"/>
                </a:solidFill>
                <a:cs typeface="Times New Roman"/>
              </a:rPr>
              <a:t>The </a:t>
            </a:r>
            <a:r>
              <a:rPr lang="en-US" sz="3300" b="1" u="sng" spc="-15" dirty="0">
                <a:solidFill>
                  <a:srgbClr val="252525"/>
                </a:solidFill>
                <a:cs typeface="Times New Roman"/>
              </a:rPr>
              <a:t>Required</a:t>
            </a:r>
            <a:r>
              <a:rPr lang="en-US" sz="3300" b="1" u="sng" spc="-30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sz="3300" b="1" u="sng" spc="-5" dirty="0">
                <a:solidFill>
                  <a:srgbClr val="252525"/>
                </a:solidFill>
                <a:cs typeface="Times New Roman"/>
              </a:rPr>
              <a:t>Materials</a:t>
            </a:r>
            <a:endParaRPr lang="en-US" sz="3300" u="sng" dirty="0">
              <a:cs typeface="Times New Roman"/>
            </a:endParaRPr>
          </a:p>
          <a:p>
            <a:pPr marL="308610" marR="359410">
              <a:lnSpc>
                <a:spcPts val="2420"/>
              </a:lnSpc>
              <a:spcBef>
                <a:spcPts val="975"/>
              </a:spcBef>
            </a:pPr>
            <a:r>
              <a:rPr lang="en-US" sz="3400" spc="-5" dirty="0">
                <a:solidFill>
                  <a:srgbClr val="252525"/>
                </a:solidFill>
                <a:cs typeface="Times New Roman"/>
              </a:rPr>
              <a:t>The Required Materials are forms that confirm eligibility </a:t>
            </a:r>
            <a:r>
              <a:rPr lang="en-US" sz="3400" dirty="0">
                <a:solidFill>
                  <a:srgbClr val="252525"/>
                </a:solidFill>
                <a:cs typeface="Times New Roman"/>
              </a:rPr>
              <a:t>for </a:t>
            </a:r>
            <a:r>
              <a:rPr lang="en-US" sz="3400" spc="-5" dirty="0">
                <a:solidFill>
                  <a:srgbClr val="252525"/>
                </a:solidFill>
                <a:cs typeface="Times New Roman"/>
              </a:rPr>
              <a:t>promotion along</a:t>
            </a:r>
            <a:r>
              <a:rPr lang="en-US" sz="3400" spc="-10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sz="3400" spc="-5" dirty="0">
                <a:solidFill>
                  <a:srgbClr val="252525"/>
                </a:solidFill>
                <a:cs typeface="Times New Roman"/>
              </a:rPr>
              <a:t>with:</a:t>
            </a:r>
            <a:endParaRPr lang="en-US" sz="3400" dirty="0">
              <a:cs typeface="Times New Roman"/>
            </a:endParaRPr>
          </a:p>
          <a:p>
            <a:pPr marL="765810" marR="144780" indent="-457200">
              <a:lnSpc>
                <a:spcPct val="92000"/>
              </a:lnSpc>
              <a:spcBef>
                <a:spcPts val="865"/>
              </a:spcBef>
              <a:buFont typeface="Arial"/>
              <a:buChar char="•"/>
              <a:tabLst>
                <a:tab pos="765810" algn="l"/>
                <a:tab pos="766445" algn="l"/>
              </a:tabLst>
            </a:pPr>
            <a:r>
              <a:rPr lang="en-US" sz="3400" spc="-5" dirty="0">
                <a:solidFill>
                  <a:srgbClr val="252525"/>
                </a:solidFill>
                <a:cs typeface="Times New Roman"/>
              </a:rPr>
              <a:t>A current </a:t>
            </a:r>
            <a:r>
              <a:rPr lang="en-US" sz="3400" spc="-10" dirty="0">
                <a:solidFill>
                  <a:srgbClr val="252525"/>
                </a:solidFill>
                <a:cs typeface="Times New Roman"/>
              </a:rPr>
              <a:t>CV </a:t>
            </a:r>
            <a:r>
              <a:rPr lang="en-US" sz="3400" spc="-5" dirty="0">
                <a:solidFill>
                  <a:srgbClr val="252525"/>
                </a:solidFill>
                <a:cs typeface="Times New Roman"/>
              </a:rPr>
              <a:t>containing </a:t>
            </a:r>
            <a:r>
              <a:rPr lang="en-US" sz="3400" dirty="0">
                <a:solidFill>
                  <a:srgbClr val="252525"/>
                </a:solidFill>
                <a:cs typeface="Times New Roman"/>
              </a:rPr>
              <a:t>only </a:t>
            </a:r>
            <a:r>
              <a:rPr lang="en-US" sz="3400" spc="-10" dirty="0">
                <a:solidFill>
                  <a:srgbClr val="252525"/>
                </a:solidFill>
                <a:cs typeface="Times New Roman"/>
              </a:rPr>
              <a:t>items </a:t>
            </a:r>
            <a:r>
              <a:rPr lang="en-US" sz="3400" spc="-5" dirty="0">
                <a:solidFill>
                  <a:srgbClr val="252525"/>
                </a:solidFill>
                <a:cs typeface="Times New Roman"/>
              </a:rPr>
              <a:t>since date </a:t>
            </a:r>
            <a:r>
              <a:rPr lang="en-US" sz="3400" dirty="0">
                <a:solidFill>
                  <a:srgbClr val="252525"/>
                </a:solidFill>
                <a:cs typeface="Times New Roman"/>
              </a:rPr>
              <a:t>of </a:t>
            </a:r>
            <a:r>
              <a:rPr lang="en-US" sz="3400" spc="-5" dirty="0">
                <a:solidFill>
                  <a:srgbClr val="252525"/>
                </a:solidFill>
                <a:cs typeface="Times New Roman"/>
              </a:rPr>
              <a:t>appointment </a:t>
            </a:r>
            <a:r>
              <a:rPr lang="en-US" sz="3400" dirty="0">
                <a:solidFill>
                  <a:srgbClr val="252525"/>
                </a:solidFill>
                <a:cs typeface="Times New Roman"/>
              </a:rPr>
              <a:t>or </a:t>
            </a:r>
            <a:r>
              <a:rPr lang="en-US" sz="3400" spc="-5" dirty="0">
                <a:solidFill>
                  <a:srgbClr val="252525"/>
                </a:solidFill>
                <a:cs typeface="Times New Roman"/>
              </a:rPr>
              <a:t>date  </a:t>
            </a:r>
            <a:r>
              <a:rPr lang="en-US" sz="3400" dirty="0">
                <a:solidFill>
                  <a:srgbClr val="252525"/>
                </a:solidFill>
                <a:cs typeface="Times New Roman"/>
              </a:rPr>
              <a:t>of </a:t>
            </a:r>
            <a:r>
              <a:rPr lang="en-US" sz="3400" spc="-5" dirty="0">
                <a:solidFill>
                  <a:srgbClr val="252525"/>
                </a:solidFill>
                <a:cs typeface="Times New Roman"/>
              </a:rPr>
              <a:t>last successful promotion application (typically </a:t>
            </a:r>
            <a:r>
              <a:rPr lang="en-US" sz="3400" spc="-40" dirty="0">
                <a:solidFill>
                  <a:srgbClr val="252525"/>
                </a:solidFill>
                <a:cs typeface="Times New Roman"/>
              </a:rPr>
              <a:t>Nov. </a:t>
            </a:r>
            <a:r>
              <a:rPr lang="en-US" sz="3400" spc="-5" dirty="0">
                <a:solidFill>
                  <a:srgbClr val="252525"/>
                </a:solidFill>
                <a:cs typeface="Times New Roman"/>
              </a:rPr>
              <a:t>1</a:t>
            </a:r>
            <a:r>
              <a:rPr lang="en-US" sz="3400" spc="-7" baseline="24904" dirty="0">
                <a:solidFill>
                  <a:srgbClr val="252525"/>
                </a:solidFill>
                <a:cs typeface="Times New Roman"/>
              </a:rPr>
              <a:t>st</a:t>
            </a:r>
            <a:r>
              <a:rPr lang="en-US" sz="3400" spc="-5" dirty="0">
                <a:solidFill>
                  <a:srgbClr val="252525"/>
                </a:solidFill>
                <a:cs typeface="Times New Roman"/>
              </a:rPr>
              <a:t>); </a:t>
            </a:r>
            <a:r>
              <a:rPr lang="en-US" sz="3400" i="1" spc="-5" dirty="0">
                <a:solidFill>
                  <a:srgbClr val="252525"/>
                </a:solidFill>
                <a:cs typeface="Times New Roman"/>
              </a:rPr>
              <a:t>Clearly  identify items </a:t>
            </a:r>
            <a:r>
              <a:rPr lang="en-US" sz="3400" i="1" dirty="0">
                <a:solidFill>
                  <a:srgbClr val="252525"/>
                </a:solidFill>
                <a:cs typeface="Times New Roman"/>
              </a:rPr>
              <a:t>for</a:t>
            </a:r>
            <a:r>
              <a:rPr lang="en-US" sz="3400" i="1" spc="-10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sz="3400" i="1" spc="-5" dirty="0">
                <a:solidFill>
                  <a:srgbClr val="252525"/>
                </a:solidFill>
                <a:cs typeface="Times New Roman"/>
              </a:rPr>
              <a:t>consideration (e.g., highlighting them in overall CV</a:t>
            </a:r>
            <a:r>
              <a:rPr lang="en-US" sz="3400" spc="-5" dirty="0">
                <a:solidFill>
                  <a:srgbClr val="252525"/>
                </a:solidFill>
                <a:cs typeface="Times New Roman"/>
              </a:rPr>
              <a:t>.)</a:t>
            </a:r>
            <a:endParaRPr lang="en-US" sz="3400" dirty="0">
              <a:cs typeface="Times New Roman"/>
            </a:endParaRPr>
          </a:p>
          <a:p>
            <a:pPr marL="765810" indent="-457834">
              <a:spcBef>
                <a:spcPts val="685"/>
              </a:spcBef>
              <a:buFont typeface="Arial"/>
              <a:buChar char="•"/>
              <a:tabLst>
                <a:tab pos="765810" algn="l"/>
                <a:tab pos="766445" algn="l"/>
              </a:tabLst>
            </a:pPr>
            <a:r>
              <a:rPr lang="en-US" sz="3400" spc="-25" dirty="0">
                <a:solidFill>
                  <a:srgbClr val="252525"/>
                </a:solidFill>
                <a:cs typeface="Times New Roman"/>
              </a:rPr>
              <a:t>Teaching</a:t>
            </a:r>
            <a:r>
              <a:rPr lang="en-US" sz="3400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sz="3400" spc="-5" dirty="0">
                <a:solidFill>
                  <a:srgbClr val="252525"/>
                </a:solidFill>
                <a:cs typeface="Times New Roman"/>
              </a:rPr>
              <a:t>report;</a:t>
            </a:r>
            <a:endParaRPr lang="en-US" sz="3400" dirty="0">
              <a:cs typeface="Times New Roman"/>
            </a:endParaRPr>
          </a:p>
          <a:p>
            <a:pPr marL="765810" indent="-457834">
              <a:spcBef>
                <a:spcPts val="695"/>
              </a:spcBef>
              <a:spcAft>
                <a:spcPts val="800"/>
              </a:spcAft>
              <a:buFont typeface="Arial"/>
              <a:buChar char="•"/>
              <a:tabLst>
                <a:tab pos="765810" algn="l"/>
                <a:tab pos="766445" algn="l"/>
              </a:tabLst>
            </a:pPr>
            <a:r>
              <a:rPr lang="en-US" sz="3400" i="1" u="heavy" spc="-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cs typeface="Times New Roman"/>
              </a:rPr>
              <a:t>All</a:t>
            </a:r>
            <a:r>
              <a:rPr lang="en-US" sz="3400" i="1" spc="-5" dirty="0">
                <a:solidFill>
                  <a:srgbClr val="252525"/>
                </a:solidFill>
                <a:cs typeface="Times New Roman"/>
              </a:rPr>
              <a:t> SEI summary</a:t>
            </a:r>
            <a:r>
              <a:rPr lang="en-US" sz="3400" i="1" spc="10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sz="3400" i="1" spc="-5" dirty="0">
                <a:solidFill>
                  <a:srgbClr val="252525"/>
                </a:solidFill>
                <a:cs typeface="Times New Roman"/>
              </a:rPr>
              <a:t>sheets</a:t>
            </a:r>
            <a:endParaRPr lang="en-US" sz="3400" dirty="0">
              <a:cs typeface="Times New Roman"/>
            </a:endParaRPr>
          </a:p>
          <a:p>
            <a:pPr marL="1216660" marR="181610" lvl="1" indent="-283845">
              <a:lnSpc>
                <a:spcPts val="2210"/>
              </a:lnSpc>
              <a:spcBef>
                <a:spcPts val="940"/>
              </a:spcBef>
              <a:spcAft>
                <a:spcPts val="1000"/>
              </a:spcAft>
              <a:buFont typeface="Arial"/>
              <a:buChar char="•"/>
              <a:tabLst>
                <a:tab pos="1216660" algn="l"/>
                <a:tab pos="1217295" algn="l"/>
              </a:tabLst>
            </a:pPr>
            <a:r>
              <a:rPr lang="en-US" sz="3400" spc="-5" dirty="0">
                <a:solidFill>
                  <a:srgbClr val="252525"/>
                </a:solidFill>
                <a:cs typeface="Times New Roman"/>
              </a:rPr>
              <a:t>Summary </a:t>
            </a:r>
            <a:r>
              <a:rPr lang="en-US" sz="3400" dirty="0">
                <a:solidFill>
                  <a:srgbClr val="252525"/>
                </a:solidFill>
                <a:cs typeface="Times New Roman"/>
              </a:rPr>
              <a:t>sheets </a:t>
            </a:r>
            <a:r>
              <a:rPr lang="en-US" sz="3400" i="1" u="sng" spc="-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cs typeface="Times New Roman"/>
              </a:rPr>
              <a:t>in </a:t>
            </a:r>
            <a:r>
              <a:rPr lang="en-US" sz="3400" i="1" u="sng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cs typeface="Times New Roman"/>
              </a:rPr>
              <a:t>each class</a:t>
            </a:r>
            <a:r>
              <a:rPr lang="en-US" sz="3400" i="1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sz="3400" dirty="0">
                <a:solidFill>
                  <a:srgbClr val="252525"/>
                </a:solidFill>
                <a:cs typeface="Times New Roman"/>
              </a:rPr>
              <a:t>AND for </a:t>
            </a:r>
            <a:r>
              <a:rPr lang="en-US" sz="3400" i="1" u="sng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cs typeface="Times New Roman"/>
              </a:rPr>
              <a:t>the </a:t>
            </a:r>
            <a:r>
              <a:rPr lang="en-US" sz="3400" i="1" u="sng" spc="-1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cs typeface="Times New Roman"/>
              </a:rPr>
              <a:t>entire </a:t>
            </a:r>
            <a:r>
              <a:rPr lang="en-US" sz="3400" i="1" u="sng" spc="-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cs typeface="Times New Roman"/>
              </a:rPr>
              <a:t>semester</a:t>
            </a:r>
            <a:r>
              <a:rPr lang="en-US" sz="3400" i="1" spc="-5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sz="3400" dirty="0">
                <a:solidFill>
                  <a:srgbClr val="252525"/>
                </a:solidFill>
                <a:cs typeface="Times New Roman"/>
              </a:rPr>
              <a:t>for the</a:t>
            </a:r>
            <a:r>
              <a:rPr lang="en-US" sz="3400" spc="-135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sz="3400" spc="-5" dirty="0">
                <a:solidFill>
                  <a:srgbClr val="252525"/>
                </a:solidFill>
                <a:cs typeface="Times New Roman"/>
              </a:rPr>
              <a:t>three most </a:t>
            </a:r>
            <a:r>
              <a:rPr lang="en-US" sz="3400" dirty="0">
                <a:solidFill>
                  <a:srgbClr val="252525"/>
                </a:solidFill>
                <a:cs typeface="Times New Roman"/>
              </a:rPr>
              <a:t>recent </a:t>
            </a:r>
            <a:r>
              <a:rPr lang="en-US" sz="3400" spc="-5" dirty="0">
                <a:solidFill>
                  <a:srgbClr val="252525"/>
                </a:solidFill>
                <a:cs typeface="Times New Roman"/>
              </a:rPr>
              <a:t>semesters in </a:t>
            </a:r>
            <a:r>
              <a:rPr lang="en-US" sz="3400" dirty="0">
                <a:solidFill>
                  <a:srgbClr val="252525"/>
                </a:solidFill>
                <a:cs typeface="Times New Roman"/>
              </a:rPr>
              <a:t>which evaluations were</a:t>
            </a:r>
            <a:r>
              <a:rPr lang="en-US" sz="3400" spc="-130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sz="3400" spc="-5" dirty="0">
                <a:solidFill>
                  <a:srgbClr val="252525"/>
                </a:solidFill>
                <a:cs typeface="Times New Roman"/>
              </a:rPr>
              <a:t>administered.</a:t>
            </a:r>
            <a:endParaRPr lang="en-US" sz="3400" dirty="0">
              <a:cs typeface="Times New Roman"/>
            </a:endParaRPr>
          </a:p>
          <a:p>
            <a:pPr marL="765810" indent="-457834">
              <a:spcBef>
                <a:spcPts val="640"/>
              </a:spcBef>
              <a:buFont typeface="Arial"/>
              <a:buChar char="•"/>
              <a:tabLst>
                <a:tab pos="765810" algn="l"/>
                <a:tab pos="766445" algn="l"/>
              </a:tabLst>
            </a:pPr>
            <a:r>
              <a:rPr lang="en-US" sz="3400" spc="-65" dirty="0">
                <a:solidFill>
                  <a:srgbClr val="252525"/>
                </a:solidFill>
                <a:cs typeface="Times New Roman"/>
              </a:rPr>
              <a:t>AWE </a:t>
            </a:r>
            <a:r>
              <a:rPr lang="en-US" sz="3400" spc="-5" dirty="0">
                <a:solidFill>
                  <a:srgbClr val="252525"/>
                </a:solidFill>
                <a:cs typeface="Times New Roman"/>
              </a:rPr>
              <a:t>report(s) if</a:t>
            </a:r>
            <a:r>
              <a:rPr lang="en-US" sz="3400" spc="90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sz="3400" spc="-5" dirty="0">
                <a:solidFill>
                  <a:srgbClr val="252525"/>
                </a:solidFill>
                <a:cs typeface="Times New Roman"/>
              </a:rPr>
              <a:t>needed;</a:t>
            </a:r>
            <a:endParaRPr lang="en-US" sz="3400" dirty="0">
              <a:cs typeface="Times New Roman"/>
            </a:endParaRPr>
          </a:p>
          <a:p>
            <a:pPr marL="765810" indent="-457834">
              <a:spcBef>
                <a:spcPts val="685"/>
              </a:spcBef>
              <a:spcAft>
                <a:spcPts val="600"/>
              </a:spcAft>
              <a:buFont typeface="Arial"/>
              <a:buChar char="•"/>
              <a:tabLst>
                <a:tab pos="765810" algn="l"/>
                <a:tab pos="766445" algn="l"/>
              </a:tabLst>
            </a:pPr>
            <a:r>
              <a:rPr lang="en-US" sz="3400" spc="-5" dirty="0">
                <a:solidFill>
                  <a:srgbClr val="252525"/>
                </a:solidFill>
                <a:cs typeface="Times New Roman"/>
              </a:rPr>
              <a:t>Job</a:t>
            </a:r>
            <a:r>
              <a:rPr lang="en-US" sz="3400" spc="-10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sz="3400" spc="-5" dirty="0">
                <a:solidFill>
                  <a:srgbClr val="252525"/>
                </a:solidFill>
                <a:cs typeface="Times New Roman"/>
              </a:rPr>
              <a:t>description;</a:t>
            </a:r>
            <a:endParaRPr lang="en-US" sz="3400" dirty="0">
              <a:cs typeface="Times New Roman"/>
            </a:endParaRPr>
          </a:p>
          <a:p>
            <a:pPr marL="1216660" lvl="1" indent="-283845">
              <a:spcBef>
                <a:spcPts val="715"/>
              </a:spcBef>
              <a:spcAft>
                <a:spcPts val="1200"/>
              </a:spcAft>
              <a:buFont typeface="Arial"/>
              <a:buChar char="•"/>
              <a:tabLst>
                <a:tab pos="1216660" algn="l"/>
                <a:tab pos="1217295" algn="l"/>
              </a:tabLst>
            </a:pPr>
            <a:r>
              <a:rPr lang="en-US" sz="3400" dirty="0">
                <a:solidFill>
                  <a:srgbClr val="252525"/>
                </a:solidFill>
                <a:cs typeface="Times New Roman"/>
              </a:rPr>
              <a:t>For </a:t>
            </a:r>
            <a:r>
              <a:rPr lang="en-US" sz="3400" spc="-5" dirty="0">
                <a:solidFill>
                  <a:srgbClr val="252525"/>
                </a:solidFill>
                <a:cs typeface="Times New Roman"/>
              </a:rPr>
              <a:t>faculty with formal </a:t>
            </a:r>
            <a:r>
              <a:rPr lang="en-US" sz="3400" spc="5" dirty="0">
                <a:solidFill>
                  <a:srgbClr val="252525"/>
                </a:solidFill>
                <a:cs typeface="Times New Roman"/>
              </a:rPr>
              <a:t>job</a:t>
            </a:r>
            <a:r>
              <a:rPr lang="en-US" sz="3400" spc="-90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sz="3400" spc="-5" dirty="0">
                <a:solidFill>
                  <a:srgbClr val="252525"/>
                </a:solidFill>
                <a:cs typeface="Times New Roman"/>
              </a:rPr>
              <a:t>descriptions.</a:t>
            </a:r>
            <a:endParaRPr lang="en-US" sz="3400" dirty="0">
              <a:cs typeface="Times New Roman"/>
            </a:endParaRPr>
          </a:p>
          <a:p>
            <a:pPr marL="765810" indent="-457834">
              <a:spcBef>
                <a:spcPts val="690"/>
              </a:spcBef>
              <a:spcAft>
                <a:spcPts val="1200"/>
              </a:spcAft>
              <a:buFont typeface="Arial"/>
              <a:buChar char="•"/>
              <a:tabLst>
                <a:tab pos="765810" algn="l"/>
                <a:tab pos="766445" algn="l"/>
              </a:tabLst>
            </a:pPr>
            <a:r>
              <a:rPr lang="en-US" sz="3400" spc="-5" dirty="0">
                <a:solidFill>
                  <a:srgbClr val="252525"/>
                </a:solidFill>
                <a:cs typeface="Times New Roman"/>
              </a:rPr>
              <a:t>The </a:t>
            </a:r>
            <a:r>
              <a:rPr lang="en-US" sz="3400" spc="-15" dirty="0">
                <a:solidFill>
                  <a:srgbClr val="252525"/>
                </a:solidFill>
                <a:cs typeface="Times New Roman"/>
              </a:rPr>
              <a:t>candidate’s </a:t>
            </a:r>
            <a:r>
              <a:rPr lang="en-US" sz="3400" spc="-5" dirty="0">
                <a:solidFill>
                  <a:srgbClr val="252525"/>
                </a:solidFill>
                <a:cs typeface="Times New Roman"/>
              </a:rPr>
              <a:t>checklist.</a:t>
            </a:r>
            <a:endParaRPr lang="en-US" sz="3400" dirty="0"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133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76150-F9FA-473C-AD7F-158A67534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45858"/>
            <a:ext cx="10515600" cy="986594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317688"/>
                </a:solidFill>
                <a:latin typeface="+mj-lt"/>
                <a:cs typeface="Times New Roman"/>
              </a:rPr>
              <a:t>Making the </a:t>
            </a:r>
            <a:r>
              <a:rPr lang="en-US" sz="3800" spc="-5" dirty="0">
                <a:solidFill>
                  <a:srgbClr val="317688"/>
                </a:solidFill>
                <a:latin typeface="+mj-lt"/>
                <a:cs typeface="Times New Roman"/>
              </a:rPr>
              <a:t>Case </a:t>
            </a:r>
            <a:r>
              <a:rPr lang="en-US" sz="3800" dirty="0">
                <a:solidFill>
                  <a:srgbClr val="317688"/>
                </a:solidFill>
                <a:latin typeface="+mj-lt"/>
                <a:cs typeface="Times New Roman"/>
              </a:rPr>
              <a:t>for</a:t>
            </a:r>
            <a:r>
              <a:rPr lang="en-US" sz="3800" spc="-120" dirty="0">
                <a:solidFill>
                  <a:srgbClr val="317688"/>
                </a:solidFill>
                <a:latin typeface="+mj-lt"/>
                <a:cs typeface="Times New Roman"/>
              </a:rPr>
              <a:t> </a:t>
            </a:r>
            <a:r>
              <a:rPr lang="en-US" sz="3800" spc="-15" dirty="0">
                <a:solidFill>
                  <a:srgbClr val="317688"/>
                </a:solidFill>
                <a:latin typeface="+mj-lt"/>
                <a:cs typeface="Times New Roman"/>
              </a:rPr>
              <a:t>Promotion</a:t>
            </a:r>
            <a:endParaRPr lang="en-US" sz="3800" dirty="0"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0CF1E-38D8-4D5D-8BE2-8A29FAFDC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91478"/>
            <a:ext cx="10691191" cy="4982818"/>
          </a:xfrm>
        </p:spPr>
        <p:txBody>
          <a:bodyPr/>
          <a:lstStyle/>
          <a:p>
            <a:pPr marL="0" indent="0">
              <a:spcBef>
                <a:spcPts val="1920"/>
              </a:spcBef>
              <a:buNone/>
            </a:pPr>
            <a:r>
              <a:rPr lang="en-US" sz="3600" b="1" spc="-5" dirty="0">
                <a:solidFill>
                  <a:srgbClr val="252525"/>
                </a:solidFill>
                <a:latin typeface="Corbel" panose="020B0503020204020204" pitchFamily="34" charset="0"/>
                <a:cs typeface="Times New Roman"/>
              </a:rPr>
              <a:t>Part </a:t>
            </a:r>
            <a:r>
              <a:rPr lang="en-US" sz="3600" b="1" dirty="0">
                <a:solidFill>
                  <a:srgbClr val="252525"/>
                </a:solidFill>
                <a:latin typeface="Corbel" panose="020B0503020204020204" pitchFamily="34" charset="0"/>
                <a:cs typeface="Times New Roman"/>
              </a:rPr>
              <a:t>II. </a:t>
            </a:r>
            <a:r>
              <a:rPr lang="en-US" sz="3600" b="1" spc="-5" dirty="0">
                <a:solidFill>
                  <a:srgbClr val="252525"/>
                </a:solidFill>
                <a:latin typeface="Corbel" panose="020B0503020204020204" pitchFamily="34" charset="0"/>
                <a:cs typeface="Times New Roman"/>
              </a:rPr>
              <a:t>Statement </a:t>
            </a:r>
            <a:r>
              <a:rPr lang="en-US" sz="3600" b="1" dirty="0">
                <a:solidFill>
                  <a:srgbClr val="252525"/>
                </a:solidFill>
                <a:latin typeface="Corbel" panose="020B0503020204020204" pitchFamily="34" charset="0"/>
                <a:cs typeface="Times New Roman"/>
              </a:rPr>
              <a:t>of </a:t>
            </a:r>
            <a:r>
              <a:rPr lang="en-US" sz="3600" b="1" spc="-10" dirty="0">
                <a:solidFill>
                  <a:srgbClr val="252525"/>
                </a:solidFill>
                <a:latin typeface="Corbel" panose="020B0503020204020204" pitchFamily="34" charset="0"/>
                <a:cs typeface="Times New Roman"/>
              </a:rPr>
              <a:t>Promotability</a:t>
            </a:r>
            <a:r>
              <a:rPr lang="en-US" sz="3600" b="1" spc="25" dirty="0">
                <a:solidFill>
                  <a:srgbClr val="252525"/>
                </a:solidFill>
                <a:latin typeface="Corbel" panose="020B0503020204020204" pitchFamily="34" charset="0"/>
                <a:cs typeface="Times New Roman"/>
              </a:rPr>
              <a:t> </a:t>
            </a:r>
            <a:r>
              <a:rPr lang="en-US" sz="3600" b="1" spc="-5" dirty="0">
                <a:solidFill>
                  <a:srgbClr val="252525"/>
                </a:solidFill>
                <a:latin typeface="Corbel" panose="020B0503020204020204" pitchFamily="34" charset="0"/>
                <a:cs typeface="Times New Roman"/>
              </a:rPr>
              <a:t>(SP)</a:t>
            </a:r>
            <a:endParaRPr lang="en-US" sz="3600" dirty="0">
              <a:latin typeface="Corbel" panose="020B0503020204020204" pitchFamily="34" charset="0"/>
              <a:cs typeface="Times New Roman"/>
            </a:endParaRPr>
          </a:p>
          <a:p>
            <a:pPr marL="12700" marR="5080">
              <a:lnSpc>
                <a:spcPct val="112000"/>
              </a:lnSpc>
              <a:spcBef>
                <a:spcPts val="1010"/>
              </a:spcBef>
            </a:pPr>
            <a:r>
              <a:rPr lang="en-US" spc="-5" dirty="0">
                <a:solidFill>
                  <a:srgbClr val="252525"/>
                </a:solidFill>
                <a:cs typeface="Times New Roman"/>
              </a:rPr>
              <a:t>The intent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of the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SP is to allow candidates to </a:t>
            </a:r>
            <a:r>
              <a:rPr lang="en-US" b="1" i="1" dirty="0">
                <a:solidFill>
                  <a:srgbClr val="252525"/>
                </a:solidFill>
                <a:cs typeface="Times New Roman"/>
              </a:rPr>
              <a:t>highlight</a:t>
            </a:r>
            <a:r>
              <a:rPr lang="en-US" b="1" i="1" spc="-160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their  </a:t>
            </a:r>
            <a:r>
              <a:rPr lang="en-US" spc="-30" dirty="0">
                <a:solidFill>
                  <a:srgbClr val="252525"/>
                </a:solidFill>
                <a:cs typeface="Times New Roman"/>
              </a:rPr>
              <a:t>Teaching </a:t>
            </a:r>
            <a:r>
              <a:rPr lang="en-US" spc="-10" dirty="0">
                <a:solidFill>
                  <a:srgbClr val="252525"/>
                </a:solidFill>
                <a:cs typeface="Times New Roman"/>
              </a:rPr>
              <a:t>Effectiveness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and Fulfillment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of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Professional  Responsibilities,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Continuing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Scholarly Growth, and Service. </a:t>
            </a:r>
            <a:r>
              <a:rPr lang="en-US" b="1" i="1" spc="-10" dirty="0">
                <a:solidFill>
                  <a:srgbClr val="252525"/>
                </a:solidFill>
                <a:cs typeface="Times New Roman"/>
              </a:rPr>
              <a:t>TELL </a:t>
            </a:r>
            <a:r>
              <a:rPr lang="en-US" b="1" i="1" spc="-5" dirty="0">
                <a:solidFill>
                  <a:srgbClr val="252525"/>
                </a:solidFill>
                <a:cs typeface="Times New Roman"/>
              </a:rPr>
              <a:t>YOUR</a:t>
            </a:r>
            <a:r>
              <a:rPr lang="en-US" b="1" i="1" spc="-135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b="1" i="1" spc="-20" dirty="0">
                <a:solidFill>
                  <a:srgbClr val="252525"/>
                </a:solidFill>
                <a:cs typeface="Times New Roman"/>
              </a:rPr>
              <a:t>STORY!</a:t>
            </a:r>
            <a:endParaRPr lang="en-US" dirty="0">
              <a:cs typeface="Times New Roman"/>
            </a:endParaRPr>
          </a:p>
          <a:p>
            <a:pPr marL="12700" marR="518795" indent="-635">
              <a:lnSpc>
                <a:spcPct val="112000"/>
              </a:lnSpc>
              <a:spcBef>
                <a:spcPts val="905"/>
              </a:spcBef>
            </a:pPr>
            <a:r>
              <a:rPr lang="en-US" spc="-5" dirty="0">
                <a:solidFill>
                  <a:srgbClr val="252525"/>
                </a:solidFill>
                <a:cs typeface="Times New Roman"/>
              </a:rPr>
              <a:t>The SP is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the </a:t>
            </a:r>
            <a:r>
              <a:rPr lang="en-US" b="1" u="heavy" spc="-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cs typeface="Times New Roman"/>
              </a:rPr>
              <a:t>most important part</a:t>
            </a:r>
            <a:r>
              <a:rPr lang="en-US" b="1" spc="-5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of the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promotion  application, and it is where candidates will describe, rationalize, </a:t>
            </a:r>
            <a:r>
              <a:rPr lang="en-US" spc="-25" dirty="0">
                <a:solidFill>
                  <a:srgbClr val="252525"/>
                </a:solidFill>
                <a:cs typeface="Times New Roman"/>
              </a:rPr>
              <a:t>justify,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and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support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their case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for</a:t>
            </a:r>
            <a:r>
              <a:rPr lang="en-US" spc="5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promotion.</a:t>
            </a:r>
            <a:endParaRPr lang="en-US" dirty="0"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797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E14D2-A35F-43D8-965B-F7B009B71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74644"/>
          </a:xfrm>
        </p:spPr>
        <p:txBody>
          <a:bodyPr>
            <a:normAutofit/>
          </a:bodyPr>
          <a:lstStyle/>
          <a:p>
            <a:r>
              <a:rPr lang="en-US" dirty="0"/>
              <a:t>Making the Case,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EEB4F-0B86-4FE0-B378-B8FF17DF4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3670"/>
            <a:ext cx="10515600" cy="5459202"/>
          </a:xfrm>
        </p:spPr>
        <p:txBody>
          <a:bodyPr>
            <a:normAutofit fontScale="85000" lnSpcReduction="20000"/>
          </a:bodyPr>
          <a:lstStyle/>
          <a:p>
            <a:pPr marL="0" marR="23495" indent="0">
              <a:lnSpc>
                <a:spcPct val="112100"/>
              </a:lnSpc>
              <a:spcBef>
                <a:spcPts val="100"/>
              </a:spcBef>
              <a:spcAft>
                <a:spcPts val="600"/>
              </a:spcAft>
              <a:buNone/>
            </a:pPr>
            <a:r>
              <a:rPr lang="en-US" sz="3300" spc="-5" dirty="0">
                <a:solidFill>
                  <a:srgbClr val="252525"/>
                </a:solidFill>
                <a:cs typeface="Times New Roman"/>
              </a:rPr>
              <a:t>The </a:t>
            </a:r>
            <a:r>
              <a:rPr lang="en-US" sz="3300" b="1" spc="-5" dirty="0">
                <a:solidFill>
                  <a:srgbClr val="252525"/>
                </a:solidFill>
                <a:cs typeface="Times New Roman"/>
              </a:rPr>
              <a:t>Statement </a:t>
            </a:r>
            <a:r>
              <a:rPr lang="en-US" sz="3300" b="1" dirty="0">
                <a:solidFill>
                  <a:srgbClr val="252525"/>
                </a:solidFill>
                <a:cs typeface="Times New Roman"/>
              </a:rPr>
              <a:t>of </a:t>
            </a:r>
            <a:r>
              <a:rPr lang="en-US" sz="3300" b="1" spc="-5" dirty="0">
                <a:solidFill>
                  <a:srgbClr val="252525"/>
                </a:solidFill>
                <a:cs typeface="Times New Roman"/>
              </a:rPr>
              <a:t>Promotability (SP) </a:t>
            </a:r>
            <a:r>
              <a:rPr lang="en-US" sz="3300" spc="-5" dirty="0">
                <a:solidFill>
                  <a:srgbClr val="252525"/>
                </a:solidFill>
                <a:cs typeface="Times New Roman"/>
              </a:rPr>
              <a:t>is </a:t>
            </a:r>
            <a:r>
              <a:rPr lang="en-US" sz="3300" dirty="0">
                <a:solidFill>
                  <a:srgbClr val="252525"/>
                </a:solidFill>
                <a:cs typeface="Times New Roman"/>
              </a:rPr>
              <a:t>the </a:t>
            </a:r>
            <a:r>
              <a:rPr lang="en-US" sz="3300" u="heavy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cs typeface="Times New Roman"/>
              </a:rPr>
              <a:t>foundation </a:t>
            </a:r>
            <a:r>
              <a:rPr lang="en-US" sz="3300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sz="3300" spc="-5" dirty="0">
                <a:solidFill>
                  <a:srgbClr val="252525"/>
                </a:solidFill>
                <a:cs typeface="Times New Roman"/>
              </a:rPr>
              <a:t>that will substantiate </a:t>
            </a:r>
            <a:r>
              <a:rPr lang="en-US" sz="3300" dirty="0">
                <a:solidFill>
                  <a:srgbClr val="252525"/>
                </a:solidFill>
                <a:cs typeface="Times New Roman"/>
              </a:rPr>
              <a:t>the Supporting </a:t>
            </a:r>
            <a:r>
              <a:rPr lang="en-US" sz="3300" spc="-5" dirty="0">
                <a:solidFill>
                  <a:srgbClr val="252525"/>
                </a:solidFill>
                <a:cs typeface="Times New Roman"/>
              </a:rPr>
              <a:t>Documentation</a:t>
            </a:r>
            <a:r>
              <a:rPr lang="en-US" sz="3300" spc="-85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sz="3300" b="1" dirty="0">
                <a:solidFill>
                  <a:srgbClr val="252525"/>
                </a:solidFill>
                <a:cs typeface="Times New Roman"/>
              </a:rPr>
              <a:t>(SD)</a:t>
            </a:r>
            <a:r>
              <a:rPr lang="en-US" sz="3300" dirty="0">
                <a:solidFill>
                  <a:srgbClr val="252525"/>
                </a:solidFill>
                <a:cs typeface="Times New Roman"/>
              </a:rPr>
              <a:t>.</a:t>
            </a:r>
            <a:endParaRPr lang="en-US" sz="3300" dirty="0">
              <a:cs typeface="Times New Roman"/>
            </a:endParaRPr>
          </a:p>
          <a:p>
            <a:pPr marL="12700">
              <a:spcBef>
                <a:spcPts val="1295"/>
              </a:spcBef>
              <a:spcAft>
                <a:spcPts val="600"/>
              </a:spcAft>
            </a:pPr>
            <a:r>
              <a:rPr lang="en-US" spc="-5" dirty="0">
                <a:solidFill>
                  <a:srgbClr val="252525"/>
                </a:solidFill>
                <a:cs typeface="Times New Roman"/>
              </a:rPr>
              <a:t>The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SP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will reference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the supporting</a:t>
            </a:r>
            <a:r>
              <a:rPr lang="en-US" spc="-150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documentation.</a:t>
            </a:r>
            <a:endParaRPr lang="en-US" dirty="0">
              <a:cs typeface="Times New Roman"/>
            </a:endParaRPr>
          </a:p>
          <a:p>
            <a:pPr marL="355600" indent="-342900">
              <a:spcBef>
                <a:spcPts val="13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dirty="0">
                <a:solidFill>
                  <a:srgbClr val="252525"/>
                </a:solidFill>
                <a:cs typeface="Times New Roman"/>
              </a:rPr>
              <a:t>The SP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is </a:t>
            </a:r>
            <a:r>
              <a:rPr lang="en-US" spc="-10" dirty="0">
                <a:solidFill>
                  <a:srgbClr val="252525"/>
                </a:solidFill>
                <a:cs typeface="Times New Roman"/>
              </a:rPr>
              <a:t>limited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to </a:t>
            </a:r>
            <a:r>
              <a:rPr lang="en-US" b="1" dirty="0">
                <a:solidFill>
                  <a:srgbClr val="252525"/>
                </a:solidFill>
                <a:cs typeface="Times New Roman"/>
              </a:rPr>
              <a:t>no </a:t>
            </a:r>
            <a:r>
              <a:rPr lang="en-US" b="1" spc="-5" dirty="0">
                <a:solidFill>
                  <a:srgbClr val="252525"/>
                </a:solidFill>
                <a:cs typeface="Times New Roman"/>
              </a:rPr>
              <a:t>more </a:t>
            </a:r>
            <a:r>
              <a:rPr lang="en-US" b="1" dirty="0">
                <a:solidFill>
                  <a:srgbClr val="252525"/>
                </a:solidFill>
                <a:cs typeface="Times New Roman"/>
              </a:rPr>
              <a:t>than </a:t>
            </a:r>
            <a:r>
              <a:rPr lang="en-US" b="1" spc="-5" dirty="0">
                <a:solidFill>
                  <a:srgbClr val="252525"/>
                </a:solidFill>
                <a:cs typeface="Times New Roman"/>
              </a:rPr>
              <a:t>ten </a:t>
            </a:r>
            <a:r>
              <a:rPr lang="en-US" b="1" dirty="0">
                <a:solidFill>
                  <a:srgbClr val="252525"/>
                </a:solidFill>
                <a:cs typeface="Times New Roman"/>
              </a:rPr>
              <a:t>(10)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single-sided</a:t>
            </a:r>
            <a:r>
              <a:rPr lang="en-US" spc="-165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pages.</a:t>
            </a:r>
            <a:endParaRPr lang="en-US" dirty="0">
              <a:cs typeface="Times New Roman"/>
            </a:endParaRPr>
          </a:p>
          <a:p>
            <a:pPr marL="806450" lvl="1" indent="-343535">
              <a:spcBef>
                <a:spcPts val="1185"/>
              </a:spcBef>
              <a:buFont typeface="Corbel"/>
              <a:buChar char="–"/>
              <a:tabLst>
                <a:tab pos="806450" algn="l"/>
                <a:tab pos="807085" algn="l"/>
              </a:tabLst>
            </a:pPr>
            <a:r>
              <a:rPr lang="en-US" sz="2800" i="1" spc="-5" dirty="0">
                <a:solidFill>
                  <a:srgbClr val="252525"/>
                </a:solidFill>
                <a:cs typeface="Times New Roman"/>
              </a:rPr>
              <a:t>Applications </a:t>
            </a:r>
            <a:r>
              <a:rPr lang="en-US" sz="2800" i="1" dirty="0">
                <a:solidFill>
                  <a:srgbClr val="252525"/>
                </a:solidFill>
                <a:cs typeface="Times New Roman"/>
              </a:rPr>
              <a:t>that exceed </a:t>
            </a:r>
            <a:r>
              <a:rPr lang="en-US" sz="2800" i="1" u="heavy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cs typeface="Times New Roman"/>
              </a:rPr>
              <a:t>will not</a:t>
            </a:r>
            <a:r>
              <a:rPr lang="en-US" sz="2800" i="1" dirty="0">
                <a:solidFill>
                  <a:srgbClr val="252525"/>
                </a:solidFill>
                <a:cs typeface="Times New Roman"/>
              </a:rPr>
              <a:t> be</a:t>
            </a:r>
            <a:r>
              <a:rPr lang="en-US" sz="2800" i="1" spc="-114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sz="2800" i="1" spc="-10" dirty="0">
                <a:solidFill>
                  <a:srgbClr val="252525"/>
                </a:solidFill>
                <a:cs typeface="Times New Roman"/>
              </a:rPr>
              <a:t>considered.</a:t>
            </a:r>
            <a:endParaRPr lang="en-US" sz="2800" dirty="0">
              <a:cs typeface="Times New Roman"/>
            </a:endParaRPr>
          </a:p>
          <a:p>
            <a:pPr marL="806450" marR="828675" lvl="1" indent="-342900">
              <a:lnSpc>
                <a:spcPct val="112100"/>
              </a:lnSpc>
              <a:spcBef>
                <a:spcPts val="900"/>
              </a:spcBef>
              <a:buFont typeface="Corbel"/>
              <a:buChar char="–"/>
              <a:tabLst>
                <a:tab pos="806450" algn="l"/>
                <a:tab pos="807085" algn="l"/>
              </a:tabLst>
            </a:pPr>
            <a:r>
              <a:rPr lang="en-US" sz="2800" spc="-5" dirty="0">
                <a:solidFill>
                  <a:srgbClr val="252525"/>
                </a:solidFill>
                <a:cs typeface="Times New Roman"/>
              </a:rPr>
              <a:t>Any </a:t>
            </a:r>
            <a:r>
              <a:rPr lang="en-US" sz="2800" dirty="0">
                <a:solidFill>
                  <a:srgbClr val="252525"/>
                </a:solidFill>
                <a:cs typeface="Times New Roman"/>
              </a:rPr>
              <a:t>unused pages </a:t>
            </a:r>
            <a:r>
              <a:rPr lang="en-US" sz="2800" b="1" i="1" dirty="0">
                <a:solidFill>
                  <a:srgbClr val="252525"/>
                </a:solidFill>
                <a:cs typeface="Times New Roman"/>
              </a:rPr>
              <a:t>may </a:t>
            </a:r>
            <a:r>
              <a:rPr lang="en-US" sz="2800" b="1" i="1" spc="-5" dirty="0">
                <a:solidFill>
                  <a:srgbClr val="252525"/>
                </a:solidFill>
                <a:cs typeface="Times New Roman"/>
              </a:rPr>
              <a:t>not </a:t>
            </a:r>
            <a:r>
              <a:rPr lang="en-US" sz="2800" dirty="0">
                <a:solidFill>
                  <a:srgbClr val="252525"/>
                </a:solidFill>
                <a:cs typeface="Times New Roman"/>
              </a:rPr>
              <a:t>be added to the</a:t>
            </a:r>
            <a:r>
              <a:rPr lang="en-US" sz="2800" spc="-125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sz="2800" dirty="0">
                <a:solidFill>
                  <a:srgbClr val="252525"/>
                </a:solidFill>
                <a:cs typeface="Times New Roman"/>
              </a:rPr>
              <a:t>Supporting  </a:t>
            </a:r>
            <a:r>
              <a:rPr lang="en-US" sz="2800" spc="-5" dirty="0">
                <a:solidFill>
                  <a:srgbClr val="252525"/>
                </a:solidFill>
                <a:cs typeface="Times New Roman"/>
              </a:rPr>
              <a:t>Documentation</a:t>
            </a:r>
            <a:endParaRPr lang="en-US" sz="2800" dirty="0">
              <a:cs typeface="Times New Roman"/>
            </a:endParaRPr>
          </a:p>
          <a:p>
            <a:pPr marL="355600" indent="-342900">
              <a:spcBef>
                <a:spcPts val="12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dirty="0">
                <a:solidFill>
                  <a:srgbClr val="252525"/>
                </a:solidFill>
                <a:cs typeface="Times New Roman"/>
              </a:rPr>
              <a:t>All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candidate-produced documents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are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to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be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in at least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12-point font, have</a:t>
            </a:r>
            <a:r>
              <a:rPr lang="en-US" spc="-120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spc="5" dirty="0">
                <a:solidFill>
                  <a:srgbClr val="252525"/>
                </a:solidFill>
                <a:cs typeface="Times New Roman"/>
              </a:rPr>
              <a:t>one</a:t>
            </a:r>
            <a:endParaRPr lang="en-US" dirty="0">
              <a:cs typeface="Times New Roman"/>
            </a:endParaRPr>
          </a:p>
          <a:p>
            <a:pPr marL="355600">
              <a:spcBef>
                <a:spcPts val="285"/>
              </a:spcBef>
            </a:pPr>
            <a:r>
              <a:rPr lang="en-US" dirty="0">
                <a:solidFill>
                  <a:srgbClr val="252525"/>
                </a:solidFill>
                <a:cs typeface="Times New Roman"/>
              </a:rPr>
              <a:t>(1) inch </a:t>
            </a:r>
            <a:r>
              <a:rPr lang="en-US" spc="-10" dirty="0">
                <a:solidFill>
                  <a:srgbClr val="252525"/>
                </a:solidFill>
                <a:cs typeface="Times New Roman"/>
              </a:rPr>
              <a:t>margins and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 have no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more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than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six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(6)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lines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per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vertical</a:t>
            </a:r>
            <a:r>
              <a:rPr lang="en-US" spc="-185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inch.</a:t>
            </a:r>
            <a:endParaRPr lang="en-US" dirty="0">
              <a:cs typeface="Times New Roman"/>
            </a:endParaRPr>
          </a:p>
          <a:p>
            <a:pPr marL="355600" indent="-342900">
              <a:spcBef>
                <a:spcPts val="11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dirty="0">
                <a:solidFill>
                  <a:srgbClr val="252525"/>
                </a:solidFill>
                <a:highlight>
                  <a:srgbClr val="00FFFF"/>
                </a:highlight>
                <a:cs typeface="Times New Roman"/>
              </a:rPr>
              <a:t>It </a:t>
            </a:r>
            <a:r>
              <a:rPr lang="en-US" spc="-5" dirty="0">
                <a:solidFill>
                  <a:srgbClr val="252525"/>
                </a:solidFill>
                <a:highlight>
                  <a:srgbClr val="00FFFF"/>
                </a:highlight>
                <a:cs typeface="Times New Roman"/>
              </a:rPr>
              <a:t>must </a:t>
            </a:r>
            <a:r>
              <a:rPr lang="en-US" dirty="0">
                <a:solidFill>
                  <a:srgbClr val="252525"/>
                </a:solidFill>
                <a:highlight>
                  <a:srgbClr val="00FFFF"/>
                </a:highlight>
                <a:cs typeface="Times New Roman"/>
              </a:rPr>
              <a:t>address </a:t>
            </a:r>
            <a:r>
              <a:rPr lang="en-US" spc="-5" dirty="0">
                <a:solidFill>
                  <a:srgbClr val="252525"/>
                </a:solidFill>
                <a:highlight>
                  <a:srgbClr val="00FFFF"/>
                </a:highlight>
                <a:cs typeface="Times New Roman"/>
              </a:rPr>
              <a:t>all </a:t>
            </a:r>
            <a:r>
              <a:rPr lang="en-US" dirty="0">
                <a:solidFill>
                  <a:srgbClr val="252525"/>
                </a:solidFill>
                <a:highlight>
                  <a:srgbClr val="00FFFF"/>
                </a:highlight>
                <a:cs typeface="Times New Roman"/>
              </a:rPr>
              <a:t>the </a:t>
            </a:r>
            <a:r>
              <a:rPr lang="en-US" spc="-5" dirty="0">
                <a:solidFill>
                  <a:srgbClr val="252525"/>
                </a:solidFill>
                <a:highlight>
                  <a:srgbClr val="00FFFF"/>
                </a:highlight>
                <a:cs typeface="Times New Roman"/>
              </a:rPr>
              <a:t>areas </a:t>
            </a:r>
            <a:r>
              <a:rPr lang="en-US" spc="-15" dirty="0">
                <a:solidFill>
                  <a:srgbClr val="252525"/>
                </a:solidFill>
                <a:highlight>
                  <a:srgbClr val="00FFFF"/>
                </a:highlight>
                <a:cs typeface="Times New Roman"/>
              </a:rPr>
              <a:t>listed—</a:t>
            </a:r>
            <a:r>
              <a:rPr lang="en-US" b="1" i="1" u="heavy" spc="-15" dirty="0">
                <a:solidFill>
                  <a:srgbClr val="252525"/>
                </a:solidFill>
                <a:highlight>
                  <a:srgbClr val="00FFFF"/>
                </a:highlight>
                <a:uFill>
                  <a:solidFill>
                    <a:srgbClr val="252525"/>
                  </a:solidFill>
                </a:uFill>
                <a:cs typeface="Times New Roman"/>
              </a:rPr>
              <a:t>Teaching</a:t>
            </a:r>
            <a:r>
              <a:rPr lang="en-US" spc="-15" dirty="0">
                <a:solidFill>
                  <a:srgbClr val="252525"/>
                </a:solidFill>
                <a:highlight>
                  <a:srgbClr val="00FFFF"/>
                </a:highlight>
                <a:cs typeface="Times New Roman"/>
              </a:rPr>
              <a:t>, </a:t>
            </a:r>
            <a:r>
              <a:rPr lang="en-US" spc="-5" dirty="0">
                <a:solidFill>
                  <a:srgbClr val="252525"/>
                </a:solidFill>
                <a:highlight>
                  <a:srgbClr val="00FFFF"/>
                </a:highlight>
                <a:cs typeface="Times New Roman"/>
              </a:rPr>
              <a:t>Scholarship </a:t>
            </a:r>
            <a:r>
              <a:rPr lang="en-US" dirty="0">
                <a:solidFill>
                  <a:srgbClr val="252525"/>
                </a:solidFill>
                <a:highlight>
                  <a:srgbClr val="00FFFF"/>
                </a:highlight>
                <a:cs typeface="Times New Roman"/>
              </a:rPr>
              <a:t>and</a:t>
            </a:r>
            <a:r>
              <a:rPr lang="en-US" spc="-125" dirty="0">
                <a:solidFill>
                  <a:srgbClr val="252525"/>
                </a:solidFill>
                <a:highlight>
                  <a:srgbClr val="00FFFF"/>
                </a:highlight>
                <a:cs typeface="Times New Roman"/>
              </a:rPr>
              <a:t> </a:t>
            </a:r>
            <a:r>
              <a:rPr lang="en-US" spc="-5" dirty="0">
                <a:solidFill>
                  <a:srgbClr val="252525"/>
                </a:solidFill>
                <a:highlight>
                  <a:srgbClr val="00FFFF"/>
                </a:highlight>
                <a:cs typeface="Times New Roman"/>
              </a:rPr>
              <a:t>Service.</a:t>
            </a:r>
            <a:endParaRPr lang="en-US" dirty="0">
              <a:highlight>
                <a:srgbClr val="00FFFF"/>
              </a:highlight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789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F3600-2B5D-4FBA-B450-99F4C9652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278"/>
            <a:ext cx="10515600" cy="702366"/>
          </a:xfrm>
        </p:spPr>
        <p:txBody>
          <a:bodyPr>
            <a:normAutofit/>
          </a:bodyPr>
          <a:lstStyle/>
          <a:p>
            <a:r>
              <a:rPr lang="en-US" dirty="0"/>
              <a:t>Making the Case,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A3CD4-5DB8-4E69-8F3E-770003DB4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6678"/>
            <a:ext cx="10515600" cy="5406194"/>
          </a:xfrm>
        </p:spPr>
        <p:txBody>
          <a:bodyPr>
            <a:normAutofit fontScale="92500" lnSpcReduction="20000"/>
          </a:bodyPr>
          <a:lstStyle/>
          <a:p>
            <a:pPr marL="295910" marR="161925" indent="-283845">
              <a:lnSpc>
                <a:spcPct val="112200"/>
              </a:lnSpc>
              <a:spcBef>
                <a:spcPts val="100"/>
              </a:spcBef>
              <a:buFont typeface="Arial"/>
              <a:buChar char="•"/>
              <a:tabLst>
                <a:tab pos="295910" algn="l"/>
                <a:tab pos="296545" algn="l"/>
              </a:tabLst>
            </a:pPr>
            <a:r>
              <a:rPr lang="en-US" spc="-55" dirty="0">
                <a:solidFill>
                  <a:srgbClr val="252525"/>
                </a:solidFill>
                <a:cs typeface="Times New Roman"/>
              </a:rPr>
              <a:t>Tell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your </a:t>
            </a:r>
            <a:r>
              <a:rPr lang="en-US" spc="-30" dirty="0">
                <a:solidFill>
                  <a:srgbClr val="252525"/>
                </a:solidFill>
                <a:cs typeface="Times New Roman"/>
              </a:rPr>
              <a:t>story.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What have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you done </a:t>
            </a:r>
            <a:r>
              <a:rPr lang="en-US" spc="-10" dirty="0">
                <a:solidFill>
                  <a:srgbClr val="252525"/>
                </a:solidFill>
                <a:cs typeface="Times New Roman"/>
              </a:rPr>
              <a:t>at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IUP that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you</a:t>
            </a:r>
            <a:r>
              <a:rPr lang="en-US" spc="-160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are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most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proud of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in </a:t>
            </a:r>
            <a:r>
              <a:rPr lang="en-US" spc="-10" dirty="0">
                <a:solidFill>
                  <a:srgbClr val="252525"/>
                </a:solidFill>
                <a:cs typeface="Times New Roman"/>
              </a:rPr>
              <a:t>terms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of:</a:t>
            </a:r>
            <a:endParaRPr lang="en-US" dirty="0">
              <a:cs typeface="Times New Roman"/>
            </a:endParaRPr>
          </a:p>
          <a:p>
            <a:pPr marL="1155700" lvl="1" indent="-283845">
              <a:spcBef>
                <a:spcPts val="1295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lang="en-US" sz="2600" spc="-25" dirty="0">
                <a:solidFill>
                  <a:srgbClr val="252525"/>
                </a:solidFill>
                <a:cs typeface="Times New Roman"/>
              </a:rPr>
              <a:t>Teaching </a:t>
            </a:r>
            <a:r>
              <a:rPr lang="en-US" sz="2600" dirty="0">
                <a:solidFill>
                  <a:srgbClr val="252525"/>
                </a:solidFill>
                <a:cs typeface="Times New Roman"/>
              </a:rPr>
              <a:t>and </a:t>
            </a:r>
            <a:r>
              <a:rPr lang="en-US" sz="2600" spc="-5" dirty="0">
                <a:solidFill>
                  <a:srgbClr val="252525"/>
                </a:solidFill>
                <a:cs typeface="Times New Roman"/>
              </a:rPr>
              <a:t>professional</a:t>
            </a:r>
            <a:r>
              <a:rPr lang="en-US" sz="2600" spc="-30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sz="2600" spc="-5" dirty="0">
                <a:solidFill>
                  <a:srgbClr val="252525"/>
                </a:solidFill>
                <a:cs typeface="Times New Roman"/>
              </a:rPr>
              <a:t>responsibilities.</a:t>
            </a:r>
            <a:endParaRPr lang="en-US" sz="2600" dirty="0">
              <a:cs typeface="Times New Roman"/>
            </a:endParaRPr>
          </a:p>
          <a:p>
            <a:pPr marL="1557661" indent="-457200">
              <a:spcBef>
                <a:spcPts val="1245"/>
              </a:spcBef>
              <a:buFont typeface="Wingdings" panose="05000000000000000000" pitchFamily="2" charset="2"/>
              <a:buChar char="Ø"/>
              <a:tabLst>
                <a:tab pos="1612265" algn="l"/>
              </a:tabLst>
            </a:pPr>
            <a:r>
              <a:rPr lang="en-US" sz="2600" spc="-5" dirty="0">
                <a:solidFill>
                  <a:srgbClr val="252525"/>
                </a:solidFill>
                <a:cs typeface="Times New Roman"/>
              </a:rPr>
              <a:t>	Successful applications </a:t>
            </a:r>
            <a:r>
              <a:rPr lang="en-US" sz="2600" spc="-10" dirty="0">
                <a:solidFill>
                  <a:srgbClr val="252525"/>
                </a:solidFill>
                <a:cs typeface="Times New Roman"/>
              </a:rPr>
              <a:t>communicate </a:t>
            </a:r>
            <a:r>
              <a:rPr lang="en-US" sz="2600" spc="-5" dirty="0">
                <a:solidFill>
                  <a:srgbClr val="252525"/>
                </a:solidFill>
                <a:cs typeface="Times New Roman"/>
              </a:rPr>
              <a:t>a teaching</a:t>
            </a:r>
            <a:r>
              <a:rPr lang="en-US" sz="2600" spc="114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sz="2600" spc="-15" dirty="0">
                <a:solidFill>
                  <a:srgbClr val="252525"/>
                </a:solidFill>
                <a:cs typeface="Times New Roman"/>
              </a:rPr>
              <a:t>philosophy.</a:t>
            </a:r>
            <a:endParaRPr lang="en-US" sz="2600" dirty="0">
              <a:cs typeface="Times New Roman"/>
            </a:endParaRPr>
          </a:p>
          <a:p>
            <a:pPr marL="1155700" lvl="1" indent="-283845">
              <a:spcBef>
                <a:spcPts val="1215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lang="en-US" sz="2600" spc="-5" dirty="0">
                <a:solidFill>
                  <a:srgbClr val="252525"/>
                </a:solidFill>
                <a:cs typeface="Times New Roman"/>
              </a:rPr>
              <a:t>Scholarship.</a:t>
            </a:r>
            <a:endParaRPr lang="en-US" sz="2600" dirty="0">
              <a:cs typeface="Times New Roman"/>
            </a:endParaRPr>
          </a:p>
          <a:p>
            <a:pPr marL="1155700" lvl="1" indent="-283845">
              <a:spcBef>
                <a:spcPts val="1250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lang="en-US" sz="2600" dirty="0">
                <a:solidFill>
                  <a:srgbClr val="252525"/>
                </a:solidFill>
                <a:cs typeface="Times New Roman"/>
              </a:rPr>
              <a:t>Service.</a:t>
            </a:r>
            <a:endParaRPr lang="en-US" sz="2600" dirty="0">
              <a:cs typeface="Times New Roman"/>
            </a:endParaRPr>
          </a:p>
          <a:p>
            <a:pPr marL="295910" marR="313055" indent="-283845">
              <a:lnSpc>
                <a:spcPct val="112200"/>
              </a:lnSpc>
              <a:spcBef>
                <a:spcPts val="835"/>
              </a:spcBef>
              <a:buFont typeface="Arial"/>
              <a:buChar char="•"/>
              <a:tabLst>
                <a:tab pos="295910" algn="l"/>
                <a:tab pos="296545" algn="l"/>
              </a:tabLst>
            </a:pPr>
            <a:r>
              <a:rPr lang="en-US" spc="-5" dirty="0">
                <a:solidFill>
                  <a:srgbClr val="252525"/>
                </a:solidFill>
                <a:cs typeface="Times New Roman"/>
              </a:rPr>
              <a:t>Practice telling it to someone who does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not understand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what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you do</a:t>
            </a:r>
            <a:r>
              <a:rPr lang="en-US" spc="-20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(mentor).</a:t>
            </a:r>
            <a:endParaRPr lang="en-US" dirty="0">
              <a:cs typeface="Times New Roman"/>
            </a:endParaRPr>
          </a:p>
          <a:p>
            <a:pPr marL="295910" marR="421005" indent="-283845">
              <a:lnSpc>
                <a:spcPct val="112200"/>
              </a:lnSpc>
              <a:spcBef>
                <a:spcPts val="885"/>
              </a:spcBef>
              <a:buFont typeface="Arial"/>
              <a:buChar char="•"/>
              <a:tabLst>
                <a:tab pos="295910" algn="l"/>
                <a:tab pos="296545" algn="l"/>
              </a:tabLst>
            </a:pPr>
            <a:r>
              <a:rPr lang="en-US" i="1" spc="-5" dirty="0">
                <a:solidFill>
                  <a:srgbClr val="252525"/>
                </a:solidFill>
                <a:cs typeface="Times New Roman"/>
              </a:rPr>
              <a:t>For </a:t>
            </a:r>
            <a:r>
              <a:rPr lang="en-US" i="1" dirty="0">
                <a:solidFill>
                  <a:srgbClr val="252525"/>
                </a:solidFill>
                <a:cs typeface="Times New Roman"/>
              </a:rPr>
              <a:t>all </a:t>
            </a:r>
            <a:r>
              <a:rPr lang="en-US" i="1" spc="-10" dirty="0">
                <a:solidFill>
                  <a:srgbClr val="252525"/>
                </a:solidFill>
                <a:cs typeface="Times New Roman"/>
              </a:rPr>
              <a:t>levels </a:t>
            </a:r>
            <a:r>
              <a:rPr lang="en-US" i="1" dirty="0">
                <a:solidFill>
                  <a:srgbClr val="252525"/>
                </a:solidFill>
                <a:cs typeface="Times New Roman"/>
              </a:rPr>
              <a:t>of </a:t>
            </a:r>
            <a:r>
              <a:rPr lang="en-US" i="1" spc="-15" dirty="0">
                <a:solidFill>
                  <a:srgbClr val="252525"/>
                </a:solidFill>
                <a:cs typeface="Times New Roman"/>
              </a:rPr>
              <a:t>promotion, </a:t>
            </a:r>
            <a:r>
              <a:rPr lang="en-US" i="1" spc="-5" dirty="0">
                <a:solidFill>
                  <a:srgbClr val="252525"/>
                </a:solidFill>
                <a:cs typeface="Times New Roman"/>
              </a:rPr>
              <a:t>effective teaching </a:t>
            </a:r>
            <a:r>
              <a:rPr lang="en-US" i="1" dirty="0">
                <a:solidFill>
                  <a:srgbClr val="252525"/>
                </a:solidFill>
                <a:cs typeface="Times New Roman"/>
              </a:rPr>
              <a:t>and </a:t>
            </a:r>
            <a:r>
              <a:rPr lang="en-US" i="1" spc="-10" dirty="0">
                <a:solidFill>
                  <a:srgbClr val="252525"/>
                </a:solidFill>
                <a:cs typeface="Times New Roman"/>
              </a:rPr>
              <a:t>professional </a:t>
            </a:r>
            <a:r>
              <a:rPr lang="en-US" i="1" spc="-15" dirty="0">
                <a:solidFill>
                  <a:srgbClr val="252525"/>
                </a:solidFill>
                <a:cs typeface="Times New Roman"/>
              </a:rPr>
              <a:t>responsibilities </a:t>
            </a:r>
            <a:r>
              <a:rPr lang="en-US" i="1" spc="-5" dirty="0">
                <a:solidFill>
                  <a:srgbClr val="252525"/>
                </a:solidFill>
                <a:cs typeface="Times New Roman"/>
              </a:rPr>
              <a:t>is </a:t>
            </a:r>
            <a:r>
              <a:rPr lang="en-US" i="1" dirty="0">
                <a:solidFill>
                  <a:srgbClr val="252525"/>
                </a:solidFill>
                <a:cs typeface="Times New Roman"/>
              </a:rPr>
              <a:t>the </a:t>
            </a:r>
            <a:r>
              <a:rPr lang="en-US" i="1" spc="-5" dirty="0">
                <a:solidFill>
                  <a:srgbClr val="252525"/>
                </a:solidFill>
                <a:cs typeface="Times New Roman"/>
              </a:rPr>
              <a:t>faculty </a:t>
            </a:r>
            <a:r>
              <a:rPr lang="en-US" i="1" spc="-40" dirty="0">
                <a:solidFill>
                  <a:srgbClr val="252525"/>
                </a:solidFill>
                <a:cs typeface="Times New Roman"/>
              </a:rPr>
              <a:t>member’s </a:t>
            </a:r>
            <a:r>
              <a:rPr lang="en-US" i="1" spc="-5" dirty="0">
                <a:solidFill>
                  <a:srgbClr val="252525"/>
                </a:solidFill>
                <a:cs typeface="Times New Roman"/>
              </a:rPr>
              <a:t>primary assignment </a:t>
            </a:r>
            <a:r>
              <a:rPr lang="en-US" i="1" dirty="0">
                <a:solidFill>
                  <a:srgbClr val="252525"/>
                </a:solidFill>
                <a:cs typeface="Times New Roman"/>
              </a:rPr>
              <a:t>and as </a:t>
            </a:r>
            <a:r>
              <a:rPr lang="en-US" i="1" spc="-5" dirty="0">
                <a:solidFill>
                  <a:srgbClr val="252525"/>
                </a:solidFill>
                <a:cs typeface="Times New Roman"/>
              </a:rPr>
              <a:t>such </a:t>
            </a:r>
            <a:r>
              <a:rPr lang="en-US" i="1" dirty="0">
                <a:solidFill>
                  <a:srgbClr val="252525"/>
                </a:solidFill>
                <a:cs typeface="Times New Roman"/>
              </a:rPr>
              <a:t>should be</a:t>
            </a:r>
            <a:r>
              <a:rPr lang="en-US" i="1" spc="-40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i="1" spc="-15" dirty="0">
                <a:solidFill>
                  <a:srgbClr val="252525"/>
                </a:solidFill>
                <a:cs typeface="Times New Roman"/>
              </a:rPr>
              <a:t>addressed.</a:t>
            </a:r>
            <a:endParaRPr lang="en-US" dirty="0"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514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6F2DA-35E9-42F4-B582-73D2270F4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530"/>
            <a:ext cx="10515600" cy="768628"/>
          </a:xfrm>
        </p:spPr>
        <p:txBody>
          <a:bodyPr>
            <a:normAutofit/>
          </a:bodyPr>
          <a:lstStyle/>
          <a:p>
            <a:r>
              <a:rPr lang="en-US" dirty="0"/>
              <a:t>Making the Case,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29637-562E-40B5-80D3-F9A33476B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5948"/>
            <a:ext cx="10515600" cy="5286924"/>
          </a:xfrm>
        </p:spPr>
        <p:txBody>
          <a:bodyPr>
            <a:normAutofit/>
          </a:bodyPr>
          <a:lstStyle/>
          <a:p>
            <a:pPr marL="295910" marR="5080" indent="-283845">
              <a:lnSpc>
                <a:spcPct val="112000"/>
              </a:lnSpc>
              <a:spcBef>
                <a:spcPts val="105"/>
              </a:spcBef>
              <a:buFont typeface="Arial"/>
              <a:buChar char="•"/>
              <a:tabLst>
                <a:tab pos="295910" algn="l"/>
                <a:tab pos="296545" algn="l"/>
              </a:tabLst>
            </a:pPr>
            <a:r>
              <a:rPr lang="en-US" b="1" i="1" spc="-5" dirty="0">
                <a:solidFill>
                  <a:srgbClr val="252525"/>
                </a:solidFill>
                <a:latin typeface="Times New Roman"/>
                <a:cs typeface="Times New Roman"/>
              </a:rPr>
              <a:t>Service </a:t>
            </a:r>
            <a:r>
              <a:rPr lang="en-US" b="1" spc="-5" dirty="0">
                <a:solidFill>
                  <a:srgbClr val="252525"/>
                </a:solidFill>
                <a:latin typeface="Times New Roman"/>
                <a:cs typeface="Times New Roman"/>
              </a:rPr>
              <a:t>and</a:t>
            </a:r>
            <a:r>
              <a:rPr lang="en-US" b="1" i="1" spc="-5" dirty="0">
                <a:solidFill>
                  <a:srgbClr val="252525"/>
                </a:solidFill>
                <a:latin typeface="Times New Roman"/>
                <a:cs typeface="Times New Roman"/>
              </a:rPr>
              <a:t> Scholarly Growth </a:t>
            </a:r>
            <a:r>
              <a:rPr lang="en-US" spc="-5" dirty="0">
                <a:solidFill>
                  <a:srgbClr val="252525"/>
                </a:solidFill>
                <a:latin typeface="Times New Roman"/>
                <a:cs typeface="Times New Roman"/>
              </a:rPr>
              <a:t>- The </a:t>
            </a:r>
            <a:r>
              <a:rPr lang="en-US" spc="-20" dirty="0">
                <a:solidFill>
                  <a:srgbClr val="252525"/>
                </a:solidFill>
                <a:latin typeface="Times New Roman"/>
                <a:cs typeface="Times New Roman"/>
              </a:rPr>
              <a:t>candidate’s </a:t>
            </a:r>
            <a:r>
              <a:rPr lang="en-US" spc="-5" dirty="0">
                <a:solidFill>
                  <a:srgbClr val="252525"/>
                </a:solidFill>
                <a:latin typeface="Times New Roman"/>
                <a:cs typeface="Times New Roman"/>
              </a:rPr>
              <a:t>goal </a:t>
            </a:r>
            <a:r>
              <a:rPr lang="en-US" dirty="0">
                <a:solidFill>
                  <a:srgbClr val="252525"/>
                </a:solidFill>
                <a:latin typeface="Times New Roman"/>
                <a:cs typeface="Times New Roman"/>
              </a:rPr>
              <a:t>should be </a:t>
            </a:r>
            <a:r>
              <a:rPr lang="en-US" spc="-5" dirty="0">
                <a:solidFill>
                  <a:srgbClr val="252525"/>
                </a:solidFill>
                <a:latin typeface="Times New Roman"/>
                <a:cs typeface="Times New Roman"/>
              </a:rPr>
              <a:t>to help reviewers understand </a:t>
            </a:r>
            <a:r>
              <a:rPr lang="en-US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lang="en-US" spc="-5" dirty="0">
                <a:solidFill>
                  <a:srgbClr val="252525"/>
                </a:solidFill>
                <a:latin typeface="Times New Roman"/>
                <a:cs typeface="Times New Roman"/>
              </a:rPr>
              <a:t>following in relation to their individual</a:t>
            </a:r>
            <a:r>
              <a:rPr lang="en-US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lang="en-US" spc="-5" dirty="0">
                <a:solidFill>
                  <a:srgbClr val="252525"/>
                </a:solidFill>
                <a:latin typeface="Times New Roman"/>
                <a:cs typeface="Times New Roman"/>
              </a:rPr>
              <a:t>contributions:</a:t>
            </a:r>
            <a:endParaRPr lang="en-US" dirty="0">
              <a:latin typeface="Times New Roman"/>
              <a:cs typeface="Times New Roman"/>
            </a:endParaRPr>
          </a:p>
          <a:p>
            <a:pPr marL="698500" lvl="1" indent="-283845">
              <a:spcBef>
                <a:spcPts val="1305"/>
              </a:spcBef>
              <a:buFont typeface="Corbel"/>
              <a:buChar char="–"/>
              <a:tabLst>
                <a:tab pos="698500" algn="l"/>
              </a:tabLst>
            </a:pPr>
            <a:r>
              <a:rPr lang="en-US" sz="2800" spc="5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lang="en-US" sz="2800" spc="-15" dirty="0">
                <a:solidFill>
                  <a:srgbClr val="252525"/>
                </a:solidFill>
                <a:latin typeface="Times New Roman"/>
                <a:cs typeface="Times New Roman"/>
              </a:rPr>
              <a:t>candidate’s </a:t>
            </a:r>
            <a:r>
              <a:rPr lang="en-US" sz="2800" dirty="0">
                <a:solidFill>
                  <a:srgbClr val="252525"/>
                </a:solidFill>
                <a:latin typeface="Times New Roman"/>
                <a:cs typeface="Times New Roman"/>
              </a:rPr>
              <a:t>role (what </a:t>
            </a:r>
            <a:r>
              <a:rPr lang="en-US" sz="2800" spc="5" dirty="0">
                <a:solidFill>
                  <a:srgbClr val="252525"/>
                </a:solidFill>
                <a:latin typeface="Times New Roman"/>
                <a:cs typeface="Times New Roman"/>
              </a:rPr>
              <a:t>you</a:t>
            </a:r>
            <a:r>
              <a:rPr lang="en-US" sz="2800" spc="-1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>
                <a:solidFill>
                  <a:srgbClr val="252525"/>
                </a:solidFill>
                <a:latin typeface="Times New Roman"/>
                <a:cs typeface="Times New Roman"/>
              </a:rPr>
              <a:t>did)</a:t>
            </a:r>
            <a:endParaRPr lang="en-US" sz="2800" dirty="0">
              <a:latin typeface="Times New Roman"/>
              <a:cs typeface="Times New Roman"/>
            </a:endParaRPr>
          </a:p>
          <a:p>
            <a:pPr marL="1155700" lvl="2" indent="-283845">
              <a:spcBef>
                <a:spcPts val="1280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lang="en-US" sz="2800" spc="-5" dirty="0">
                <a:solidFill>
                  <a:srgbClr val="252525"/>
                </a:solidFill>
                <a:latin typeface="Times New Roman"/>
                <a:cs typeface="Times New Roman"/>
              </a:rPr>
              <a:t>Committee, </a:t>
            </a:r>
            <a:r>
              <a:rPr lang="en-US" sz="2800" dirty="0">
                <a:solidFill>
                  <a:srgbClr val="252525"/>
                </a:solidFill>
                <a:latin typeface="Times New Roman"/>
                <a:cs typeface="Times New Roman"/>
              </a:rPr>
              <a:t>grant, </a:t>
            </a:r>
            <a:r>
              <a:rPr lang="en-US" sz="2800" spc="-5" dirty="0">
                <a:solidFill>
                  <a:srgbClr val="252525"/>
                </a:solidFill>
                <a:latin typeface="Times New Roman"/>
                <a:cs typeface="Times New Roman"/>
              </a:rPr>
              <a:t>program,</a:t>
            </a:r>
            <a:r>
              <a:rPr lang="en-US" sz="2800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>
                <a:solidFill>
                  <a:srgbClr val="252525"/>
                </a:solidFill>
                <a:latin typeface="Times New Roman"/>
                <a:cs typeface="Times New Roman"/>
              </a:rPr>
              <a:t>etc.</a:t>
            </a:r>
            <a:endParaRPr lang="en-US" sz="2800" dirty="0">
              <a:latin typeface="Times New Roman"/>
              <a:cs typeface="Times New Roman"/>
            </a:endParaRPr>
          </a:p>
          <a:p>
            <a:pPr marL="698500" lvl="1" indent="-283845">
              <a:spcBef>
                <a:spcPts val="1240"/>
              </a:spcBef>
              <a:buFont typeface="Corbel"/>
              <a:buChar char="–"/>
              <a:tabLst>
                <a:tab pos="698500" algn="l"/>
              </a:tabLst>
            </a:pPr>
            <a:r>
              <a:rPr lang="en-US" sz="2800" spc="-5" dirty="0">
                <a:solidFill>
                  <a:srgbClr val="252525"/>
                </a:solidFill>
                <a:latin typeface="Times New Roman"/>
                <a:cs typeface="Times New Roman"/>
              </a:rPr>
              <a:t>Importance/Significance/Impact</a:t>
            </a:r>
            <a:endParaRPr lang="en-US" sz="2800" dirty="0">
              <a:latin typeface="Times New Roman"/>
              <a:cs typeface="Times New Roman"/>
            </a:endParaRPr>
          </a:p>
          <a:p>
            <a:pPr marL="1155700" lvl="2" indent="-283845">
              <a:spcBef>
                <a:spcPts val="1280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lang="en-US" sz="2800" spc="-15" dirty="0">
                <a:solidFill>
                  <a:srgbClr val="252525"/>
                </a:solidFill>
                <a:latin typeface="Times New Roman"/>
                <a:cs typeface="Times New Roman"/>
              </a:rPr>
              <a:t>University, </a:t>
            </a:r>
            <a:r>
              <a:rPr lang="en-US" sz="2800" spc="-5" dirty="0">
                <a:solidFill>
                  <a:srgbClr val="252525"/>
                </a:solidFill>
                <a:latin typeface="Times New Roman"/>
                <a:cs typeface="Times New Roman"/>
              </a:rPr>
              <a:t>department, discipline,</a:t>
            </a:r>
            <a:r>
              <a:rPr lang="en-US" sz="2800" spc="-7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lang="en-US" sz="2800" spc="-5" dirty="0">
                <a:solidFill>
                  <a:srgbClr val="252525"/>
                </a:solidFill>
                <a:latin typeface="Times New Roman"/>
                <a:cs typeface="Times New Roman"/>
              </a:rPr>
              <a:t>community</a:t>
            </a:r>
            <a:endParaRPr lang="en-US" sz="2800" dirty="0">
              <a:latin typeface="Times New Roman"/>
              <a:cs typeface="Times New Roman"/>
            </a:endParaRPr>
          </a:p>
          <a:p>
            <a:pPr marL="1155700" lvl="2" indent="-283845">
              <a:spcBef>
                <a:spcPts val="1235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lang="en-US" sz="2800" spc="-5" dirty="0">
                <a:solidFill>
                  <a:srgbClr val="252525"/>
                </a:solidFill>
                <a:latin typeface="Times New Roman"/>
                <a:cs typeface="Times New Roman"/>
              </a:rPr>
              <a:t>Outcomes</a:t>
            </a:r>
            <a:endParaRPr lang="en-US" sz="2800" dirty="0">
              <a:latin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F64B7F-E8FA-4D93-8B8F-21A6120C6E17}"/>
              </a:ext>
            </a:extLst>
          </p:cNvPr>
          <p:cNvSpPr txBox="1"/>
          <p:nvPr/>
        </p:nvSpPr>
        <p:spPr>
          <a:xfrm>
            <a:off x="7071918" y="3669994"/>
            <a:ext cx="40330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https://www.scimagojr.com/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012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5BAB8-6723-4D1D-B03C-492F4A47C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774560"/>
          </a:xfrm>
        </p:spPr>
        <p:txBody>
          <a:bodyPr/>
          <a:lstStyle/>
          <a:p>
            <a:r>
              <a:rPr lang="en-US" dirty="0"/>
              <a:t>Making the Case,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81657-AC4A-495D-ABF3-D53DFB42D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7983"/>
            <a:ext cx="10515600" cy="4758980"/>
          </a:xfrm>
        </p:spPr>
        <p:txBody>
          <a:bodyPr>
            <a:normAutofit/>
          </a:bodyPr>
          <a:lstStyle/>
          <a:p>
            <a:pPr marL="0" indent="0">
              <a:spcBef>
                <a:spcPts val="1920"/>
              </a:spcBef>
              <a:buNone/>
            </a:pPr>
            <a:r>
              <a:rPr lang="en-US" sz="3600" b="1" spc="-5" dirty="0">
                <a:solidFill>
                  <a:srgbClr val="252525"/>
                </a:solidFill>
                <a:latin typeface="Corbel"/>
                <a:cs typeface="Corbel"/>
              </a:rPr>
              <a:t>Part </a:t>
            </a:r>
            <a:r>
              <a:rPr lang="en-US" sz="3600" b="1" dirty="0">
                <a:solidFill>
                  <a:srgbClr val="252525"/>
                </a:solidFill>
                <a:latin typeface="Corbel"/>
                <a:cs typeface="Corbel"/>
              </a:rPr>
              <a:t>III. </a:t>
            </a:r>
            <a:r>
              <a:rPr lang="en-US" sz="3600" b="1" spc="-5" dirty="0">
                <a:solidFill>
                  <a:srgbClr val="252525"/>
                </a:solidFill>
                <a:latin typeface="Corbel"/>
                <a:cs typeface="Corbel"/>
              </a:rPr>
              <a:t>Supporting Documentation</a:t>
            </a:r>
            <a:r>
              <a:rPr lang="en-US" sz="3600" b="1" spc="-185" dirty="0">
                <a:solidFill>
                  <a:srgbClr val="252525"/>
                </a:solidFill>
                <a:latin typeface="Corbel"/>
                <a:cs typeface="Corbel"/>
              </a:rPr>
              <a:t> </a:t>
            </a:r>
            <a:r>
              <a:rPr lang="en-US" sz="3600" b="1" spc="-50" dirty="0">
                <a:solidFill>
                  <a:srgbClr val="252525"/>
                </a:solidFill>
                <a:latin typeface="Corbel"/>
                <a:cs typeface="Corbel"/>
              </a:rPr>
              <a:t>(SD)</a:t>
            </a:r>
            <a:endParaRPr lang="en-US" sz="3600" dirty="0">
              <a:latin typeface="Corbel"/>
              <a:cs typeface="Corbel"/>
            </a:endParaRPr>
          </a:p>
          <a:p>
            <a:pPr marL="295910" marR="177165" indent="-283845">
              <a:lnSpc>
                <a:spcPct val="112200"/>
              </a:lnSpc>
              <a:spcBef>
                <a:spcPts val="1005"/>
              </a:spcBef>
              <a:buFont typeface="Arial"/>
              <a:buChar char="•"/>
              <a:tabLst>
                <a:tab pos="295910" algn="l"/>
                <a:tab pos="296545" algn="l"/>
              </a:tabLst>
            </a:pPr>
            <a:r>
              <a:rPr lang="en-US" spc="-5" dirty="0">
                <a:solidFill>
                  <a:srgbClr val="252525"/>
                </a:solidFill>
                <a:cs typeface="Times New Roman"/>
              </a:rPr>
              <a:t>The intent is to document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or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exhibit, </a:t>
            </a:r>
            <a:r>
              <a:rPr lang="en-US" b="1" u="heavy" spc="-10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cs typeface="Times New Roman"/>
              </a:rPr>
              <a:t>NOT</a:t>
            </a:r>
            <a:r>
              <a:rPr lang="en-US" b="1" spc="-10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to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provide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further narrative.</a:t>
            </a:r>
            <a:endParaRPr lang="en-US" dirty="0">
              <a:cs typeface="Times New Roman"/>
            </a:endParaRPr>
          </a:p>
          <a:p>
            <a:pPr marL="295910" marR="5080" indent="-283845">
              <a:lnSpc>
                <a:spcPct val="112000"/>
              </a:lnSpc>
              <a:spcBef>
                <a:spcPts val="905"/>
              </a:spcBef>
              <a:buFont typeface="Arial"/>
              <a:buChar char="•"/>
              <a:tabLst>
                <a:tab pos="295910" algn="l"/>
                <a:tab pos="296545" algn="l"/>
              </a:tabLst>
            </a:pPr>
            <a:r>
              <a:rPr lang="en-US" spc="-30" dirty="0">
                <a:solidFill>
                  <a:srgbClr val="252525"/>
                </a:solidFill>
                <a:cs typeface="Times New Roman"/>
              </a:rPr>
              <a:t>Will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include evidence that best illustrates </a:t>
            </a:r>
            <a:r>
              <a:rPr lang="en-US" spc="-10" dirty="0">
                <a:solidFill>
                  <a:srgbClr val="252525"/>
                </a:solidFill>
                <a:cs typeface="Times New Roman"/>
              </a:rPr>
              <a:t>Effective </a:t>
            </a:r>
            <a:r>
              <a:rPr lang="en-US" spc="-25" dirty="0">
                <a:solidFill>
                  <a:srgbClr val="252525"/>
                </a:solidFill>
                <a:cs typeface="Times New Roman"/>
              </a:rPr>
              <a:t>Teaching,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Fulfillment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of Professional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Responsibilities,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Continuing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Scholarly Growth, and</a:t>
            </a:r>
            <a:r>
              <a:rPr lang="en-US" spc="-40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spc="-10" dirty="0">
                <a:solidFill>
                  <a:srgbClr val="252525"/>
                </a:solidFill>
                <a:cs typeface="Times New Roman"/>
              </a:rPr>
              <a:t>Service.</a:t>
            </a:r>
            <a:endParaRPr lang="en-US" dirty="0">
              <a:cs typeface="Times New Roman"/>
            </a:endParaRPr>
          </a:p>
          <a:p>
            <a:pPr marL="295910" indent="-283845">
              <a:spcBef>
                <a:spcPts val="1295"/>
              </a:spcBef>
              <a:buFont typeface="Arial"/>
              <a:buChar char="•"/>
              <a:tabLst>
                <a:tab pos="295910" algn="l"/>
                <a:tab pos="296545" algn="l"/>
              </a:tabLst>
            </a:pPr>
            <a:r>
              <a:rPr lang="en-US" dirty="0">
                <a:solidFill>
                  <a:srgbClr val="252525"/>
                </a:solidFill>
                <a:cs typeface="Times New Roman"/>
              </a:rPr>
              <a:t>Should be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tied to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the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Statement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of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Promotability</a:t>
            </a:r>
            <a:r>
              <a:rPr lang="en-US" spc="-65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(SP).</a:t>
            </a:r>
            <a:endParaRPr lang="en-US" dirty="0"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320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F65D5-CCA2-4E35-A47B-2701674BA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668543"/>
          </a:xfrm>
        </p:spPr>
        <p:txBody>
          <a:bodyPr>
            <a:normAutofit fontScale="90000"/>
          </a:bodyPr>
          <a:lstStyle/>
          <a:p>
            <a:r>
              <a:rPr lang="en-US" dirty="0"/>
              <a:t>Supporting Documentation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CCF5E-374D-46F7-A442-FC9A65CFF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6435"/>
            <a:ext cx="10515600" cy="5512904"/>
          </a:xfrm>
        </p:spPr>
        <p:txBody>
          <a:bodyPr>
            <a:normAutofit fontScale="92500" lnSpcReduction="10000"/>
          </a:bodyPr>
          <a:lstStyle/>
          <a:p>
            <a:pPr marL="295910" indent="-283845">
              <a:spcBef>
                <a:spcPts val="1610"/>
              </a:spcBef>
              <a:buFont typeface="Arial"/>
              <a:buChar char="•"/>
              <a:tabLst>
                <a:tab pos="295910" algn="l"/>
                <a:tab pos="296545" algn="l"/>
              </a:tabLst>
            </a:pPr>
            <a:r>
              <a:rPr lang="en-US" b="1" spc="-5" dirty="0">
                <a:solidFill>
                  <a:srgbClr val="252525"/>
                </a:solidFill>
                <a:cs typeface="Times New Roman"/>
              </a:rPr>
              <a:t>May</a:t>
            </a:r>
            <a:r>
              <a:rPr lang="en-US" b="1" spc="-15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b="1" spc="-5" dirty="0">
                <a:solidFill>
                  <a:srgbClr val="252525"/>
                </a:solidFill>
                <a:cs typeface="Times New Roman"/>
              </a:rPr>
              <a:t>Include:</a:t>
            </a:r>
            <a:endParaRPr lang="en-US" dirty="0">
              <a:cs typeface="Times New Roman"/>
            </a:endParaRPr>
          </a:p>
          <a:p>
            <a:pPr marL="698500" lvl="1" indent="-283845">
              <a:spcBef>
                <a:spcPts val="1300"/>
              </a:spcBef>
              <a:buFont typeface="Corbel"/>
              <a:buChar char="–"/>
              <a:tabLst>
                <a:tab pos="697865" algn="l"/>
                <a:tab pos="698500" algn="l"/>
              </a:tabLst>
            </a:pPr>
            <a:r>
              <a:rPr lang="en-US" dirty="0">
                <a:solidFill>
                  <a:srgbClr val="252525"/>
                </a:solidFill>
                <a:cs typeface="Times New Roman"/>
              </a:rPr>
              <a:t>Letters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of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support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(may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be</a:t>
            </a:r>
            <a:r>
              <a:rPr lang="en-US" spc="-50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best…)</a:t>
            </a:r>
            <a:endParaRPr lang="en-US" dirty="0">
              <a:cs typeface="Times New Roman"/>
            </a:endParaRPr>
          </a:p>
          <a:p>
            <a:pPr marL="698500" lvl="1" indent="-283845">
              <a:spcBef>
                <a:spcPts val="1250"/>
              </a:spcBef>
              <a:buFont typeface="Corbel"/>
              <a:buChar char="–"/>
              <a:tabLst>
                <a:tab pos="697865" algn="l"/>
                <a:tab pos="698500" algn="l"/>
              </a:tabLst>
            </a:pPr>
            <a:r>
              <a:rPr lang="en-US" spc="-5" dirty="0">
                <a:solidFill>
                  <a:srgbClr val="252525"/>
                </a:solidFill>
                <a:cs typeface="Times New Roman"/>
              </a:rPr>
              <a:t>Examples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or excerpts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from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teaching</a:t>
            </a:r>
            <a:r>
              <a:rPr lang="en-US" spc="-135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materials;</a:t>
            </a:r>
            <a:endParaRPr lang="en-US" dirty="0">
              <a:cs typeface="Times New Roman"/>
            </a:endParaRPr>
          </a:p>
          <a:p>
            <a:pPr marL="698500" lvl="1" indent="-283845">
              <a:spcBef>
                <a:spcPts val="1245"/>
              </a:spcBef>
              <a:buFont typeface="Corbel"/>
              <a:buChar char="–"/>
              <a:tabLst>
                <a:tab pos="697865" algn="l"/>
                <a:tab pos="698500" algn="l"/>
              </a:tabLst>
            </a:pPr>
            <a:r>
              <a:rPr lang="en-US" spc="-5" dirty="0">
                <a:solidFill>
                  <a:srgbClr val="252525"/>
                </a:solidFill>
                <a:cs typeface="Times New Roman"/>
              </a:rPr>
              <a:t>Documents;</a:t>
            </a:r>
            <a:endParaRPr lang="en-US" dirty="0">
              <a:cs typeface="Times New Roman"/>
            </a:endParaRPr>
          </a:p>
          <a:p>
            <a:pPr marL="698500" lvl="1" indent="-283845">
              <a:spcBef>
                <a:spcPts val="1250"/>
              </a:spcBef>
              <a:buFont typeface="Corbel"/>
              <a:buChar char="–"/>
              <a:tabLst>
                <a:tab pos="697865" algn="l"/>
                <a:tab pos="698500" algn="l"/>
              </a:tabLst>
            </a:pPr>
            <a:r>
              <a:rPr lang="en-US" dirty="0">
                <a:solidFill>
                  <a:srgbClr val="252525"/>
                </a:solidFill>
                <a:cs typeface="Times New Roman"/>
              </a:rPr>
              <a:t>Letters;</a:t>
            </a:r>
            <a:endParaRPr lang="en-US" dirty="0">
              <a:cs typeface="Times New Roman"/>
            </a:endParaRPr>
          </a:p>
          <a:p>
            <a:pPr marL="698500" lvl="1" indent="-283845">
              <a:spcBef>
                <a:spcPts val="1235"/>
              </a:spcBef>
              <a:buFont typeface="Corbel"/>
              <a:buChar char="–"/>
              <a:tabLst>
                <a:tab pos="697865" algn="l"/>
                <a:tab pos="698500" algn="l"/>
              </a:tabLst>
            </a:pPr>
            <a:r>
              <a:rPr lang="en-US" spc="-5" dirty="0">
                <a:solidFill>
                  <a:srgbClr val="252525"/>
                </a:solidFill>
                <a:cs typeface="Times New Roman"/>
              </a:rPr>
              <a:t>E-mails;</a:t>
            </a:r>
            <a:endParaRPr lang="en-US" dirty="0">
              <a:cs typeface="Times New Roman"/>
            </a:endParaRPr>
          </a:p>
          <a:p>
            <a:pPr marL="698500" lvl="1" indent="-283845">
              <a:spcBef>
                <a:spcPts val="1250"/>
              </a:spcBef>
              <a:buFont typeface="Corbel"/>
              <a:buChar char="–"/>
              <a:tabLst>
                <a:tab pos="697865" algn="l"/>
                <a:tab pos="698500" algn="l"/>
              </a:tabLst>
            </a:pPr>
            <a:r>
              <a:rPr lang="en-US" dirty="0">
                <a:solidFill>
                  <a:srgbClr val="252525"/>
                </a:solidFill>
                <a:cs typeface="Times New Roman"/>
              </a:rPr>
              <a:t>Contracts;</a:t>
            </a:r>
            <a:endParaRPr lang="en-US" dirty="0">
              <a:cs typeface="Times New Roman"/>
            </a:endParaRPr>
          </a:p>
          <a:p>
            <a:pPr marL="698500" lvl="1" indent="-283845">
              <a:spcBef>
                <a:spcPts val="1245"/>
              </a:spcBef>
              <a:buFont typeface="Corbel"/>
              <a:buChar char="–"/>
              <a:tabLst>
                <a:tab pos="697865" algn="l"/>
                <a:tab pos="698500" algn="l"/>
              </a:tabLst>
            </a:pPr>
            <a:r>
              <a:rPr lang="en-US" spc="-5" dirty="0">
                <a:solidFill>
                  <a:srgbClr val="252525"/>
                </a:solidFill>
                <a:cs typeface="Times New Roman"/>
              </a:rPr>
              <a:t>Committee</a:t>
            </a:r>
            <a:r>
              <a:rPr lang="en-US" spc="-15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reports;</a:t>
            </a:r>
            <a:endParaRPr lang="en-US" dirty="0">
              <a:cs typeface="Times New Roman"/>
            </a:endParaRPr>
          </a:p>
          <a:p>
            <a:pPr marL="698500" lvl="1" indent="-283845">
              <a:spcBef>
                <a:spcPts val="1250"/>
              </a:spcBef>
              <a:buFont typeface="Corbel"/>
              <a:buChar char="–"/>
              <a:tabLst>
                <a:tab pos="697865" algn="l"/>
                <a:tab pos="698500" algn="l"/>
              </a:tabLst>
            </a:pPr>
            <a:r>
              <a:rPr lang="en-US" spc="-5" dirty="0">
                <a:solidFill>
                  <a:srgbClr val="252525"/>
                </a:solidFill>
                <a:cs typeface="Times New Roman"/>
              </a:rPr>
              <a:t>Conference program;</a:t>
            </a:r>
            <a:r>
              <a:rPr lang="en-US" spc="-20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and</a:t>
            </a:r>
            <a:endParaRPr lang="en-US" dirty="0">
              <a:cs typeface="Times New Roman"/>
            </a:endParaRPr>
          </a:p>
          <a:p>
            <a:pPr marL="698500" lvl="1" indent="-283845">
              <a:spcBef>
                <a:spcPts val="1245"/>
              </a:spcBef>
              <a:buFont typeface="Corbel"/>
              <a:buChar char="–"/>
              <a:tabLst>
                <a:tab pos="697865" algn="l"/>
                <a:tab pos="698500" algn="l"/>
              </a:tabLst>
            </a:pPr>
            <a:r>
              <a:rPr lang="en-US" spc="-35" dirty="0">
                <a:solidFill>
                  <a:srgbClr val="252525"/>
                </a:solidFill>
                <a:cs typeface="Times New Roman"/>
              </a:rPr>
              <a:t>Table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of contents - journals, book title</a:t>
            </a:r>
            <a:r>
              <a:rPr lang="en-US" spc="-145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pages.</a:t>
            </a:r>
            <a:endParaRPr lang="en-US" dirty="0"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835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C1AD8-2C0F-4554-A6DC-1CD9EC9D3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801064"/>
          </a:xfrm>
        </p:spPr>
        <p:txBody>
          <a:bodyPr/>
          <a:lstStyle/>
          <a:p>
            <a:r>
              <a:rPr lang="en-US" dirty="0"/>
              <a:t>Making the Case,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1FD09-C0C9-4A79-872F-5EF7B4DE0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0748"/>
            <a:ext cx="10913165" cy="4982125"/>
          </a:xfrm>
        </p:spPr>
        <p:txBody>
          <a:bodyPr>
            <a:normAutofit lnSpcReduction="10000"/>
          </a:bodyPr>
          <a:lstStyle/>
          <a:p>
            <a:pPr marL="121920">
              <a:spcBef>
                <a:spcPts val="1920"/>
              </a:spcBef>
            </a:pPr>
            <a:r>
              <a:rPr lang="en-US" sz="3600" b="1" dirty="0">
                <a:solidFill>
                  <a:srgbClr val="252525"/>
                </a:solidFill>
                <a:cs typeface="Times New Roman"/>
              </a:rPr>
              <a:t>Supporting Documentation</a:t>
            </a:r>
            <a:r>
              <a:rPr lang="en-US" sz="3600" b="1" spc="-15" dirty="0">
                <a:solidFill>
                  <a:srgbClr val="252525"/>
                </a:solidFill>
                <a:cs typeface="Times New Roman"/>
              </a:rPr>
              <a:t> (SD) </a:t>
            </a:r>
            <a:r>
              <a:rPr lang="en-US" sz="3600" b="1" spc="-5" dirty="0">
                <a:solidFill>
                  <a:srgbClr val="252525"/>
                </a:solidFill>
                <a:cs typeface="Times New Roman"/>
              </a:rPr>
              <a:t>Should:</a:t>
            </a:r>
            <a:endParaRPr lang="en-US" sz="3600" dirty="0">
              <a:cs typeface="Times New Roman"/>
            </a:endParaRPr>
          </a:p>
          <a:p>
            <a:pPr marL="295910" marR="302260" indent="-283845">
              <a:lnSpc>
                <a:spcPct val="112200"/>
              </a:lnSpc>
              <a:spcBef>
                <a:spcPts val="1005"/>
              </a:spcBef>
              <a:buFont typeface="Arial"/>
              <a:buChar char="•"/>
              <a:tabLst>
                <a:tab pos="295910" algn="l"/>
                <a:tab pos="296545" algn="l"/>
              </a:tabLst>
            </a:pPr>
            <a:r>
              <a:rPr lang="en-US" spc="-5" dirty="0">
                <a:solidFill>
                  <a:srgbClr val="252525"/>
                </a:solidFill>
                <a:cs typeface="Times New Roman"/>
              </a:rPr>
              <a:t>Present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the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most compelling documents to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support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your </a:t>
            </a:r>
            <a:r>
              <a:rPr lang="en-US" spc="-210" dirty="0">
                <a:solidFill>
                  <a:srgbClr val="252525"/>
                </a:solidFill>
                <a:cs typeface="Times New Roman"/>
              </a:rPr>
              <a:t>Statement of Promotability (SP).</a:t>
            </a:r>
            <a:endParaRPr lang="en-US" dirty="0">
              <a:cs typeface="Times New Roman"/>
            </a:endParaRPr>
          </a:p>
          <a:p>
            <a:pPr marL="956944" marR="323215" lvl="1" indent="-256540">
              <a:lnSpc>
                <a:spcPct val="111800"/>
              </a:lnSpc>
              <a:spcBef>
                <a:spcPts val="490"/>
              </a:spcBef>
              <a:buSzPct val="68181"/>
              <a:buFont typeface="Wingdings 3"/>
              <a:buChar char=""/>
              <a:tabLst>
                <a:tab pos="956944" algn="l"/>
                <a:tab pos="957580" algn="l"/>
              </a:tabLst>
            </a:pPr>
            <a:r>
              <a:rPr lang="en-US" sz="2200" spc="-5" dirty="0">
                <a:cs typeface="Times New Roman"/>
              </a:rPr>
              <a:t>Carefully consider having letters </a:t>
            </a:r>
            <a:r>
              <a:rPr lang="en-US" sz="2200" dirty="0">
                <a:cs typeface="Times New Roman"/>
              </a:rPr>
              <a:t>of </a:t>
            </a:r>
            <a:r>
              <a:rPr lang="en-US" sz="2200" spc="-5" dirty="0">
                <a:cs typeface="Times New Roman"/>
              </a:rPr>
              <a:t>recommendations that </a:t>
            </a:r>
            <a:r>
              <a:rPr lang="en-US" sz="2200" spc="-10" dirty="0">
                <a:cs typeface="Times New Roman"/>
              </a:rPr>
              <a:t>can </a:t>
            </a:r>
            <a:r>
              <a:rPr lang="en-US" sz="2200" spc="-5" dirty="0">
                <a:cs typeface="Times New Roman"/>
              </a:rPr>
              <a:t>replace multiple documents </a:t>
            </a:r>
            <a:r>
              <a:rPr lang="en-US" sz="2200" dirty="0">
                <a:cs typeface="Times New Roman"/>
              </a:rPr>
              <a:t>you </a:t>
            </a:r>
            <a:r>
              <a:rPr lang="en-US" sz="2200" spc="-5" dirty="0">
                <a:cs typeface="Times New Roman"/>
              </a:rPr>
              <a:t>wish to use that demonstrate </a:t>
            </a:r>
            <a:r>
              <a:rPr lang="en-US" sz="2200" dirty="0">
                <a:cs typeface="Times New Roman"/>
              </a:rPr>
              <a:t>the </a:t>
            </a:r>
            <a:r>
              <a:rPr lang="en-US" sz="2200" spc="-10" dirty="0">
                <a:cs typeface="Times New Roman"/>
              </a:rPr>
              <a:t>same</a:t>
            </a:r>
            <a:r>
              <a:rPr lang="en-US" sz="2200" spc="15" dirty="0">
                <a:cs typeface="Times New Roman"/>
              </a:rPr>
              <a:t> </a:t>
            </a:r>
            <a:r>
              <a:rPr lang="en-US" sz="2200" spc="-5" dirty="0">
                <a:cs typeface="Times New Roman"/>
              </a:rPr>
              <a:t>information.</a:t>
            </a:r>
          </a:p>
          <a:p>
            <a:pPr marL="12700">
              <a:spcBef>
                <a:spcPts val="1235"/>
              </a:spcBef>
            </a:pPr>
            <a:r>
              <a:rPr lang="en-US" sz="3500" b="1" dirty="0">
                <a:solidFill>
                  <a:srgbClr val="252525"/>
                </a:solidFill>
                <a:cs typeface="Times New Roman"/>
              </a:rPr>
              <a:t>Supporting Documentation </a:t>
            </a:r>
            <a:r>
              <a:rPr lang="en-US" sz="3500" b="1" spc="-5" dirty="0">
                <a:solidFill>
                  <a:srgbClr val="252525"/>
                </a:solidFill>
                <a:cs typeface="Times New Roman"/>
              </a:rPr>
              <a:t>Should</a:t>
            </a:r>
            <a:r>
              <a:rPr lang="en-US" sz="3500" b="1" spc="15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sz="3500" b="1" spc="-5" dirty="0">
                <a:solidFill>
                  <a:srgbClr val="252525"/>
                </a:solidFill>
                <a:cs typeface="Times New Roman"/>
              </a:rPr>
              <a:t>Not:</a:t>
            </a:r>
            <a:endParaRPr lang="en-US" sz="3500" dirty="0">
              <a:cs typeface="Times New Roman"/>
            </a:endParaRPr>
          </a:p>
          <a:p>
            <a:pPr marL="615950" indent="-256540">
              <a:spcBef>
                <a:spcPts val="894"/>
              </a:spcBef>
              <a:buSzPct val="66666"/>
              <a:buFont typeface="Wingdings 3"/>
              <a:buChar char=""/>
              <a:tabLst>
                <a:tab pos="615950" algn="l"/>
                <a:tab pos="616585" algn="l"/>
              </a:tabLst>
            </a:pPr>
            <a:r>
              <a:rPr lang="en-US" sz="2400" spc="-5" dirty="0">
                <a:solidFill>
                  <a:srgbClr val="252525"/>
                </a:solidFill>
                <a:cs typeface="Times New Roman"/>
              </a:rPr>
              <a:t>Documentation </a:t>
            </a:r>
            <a:r>
              <a:rPr lang="en-US" sz="2400" dirty="0">
                <a:solidFill>
                  <a:srgbClr val="252525"/>
                </a:solidFill>
                <a:cs typeface="Times New Roman"/>
              </a:rPr>
              <a:t>longer than 40 pages </a:t>
            </a:r>
            <a:r>
              <a:rPr lang="en-US" sz="2400" u="heavy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cs typeface="Times New Roman"/>
              </a:rPr>
              <a:t>will not</a:t>
            </a:r>
            <a:r>
              <a:rPr lang="en-US" sz="2400" dirty="0">
                <a:solidFill>
                  <a:srgbClr val="252525"/>
                </a:solidFill>
                <a:cs typeface="Times New Roman"/>
              </a:rPr>
              <a:t> be</a:t>
            </a:r>
            <a:r>
              <a:rPr lang="en-US" sz="2400" spc="-80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sz="2400" dirty="0">
                <a:solidFill>
                  <a:srgbClr val="252525"/>
                </a:solidFill>
                <a:cs typeface="Times New Roman"/>
              </a:rPr>
              <a:t>considered.</a:t>
            </a:r>
            <a:endParaRPr lang="en-US" sz="2400" dirty="0">
              <a:cs typeface="Times New Roman"/>
            </a:endParaRPr>
          </a:p>
          <a:p>
            <a:pPr marL="615950" marR="5080" indent="-256540">
              <a:lnSpc>
                <a:spcPct val="112100"/>
              </a:lnSpc>
              <a:spcBef>
                <a:spcPts val="395"/>
              </a:spcBef>
              <a:buSzPct val="66666"/>
              <a:buFont typeface="Wingdings 3"/>
              <a:buChar char=""/>
              <a:tabLst>
                <a:tab pos="615950" algn="l"/>
                <a:tab pos="616585" algn="l"/>
              </a:tabLst>
            </a:pPr>
            <a:r>
              <a:rPr lang="en-US" sz="2400" b="1" spc="-5" dirty="0">
                <a:solidFill>
                  <a:srgbClr val="252525"/>
                </a:solidFill>
                <a:cs typeface="Times New Roman"/>
              </a:rPr>
              <a:t>Applications that do not conform </a:t>
            </a:r>
            <a:r>
              <a:rPr lang="en-US" sz="2400" b="1" dirty="0">
                <a:solidFill>
                  <a:srgbClr val="252525"/>
                </a:solidFill>
                <a:cs typeface="Times New Roman"/>
              </a:rPr>
              <a:t>to </a:t>
            </a:r>
            <a:r>
              <a:rPr lang="en-US" sz="2400" b="1" spc="-5" dirty="0">
                <a:solidFill>
                  <a:srgbClr val="252525"/>
                </a:solidFill>
                <a:cs typeface="Times New Roman"/>
              </a:rPr>
              <a:t>the </a:t>
            </a:r>
            <a:r>
              <a:rPr lang="en-US" sz="2400" b="1" spc="-10" dirty="0">
                <a:solidFill>
                  <a:srgbClr val="252525"/>
                </a:solidFill>
                <a:cs typeface="Times New Roman"/>
              </a:rPr>
              <a:t>instruction’s </a:t>
            </a:r>
            <a:r>
              <a:rPr lang="en-US" sz="2400" b="1" spc="-5" dirty="0">
                <a:solidFill>
                  <a:srgbClr val="252525"/>
                </a:solidFill>
                <a:cs typeface="Times New Roman"/>
              </a:rPr>
              <a:t>spacing  </a:t>
            </a:r>
            <a:r>
              <a:rPr lang="en-US" sz="2400" b="1" spc="-10" dirty="0">
                <a:solidFill>
                  <a:srgbClr val="252525"/>
                </a:solidFill>
                <a:cs typeface="Times New Roman"/>
              </a:rPr>
              <a:t>requirements </a:t>
            </a:r>
            <a:r>
              <a:rPr lang="en-US" sz="2400" b="1" spc="-5" dirty="0">
                <a:solidFill>
                  <a:srgbClr val="252525"/>
                </a:solidFill>
                <a:cs typeface="Times New Roman"/>
              </a:rPr>
              <a:t>(SP and SD) will not be</a:t>
            </a:r>
            <a:r>
              <a:rPr lang="en-US" sz="2400" b="1" spc="-105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sz="2400" b="1" spc="-10" dirty="0">
                <a:solidFill>
                  <a:srgbClr val="252525"/>
                </a:solidFill>
                <a:cs typeface="Times New Roman"/>
              </a:rPr>
              <a:t>considered.</a:t>
            </a:r>
            <a:endParaRPr lang="en-US" sz="2400" dirty="0">
              <a:cs typeface="Times New Roman"/>
            </a:endParaRPr>
          </a:p>
          <a:p>
            <a:pPr marL="700404" marR="323215" lvl="1" indent="0">
              <a:lnSpc>
                <a:spcPct val="111800"/>
              </a:lnSpc>
              <a:spcBef>
                <a:spcPts val="490"/>
              </a:spcBef>
              <a:buSzPct val="68181"/>
              <a:buNone/>
              <a:tabLst>
                <a:tab pos="956944" algn="l"/>
                <a:tab pos="957580" algn="l"/>
              </a:tabLst>
            </a:pPr>
            <a:endParaRPr lang="en-US" sz="2200" dirty="0"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11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DF883-C11E-47DE-A7AD-782E2C07C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67325"/>
          </a:xfrm>
        </p:spPr>
        <p:txBody>
          <a:bodyPr/>
          <a:lstStyle/>
          <a:p>
            <a:r>
              <a:rPr lang="en-US" dirty="0"/>
              <a:t>Making the Case,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B66CD-8750-4EF7-84A7-CA94C6A5F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8226"/>
            <a:ext cx="10515600" cy="5114647"/>
          </a:xfrm>
        </p:spPr>
        <p:txBody>
          <a:bodyPr>
            <a:normAutofit fontScale="92500" lnSpcReduction="20000"/>
          </a:bodyPr>
          <a:lstStyle/>
          <a:p>
            <a:pPr marL="475615" marR="1047115">
              <a:lnSpc>
                <a:spcPct val="112200"/>
              </a:lnSpc>
              <a:spcBef>
                <a:spcPts val="100"/>
              </a:spcBef>
            </a:pPr>
            <a:r>
              <a:rPr lang="en-US" sz="2600" spc="-5" dirty="0">
                <a:solidFill>
                  <a:srgbClr val="252525"/>
                </a:solidFill>
                <a:cs typeface="Times New Roman"/>
              </a:rPr>
              <a:t>Evidence contained in Supporting Documentation (SD)</a:t>
            </a:r>
            <a:r>
              <a:rPr lang="en-US" sz="2600" b="1" spc="-5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sz="2600" spc="-5" dirty="0">
                <a:solidFill>
                  <a:srgbClr val="252525"/>
                </a:solidFill>
                <a:cs typeface="Times New Roman"/>
              </a:rPr>
              <a:t>will </a:t>
            </a:r>
            <a:r>
              <a:rPr lang="en-US" sz="2600" dirty="0">
                <a:solidFill>
                  <a:srgbClr val="252525"/>
                </a:solidFill>
                <a:cs typeface="Times New Roman"/>
              </a:rPr>
              <a:t>be </a:t>
            </a:r>
            <a:r>
              <a:rPr lang="en-US" sz="2600" spc="-5" dirty="0">
                <a:solidFill>
                  <a:srgbClr val="252525"/>
                </a:solidFill>
                <a:cs typeface="Times New Roman"/>
              </a:rPr>
              <a:t>tied back to </a:t>
            </a:r>
            <a:r>
              <a:rPr lang="en-US" sz="2600" dirty="0">
                <a:solidFill>
                  <a:srgbClr val="252525"/>
                </a:solidFill>
                <a:cs typeface="Times New Roman"/>
              </a:rPr>
              <a:t>the </a:t>
            </a:r>
            <a:r>
              <a:rPr lang="en-US" sz="2600" spc="-10" dirty="0">
                <a:solidFill>
                  <a:srgbClr val="252525"/>
                </a:solidFill>
                <a:cs typeface="Times New Roman"/>
              </a:rPr>
              <a:t>Statement </a:t>
            </a:r>
            <a:r>
              <a:rPr lang="en-US" sz="2600" dirty="0">
                <a:solidFill>
                  <a:srgbClr val="252525"/>
                </a:solidFill>
                <a:cs typeface="Times New Roman"/>
              </a:rPr>
              <a:t>of </a:t>
            </a:r>
            <a:r>
              <a:rPr lang="en-US" sz="2600" spc="-5" dirty="0">
                <a:solidFill>
                  <a:srgbClr val="252525"/>
                </a:solidFill>
                <a:cs typeface="Times New Roman"/>
              </a:rPr>
              <a:t>Promotability</a:t>
            </a:r>
            <a:r>
              <a:rPr lang="en-US" sz="2600" spc="-10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sz="2600" dirty="0">
                <a:solidFill>
                  <a:srgbClr val="252525"/>
                </a:solidFill>
                <a:cs typeface="Times New Roman"/>
              </a:rPr>
              <a:t>(SP).</a:t>
            </a:r>
            <a:endParaRPr lang="en-US" sz="2600" dirty="0">
              <a:cs typeface="Times New Roman"/>
            </a:endParaRPr>
          </a:p>
          <a:p>
            <a:pPr marL="932815" marR="5080" indent="-463550">
              <a:lnSpc>
                <a:spcPct val="112100"/>
              </a:lnSpc>
              <a:spcBef>
                <a:spcPts val="950"/>
              </a:spcBef>
              <a:buFont typeface="Arial"/>
              <a:buChar char="•"/>
              <a:tabLst>
                <a:tab pos="932815" algn="l"/>
                <a:tab pos="933450" algn="l"/>
              </a:tabLst>
            </a:pPr>
            <a:r>
              <a:rPr lang="en-US" sz="2600" dirty="0">
                <a:solidFill>
                  <a:srgbClr val="252525"/>
                </a:solidFill>
                <a:cs typeface="Times New Roman"/>
              </a:rPr>
              <a:t>In presenting this evidence, </a:t>
            </a:r>
            <a:r>
              <a:rPr lang="en-US" sz="2600" spc="-5" dirty="0">
                <a:solidFill>
                  <a:srgbClr val="252525"/>
                </a:solidFill>
                <a:cs typeface="Times New Roman"/>
              </a:rPr>
              <a:t>candidates </a:t>
            </a:r>
            <a:r>
              <a:rPr lang="en-US" sz="2600" dirty="0">
                <a:solidFill>
                  <a:srgbClr val="252525"/>
                </a:solidFill>
                <a:cs typeface="Times New Roman"/>
              </a:rPr>
              <a:t>should </a:t>
            </a:r>
            <a:r>
              <a:rPr lang="en-US" sz="2600" spc="-5" dirty="0">
                <a:solidFill>
                  <a:srgbClr val="252525"/>
                </a:solidFill>
                <a:cs typeface="Times New Roman"/>
              </a:rPr>
              <a:t>follow </a:t>
            </a:r>
            <a:r>
              <a:rPr lang="en-US" sz="2600" dirty="0">
                <a:solidFill>
                  <a:srgbClr val="252525"/>
                </a:solidFill>
                <a:cs typeface="Times New Roman"/>
              </a:rPr>
              <a:t>the</a:t>
            </a:r>
            <a:r>
              <a:rPr lang="en-US" sz="2600" spc="-150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sz="2600" spc="-5" dirty="0">
                <a:solidFill>
                  <a:srgbClr val="252525"/>
                </a:solidFill>
                <a:cs typeface="Times New Roman"/>
              </a:rPr>
              <a:t>same </a:t>
            </a:r>
            <a:r>
              <a:rPr lang="en-US" sz="2600" dirty="0">
                <a:solidFill>
                  <a:srgbClr val="252525"/>
                </a:solidFill>
                <a:cs typeface="Times New Roman"/>
              </a:rPr>
              <a:t>order as that used in the</a:t>
            </a:r>
            <a:r>
              <a:rPr lang="en-US" sz="2600" spc="-80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sz="2600" spc="-95" dirty="0">
                <a:solidFill>
                  <a:srgbClr val="252525"/>
                </a:solidFill>
                <a:cs typeface="Times New Roman"/>
              </a:rPr>
              <a:t>SP.</a:t>
            </a:r>
            <a:endParaRPr lang="en-US" sz="2600" dirty="0">
              <a:cs typeface="Times New Roman"/>
            </a:endParaRPr>
          </a:p>
          <a:p>
            <a:pPr marL="932815" marR="635000" indent="-463550">
              <a:lnSpc>
                <a:spcPct val="112100"/>
              </a:lnSpc>
              <a:spcBef>
                <a:spcPts val="885"/>
              </a:spcBef>
              <a:buFont typeface="Arial"/>
              <a:buChar char="•"/>
              <a:tabLst>
                <a:tab pos="932815" algn="l"/>
                <a:tab pos="933450" algn="l"/>
              </a:tabLst>
            </a:pPr>
            <a:r>
              <a:rPr lang="en-US" sz="2600" spc="-5" dirty="0">
                <a:solidFill>
                  <a:srgbClr val="252525"/>
                </a:solidFill>
                <a:cs typeface="Times New Roman"/>
              </a:rPr>
              <a:t>Adding </a:t>
            </a:r>
            <a:r>
              <a:rPr lang="en-US" sz="2600" dirty="0">
                <a:solidFill>
                  <a:srgbClr val="252525"/>
                </a:solidFill>
                <a:cs typeface="Times New Roman"/>
              </a:rPr>
              <a:t>supporting </a:t>
            </a:r>
            <a:r>
              <a:rPr lang="en-US" sz="2600" spc="-5" dirty="0">
                <a:solidFill>
                  <a:srgbClr val="252525"/>
                </a:solidFill>
                <a:cs typeface="Times New Roman"/>
              </a:rPr>
              <a:t>documents </a:t>
            </a:r>
            <a:r>
              <a:rPr lang="en-US" sz="2600" dirty="0">
                <a:solidFill>
                  <a:srgbClr val="252525"/>
                </a:solidFill>
                <a:cs typeface="Times New Roman"/>
              </a:rPr>
              <a:t>not </a:t>
            </a:r>
            <a:r>
              <a:rPr lang="en-US" sz="2600" spc="-5" dirty="0">
                <a:solidFill>
                  <a:srgbClr val="252525"/>
                </a:solidFill>
                <a:cs typeface="Times New Roman"/>
              </a:rPr>
              <a:t>mentioned </a:t>
            </a:r>
            <a:r>
              <a:rPr lang="en-US" sz="2600" dirty="0">
                <a:solidFill>
                  <a:srgbClr val="252525"/>
                </a:solidFill>
                <a:cs typeface="Times New Roman"/>
              </a:rPr>
              <a:t>in the </a:t>
            </a:r>
            <a:r>
              <a:rPr lang="en-US" sz="2600" b="1" spc="-5" dirty="0">
                <a:solidFill>
                  <a:srgbClr val="252525"/>
                </a:solidFill>
                <a:cs typeface="Times New Roman"/>
              </a:rPr>
              <a:t>SP </a:t>
            </a:r>
            <a:r>
              <a:rPr lang="en-US" sz="2600" dirty="0">
                <a:solidFill>
                  <a:srgbClr val="252525"/>
                </a:solidFill>
                <a:cs typeface="Times New Roman"/>
              </a:rPr>
              <a:t>is  discouraged.</a:t>
            </a:r>
            <a:endParaRPr lang="en-US" sz="2600" dirty="0">
              <a:cs typeface="Times New Roman"/>
            </a:endParaRPr>
          </a:p>
          <a:p>
            <a:pPr marL="295910" indent="-283845">
              <a:spcBef>
                <a:spcPts val="1255"/>
              </a:spcBef>
              <a:buFont typeface="Arial"/>
              <a:buChar char="•"/>
              <a:tabLst>
                <a:tab pos="295910" algn="l"/>
                <a:tab pos="296545" algn="l"/>
              </a:tabLst>
            </a:pPr>
            <a:r>
              <a:rPr lang="en-US" sz="2600" spc="-5" dirty="0">
                <a:solidFill>
                  <a:srgbClr val="252525"/>
                </a:solidFill>
                <a:cs typeface="Times New Roman"/>
              </a:rPr>
              <a:t>Imagine </a:t>
            </a:r>
            <a:r>
              <a:rPr lang="en-US" sz="2600" dirty="0">
                <a:solidFill>
                  <a:srgbClr val="252525"/>
                </a:solidFill>
                <a:cs typeface="Times New Roman"/>
              </a:rPr>
              <a:t>yourself </a:t>
            </a:r>
            <a:r>
              <a:rPr lang="en-US" sz="2600" spc="-5" dirty="0">
                <a:solidFill>
                  <a:srgbClr val="252525"/>
                </a:solidFill>
                <a:cs typeface="Times New Roman"/>
              </a:rPr>
              <a:t>reading someone </a:t>
            </a:r>
            <a:r>
              <a:rPr lang="en-US" sz="2600" spc="-10" dirty="0">
                <a:solidFill>
                  <a:srgbClr val="252525"/>
                </a:solidFill>
                <a:cs typeface="Times New Roman"/>
              </a:rPr>
              <a:t>else's </a:t>
            </a:r>
            <a:r>
              <a:rPr lang="en-US" sz="2600" b="1" dirty="0">
                <a:solidFill>
                  <a:srgbClr val="252525"/>
                </a:solidFill>
                <a:cs typeface="Times New Roman"/>
              </a:rPr>
              <a:t>SP </a:t>
            </a:r>
            <a:r>
              <a:rPr lang="en-US" sz="2600" spc="-5" dirty="0">
                <a:solidFill>
                  <a:srgbClr val="252525"/>
                </a:solidFill>
                <a:cs typeface="Times New Roman"/>
              </a:rPr>
              <a:t>and their</a:t>
            </a:r>
            <a:r>
              <a:rPr lang="en-US" sz="2600" spc="5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sz="2600" b="1" spc="-5" dirty="0">
                <a:solidFill>
                  <a:srgbClr val="252525"/>
                </a:solidFill>
                <a:cs typeface="Times New Roman"/>
              </a:rPr>
              <a:t>SD</a:t>
            </a:r>
            <a:r>
              <a:rPr lang="en-US" sz="2600" spc="-5" dirty="0">
                <a:solidFill>
                  <a:srgbClr val="252525"/>
                </a:solidFill>
                <a:cs typeface="Times New Roman"/>
              </a:rPr>
              <a:t>.</a:t>
            </a:r>
            <a:endParaRPr lang="en-US" sz="2600" dirty="0">
              <a:cs typeface="Times New Roman"/>
            </a:endParaRPr>
          </a:p>
          <a:p>
            <a:pPr marL="698500" lvl="1" indent="-283845">
              <a:spcBef>
                <a:spcPts val="1295"/>
              </a:spcBef>
              <a:buFont typeface="Corbel"/>
              <a:buChar char="–"/>
              <a:tabLst>
                <a:tab pos="698500" algn="l"/>
              </a:tabLst>
            </a:pPr>
            <a:r>
              <a:rPr lang="en-US" sz="2600" dirty="0">
                <a:solidFill>
                  <a:srgbClr val="252525"/>
                </a:solidFill>
                <a:cs typeface="Times New Roman"/>
              </a:rPr>
              <a:t>A </a:t>
            </a:r>
            <a:r>
              <a:rPr lang="en-US" sz="2600" spc="-5" dirty="0">
                <a:solidFill>
                  <a:srgbClr val="252525"/>
                </a:solidFill>
                <a:cs typeface="Times New Roman"/>
              </a:rPr>
              <a:t>table </a:t>
            </a:r>
            <a:r>
              <a:rPr lang="en-US" sz="2600" dirty="0">
                <a:solidFill>
                  <a:srgbClr val="252525"/>
                </a:solidFill>
                <a:cs typeface="Times New Roman"/>
              </a:rPr>
              <a:t>of contents or index should be</a:t>
            </a:r>
            <a:r>
              <a:rPr lang="en-US" sz="2600" spc="-265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sz="2600" dirty="0">
                <a:solidFill>
                  <a:srgbClr val="252525"/>
                </a:solidFill>
                <a:cs typeface="Times New Roman"/>
              </a:rPr>
              <a:t>included.</a:t>
            </a:r>
            <a:endParaRPr lang="en-US" sz="2600" dirty="0">
              <a:cs typeface="Times New Roman"/>
            </a:endParaRPr>
          </a:p>
          <a:p>
            <a:pPr marL="698500" lvl="1" indent="-283845">
              <a:spcBef>
                <a:spcPts val="1280"/>
              </a:spcBef>
              <a:buFont typeface="Corbel"/>
              <a:buChar char="–"/>
              <a:tabLst>
                <a:tab pos="697865" algn="l"/>
                <a:tab pos="698500" algn="l"/>
              </a:tabLst>
            </a:pPr>
            <a:r>
              <a:rPr lang="en-US" sz="2600" spc="-5" dirty="0">
                <a:solidFill>
                  <a:srgbClr val="252525"/>
                </a:solidFill>
                <a:cs typeface="Times New Roman"/>
              </a:rPr>
              <a:t>Use </a:t>
            </a:r>
            <a:r>
              <a:rPr lang="en-US" sz="2600" dirty="0">
                <a:solidFill>
                  <a:srgbClr val="252525"/>
                </a:solidFill>
                <a:cs typeface="Times New Roman"/>
              </a:rPr>
              <a:t>in-body navigational</a:t>
            </a:r>
            <a:r>
              <a:rPr lang="en-US" sz="2600" spc="-60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sz="2600" dirty="0">
                <a:solidFill>
                  <a:srgbClr val="252525"/>
                </a:solidFill>
                <a:cs typeface="Times New Roman"/>
              </a:rPr>
              <a:t>cues.</a:t>
            </a:r>
            <a:endParaRPr lang="en-US" sz="2600" dirty="0">
              <a:cs typeface="Times New Roman"/>
            </a:endParaRPr>
          </a:p>
          <a:p>
            <a:pPr marL="698500" lvl="1" indent="-283845">
              <a:spcBef>
                <a:spcPts val="1245"/>
              </a:spcBef>
              <a:buFont typeface="Corbel"/>
              <a:buChar char="–"/>
              <a:tabLst>
                <a:tab pos="697865" algn="l"/>
                <a:tab pos="698500" algn="l"/>
              </a:tabLst>
            </a:pPr>
            <a:r>
              <a:rPr lang="en-US" sz="2600" dirty="0">
                <a:solidFill>
                  <a:srgbClr val="252525"/>
                </a:solidFill>
                <a:cs typeface="Times New Roman"/>
              </a:rPr>
              <a:t>Electronic versions allow </a:t>
            </a:r>
            <a:r>
              <a:rPr lang="en-US" sz="2600" spc="-5" dirty="0">
                <a:solidFill>
                  <a:srgbClr val="252525"/>
                </a:solidFill>
                <a:cs typeface="Times New Roman"/>
              </a:rPr>
              <a:t>in-document</a:t>
            </a:r>
            <a:r>
              <a:rPr lang="en-US" sz="2600" spc="-95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sz="2600" dirty="0">
                <a:solidFill>
                  <a:srgbClr val="252525"/>
                </a:solidFill>
                <a:cs typeface="Times New Roman"/>
              </a:rPr>
              <a:t>linking.</a:t>
            </a:r>
            <a:endParaRPr lang="en-US" sz="2600" dirty="0"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716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D18CC60-5BFC-44BB-9DE7-76E83E513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US" sz="3600" b="1" dirty="0"/>
              <a:t>Helpful websites and Documents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0B7DF-AB86-4B1E-9B34-B92831C97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0254" y="804671"/>
            <a:ext cx="5883170" cy="5286027"/>
          </a:xfrm>
        </p:spPr>
        <p:txBody>
          <a:bodyPr anchor="ctr">
            <a:normAutofit/>
          </a:bodyPr>
          <a:lstStyle/>
          <a:p>
            <a:r>
              <a:rPr lang="en-US" sz="1800" b="1" dirty="0"/>
              <a:t>Promotion: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  <a:hlinkClick r:id="rId2"/>
              </a:rPr>
              <a:t>https://www.iup.edu/academicaffairs/for-faculty/promotion-tenure-sabbatical/promotion.html</a:t>
            </a:r>
            <a:endParaRPr lang="en-US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</a:rPr>
              <a:t> </a:t>
            </a:r>
          </a:p>
          <a:p>
            <a:r>
              <a:rPr lang="en-US" sz="1800" b="1" i="0" u="none" strike="noStrike" baseline="0" dirty="0">
                <a:latin typeface="Calibri" panose="020F0502020204030204" pitchFamily="34" charset="0"/>
              </a:rPr>
              <a:t>CBA: </a:t>
            </a: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0462C1"/>
                </a:solidFill>
                <a:latin typeface="Calibri" panose="020F0502020204030204" pitchFamily="34" charset="0"/>
              </a:rPr>
              <a:t>https://www.apscuf.org/wp-content/uploads/2020/02/FacultyCBA2019-23final.pdf </a:t>
            </a:r>
          </a:p>
          <a:p>
            <a:pPr marL="0" indent="0">
              <a:buNone/>
            </a:pPr>
            <a:endParaRPr lang="en-US" sz="1800" dirty="0">
              <a:solidFill>
                <a:schemeClr val="tx2"/>
              </a:solidFill>
            </a:endParaRPr>
          </a:p>
          <a:p>
            <a:r>
              <a:rPr lang="en-US" sz="1800" b="1" dirty="0"/>
              <a:t>Statement of Promotion, Policies and Procedures (S3P)</a:t>
            </a:r>
          </a:p>
          <a:p>
            <a:pPr marL="0" indent="0">
              <a:buNone/>
            </a:pPr>
            <a:r>
              <a:rPr lang="en-US" sz="1800" dirty="0">
                <a:hlinkClick r:id="rId3"/>
              </a:rPr>
              <a:t>https://www.iup.edu/academicaffairs/files/for_faculty_and_staff/promotion,_tenure,_and_sabbatical/s3pjanuary2016_signed.pdf</a:t>
            </a:r>
            <a:r>
              <a:rPr lang="en-US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42197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4BF78-37F4-4F4A-BCE4-642DD3C1B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5" dirty="0">
                <a:solidFill>
                  <a:srgbClr val="317688"/>
                </a:solidFill>
                <a:latin typeface="+mj-lt"/>
                <a:cs typeface="Times New Roman"/>
              </a:rPr>
              <a:t>Effective </a:t>
            </a:r>
            <a:r>
              <a:rPr lang="en-US" spc="-45" dirty="0">
                <a:solidFill>
                  <a:srgbClr val="317688"/>
                </a:solidFill>
                <a:latin typeface="+mj-lt"/>
                <a:cs typeface="Times New Roman"/>
              </a:rPr>
              <a:t>Teaching </a:t>
            </a:r>
            <a:r>
              <a:rPr lang="en-US" dirty="0">
                <a:solidFill>
                  <a:srgbClr val="317688"/>
                </a:solidFill>
                <a:latin typeface="+mj-lt"/>
                <a:cs typeface="Times New Roman"/>
              </a:rPr>
              <a:t>and</a:t>
            </a:r>
            <a:r>
              <a:rPr lang="en-US" spc="-75" dirty="0">
                <a:solidFill>
                  <a:srgbClr val="317688"/>
                </a:solidFill>
                <a:latin typeface="+mj-lt"/>
                <a:cs typeface="Times New Roman"/>
              </a:rPr>
              <a:t> </a:t>
            </a:r>
            <a:r>
              <a:rPr lang="en-US" spc="-5" dirty="0">
                <a:solidFill>
                  <a:srgbClr val="317688"/>
                </a:solidFill>
                <a:latin typeface="+mj-lt"/>
                <a:cs typeface="Times New Roman"/>
              </a:rPr>
              <a:t>Fulfillment </a:t>
            </a:r>
            <a:r>
              <a:rPr lang="en-US" dirty="0">
                <a:solidFill>
                  <a:srgbClr val="317688"/>
                </a:solidFill>
                <a:latin typeface="+mj-lt"/>
                <a:cs typeface="Times New Roman"/>
              </a:rPr>
              <a:t>of </a:t>
            </a:r>
            <a:r>
              <a:rPr lang="en-US" spc="-5" dirty="0">
                <a:solidFill>
                  <a:srgbClr val="317688"/>
                </a:solidFill>
                <a:latin typeface="+mj-lt"/>
                <a:cs typeface="Times New Roman"/>
              </a:rPr>
              <a:t>Professional</a:t>
            </a:r>
            <a:r>
              <a:rPr lang="en-US" spc="-25" dirty="0">
                <a:solidFill>
                  <a:srgbClr val="317688"/>
                </a:solidFill>
                <a:latin typeface="+mj-lt"/>
                <a:cs typeface="Times New Roman"/>
              </a:rPr>
              <a:t> </a:t>
            </a:r>
            <a:r>
              <a:rPr lang="en-US" spc="-5" dirty="0">
                <a:solidFill>
                  <a:srgbClr val="317688"/>
                </a:solidFill>
                <a:latin typeface="+mj-lt"/>
                <a:cs typeface="Times New Roman"/>
              </a:rPr>
              <a:t>Responsibilities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D232B-70B6-4F79-B378-25CE1ADDA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065" indent="0">
              <a:spcBef>
                <a:spcPts val="1380"/>
              </a:spcBef>
              <a:buClr>
                <a:srgbClr val="252525"/>
              </a:buClr>
              <a:buNone/>
              <a:tabLst>
                <a:tab pos="295910" algn="l"/>
                <a:tab pos="296545" algn="l"/>
              </a:tabLst>
            </a:pPr>
            <a:r>
              <a:rPr lang="en-US" b="1" spc="5" dirty="0">
                <a:solidFill>
                  <a:srgbClr val="252525"/>
                </a:solidFill>
                <a:cs typeface="Times New Roman"/>
              </a:rPr>
              <a:t>Page </a:t>
            </a:r>
            <a:r>
              <a:rPr lang="en-US" b="1" dirty="0">
                <a:solidFill>
                  <a:srgbClr val="252525"/>
                </a:solidFill>
                <a:cs typeface="Times New Roman"/>
              </a:rPr>
              <a:t>6 of the</a:t>
            </a:r>
            <a:r>
              <a:rPr lang="en-US" b="1" spc="-60" dirty="0">
                <a:solidFill>
                  <a:srgbClr val="252525"/>
                </a:solidFill>
                <a:cs typeface="Times New Roman"/>
              </a:rPr>
              <a:t> Statement of Promotion, Policies, and Procedures (</a:t>
            </a:r>
            <a:r>
              <a:rPr lang="en-US" b="1" dirty="0">
                <a:solidFill>
                  <a:srgbClr val="252525"/>
                </a:solidFill>
                <a:cs typeface="Times New Roman"/>
              </a:rPr>
              <a:t>S3P):</a:t>
            </a:r>
            <a:endParaRPr lang="en-US" dirty="0">
              <a:cs typeface="Times New Roman"/>
            </a:endParaRPr>
          </a:p>
          <a:p>
            <a:pPr marL="469889" marR="5080" lvl="1">
              <a:lnSpc>
                <a:spcPct val="112000"/>
              </a:lnSpc>
              <a:spcBef>
                <a:spcPts val="910"/>
              </a:spcBef>
              <a:tabLst>
                <a:tab pos="3732529" algn="l"/>
              </a:tabLst>
            </a:pPr>
            <a:r>
              <a:rPr lang="en-US" sz="2800" i="1" spc="5" dirty="0">
                <a:solidFill>
                  <a:srgbClr val="252525"/>
                </a:solidFill>
                <a:cs typeface="Times New Roman"/>
              </a:rPr>
              <a:t>For </a:t>
            </a:r>
            <a:r>
              <a:rPr lang="en-US" sz="2800" i="1" dirty="0">
                <a:solidFill>
                  <a:srgbClr val="252525"/>
                </a:solidFill>
                <a:cs typeface="Times New Roman"/>
              </a:rPr>
              <a:t>all </a:t>
            </a:r>
            <a:r>
              <a:rPr lang="en-US" sz="2800" i="1" spc="-5" dirty="0">
                <a:solidFill>
                  <a:srgbClr val="252525"/>
                </a:solidFill>
                <a:cs typeface="Times New Roman"/>
              </a:rPr>
              <a:t>ranks, </a:t>
            </a:r>
            <a:r>
              <a:rPr lang="en-US" sz="2800" i="1" dirty="0">
                <a:solidFill>
                  <a:srgbClr val="252525"/>
                </a:solidFill>
                <a:cs typeface="Times New Roman"/>
              </a:rPr>
              <a:t>"the </a:t>
            </a:r>
            <a:r>
              <a:rPr lang="en-US" sz="2800" i="1" spc="-5" dirty="0">
                <a:solidFill>
                  <a:srgbClr val="252525"/>
                </a:solidFill>
                <a:cs typeface="Times New Roman"/>
              </a:rPr>
              <a:t>universal </a:t>
            </a:r>
            <a:r>
              <a:rPr lang="en-US" sz="2800" i="1" spc="-10" dirty="0">
                <a:solidFill>
                  <a:srgbClr val="252525"/>
                </a:solidFill>
                <a:cs typeface="Times New Roman"/>
              </a:rPr>
              <a:t>responsibility </a:t>
            </a:r>
            <a:r>
              <a:rPr lang="en-US" sz="2800" i="1" dirty="0">
                <a:solidFill>
                  <a:srgbClr val="252525"/>
                </a:solidFill>
                <a:cs typeface="Times New Roman"/>
              </a:rPr>
              <a:t>of the teaching </a:t>
            </a:r>
            <a:r>
              <a:rPr lang="en-US" sz="2800" i="1" spc="-55" dirty="0">
                <a:solidFill>
                  <a:srgbClr val="252525"/>
                </a:solidFill>
                <a:cs typeface="Times New Roman"/>
              </a:rPr>
              <a:t>FACULTY </a:t>
            </a:r>
            <a:r>
              <a:rPr lang="en-US" sz="2800" i="1" dirty="0">
                <a:solidFill>
                  <a:srgbClr val="252525"/>
                </a:solidFill>
                <a:cs typeface="Times New Roman"/>
              </a:rPr>
              <a:t>MEMBER </a:t>
            </a:r>
            <a:r>
              <a:rPr lang="en-US" sz="2800" i="1" spc="-5" dirty="0">
                <a:solidFill>
                  <a:srgbClr val="252525"/>
                </a:solidFill>
                <a:cs typeface="Times New Roman"/>
              </a:rPr>
              <a:t>is effective </a:t>
            </a:r>
            <a:r>
              <a:rPr lang="en-US" sz="2800" i="1" dirty="0">
                <a:solidFill>
                  <a:srgbClr val="252525"/>
                </a:solidFill>
                <a:cs typeface="Times New Roman"/>
              </a:rPr>
              <a:t>teaching </a:t>
            </a:r>
            <a:r>
              <a:rPr lang="en-US" sz="2800" i="1" spc="-5" dirty="0">
                <a:solidFill>
                  <a:srgbClr val="252525"/>
                </a:solidFill>
                <a:cs typeface="Times New Roman"/>
              </a:rPr>
              <a:t>(CBA Article 4.A)"; </a:t>
            </a:r>
            <a:r>
              <a:rPr lang="en-US" sz="2800" i="1" dirty="0">
                <a:solidFill>
                  <a:srgbClr val="252525"/>
                </a:solidFill>
                <a:cs typeface="Times New Roman"/>
              </a:rPr>
              <a:t>the Fulfillment of </a:t>
            </a:r>
            <a:r>
              <a:rPr lang="en-US" sz="2800" i="1" spc="-10" dirty="0">
                <a:solidFill>
                  <a:srgbClr val="252525"/>
                </a:solidFill>
                <a:cs typeface="Times New Roman"/>
              </a:rPr>
              <a:t>Professional </a:t>
            </a:r>
            <a:r>
              <a:rPr lang="en-US" sz="2800" i="1" spc="-5" dirty="0">
                <a:solidFill>
                  <a:srgbClr val="252525"/>
                </a:solidFill>
                <a:cs typeface="Times New Roman"/>
              </a:rPr>
              <a:t>Responsibilities is </a:t>
            </a:r>
            <a:r>
              <a:rPr lang="en-US" sz="2800" i="1" spc="-15" dirty="0">
                <a:solidFill>
                  <a:srgbClr val="252525"/>
                </a:solidFill>
                <a:cs typeface="Times New Roman"/>
              </a:rPr>
              <a:t>considered </a:t>
            </a:r>
            <a:r>
              <a:rPr lang="en-US" sz="2800" i="1" dirty="0">
                <a:solidFill>
                  <a:srgbClr val="252525"/>
                </a:solidFill>
                <a:cs typeface="Times New Roman"/>
              </a:rPr>
              <a:t>by the UWPC </a:t>
            </a:r>
            <a:r>
              <a:rPr lang="en-US" sz="2800" i="1" spc="-5" dirty="0">
                <a:solidFill>
                  <a:srgbClr val="252525"/>
                </a:solidFill>
                <a:cs typeface="Times New Roman"/>
              </a:rPr>
              <a:t>to </a:t>
            </a:r>
            <a:r>
              <a:rPr lang="en-US" sz="2800" i="1" dirty="0">
                <a:solidFill>
                  <a:srgbClr val="252525"/>
                </a:solidFill>
                <a:cs typeface="Times New Roman"/>
              </a:rPr>
              <a:t>be of equal importance. The </a:t>
            </a:r>
            <a:r>
              <a:rPr lang="en-US" sz="2800" i="1" spc="-5" dirty="0">
                <a:solidFill>
                  <a:srgbClr val="252525"/>
                </a:solidFill>
                <a:cs typeface="Times New Roman"/>
              </a:rPr>
              <a:t>effective </a:t>
            </a:r>
            <a:r>
              <a:rPr lang="en-US" sz="2800" i="1" dirty="0">
                <a:solidFill>
                  <a:srgbClr val="252525"/>
                </a:solidFill>
                <a:cs typeface="Times New Roman"/>
              </a:rPr>
              <a:t>performance of </a:t>
            </a:r>
            <a:r>
              <a:rPr lang="en-US" sz="2800" i="1" spc="-5" dirty="0">
                <a:solidFill>
                  <a:srgbClr val="252525"/>
                </a:solidFill>
                <a:cs typeface="Times New Roman"/>
              </a:rPr>
              <a:t>these </a:t>
            </a:r>
            <a:r>
              <a:rPr lang="en-US" sz="2800" i="1" dirty="0">
                <a:solidFill>
                  <a:srgbClr val="252525"/>
                </a:solidFill>
                <a:cs typeface="Times New Roman"/>
              </a:rPr>
              <a:t>two </a:t>
            </a:r>
            <a:r>
              <a:rPr lang="en-US" sz="2800" i="1" spc="-10" dirty="0">
                <a:solidFill>
                  <a:srgbClr val="252525"/>
                </a:solidFill>
                <a:cs typeface="Times New Roman"/>
              </a:rPr>
              <a:t>responsibilities </a:t>
            </a:r>
            <a:r>
              <a:rPr lang="en-US" sz="2800" i="1" spc="-5" dirty="0">
                <a:solidFill>
                  <a:srgbClr val="252525"/>
                </a:solidFill>
                <a:cs typeface="Times New Roman"/>
              </a:rPr>
              <a:t>is </a:t>
            </a:r>
            <a:r>
              <a:rPr lang="en-US" sz="2800" i="1" spc="-15" dirty="0">
                <a:solidFill>
                  <a:srgbClr val="252525"/>
                </a:solidFill>
                <a:cs typeface="Times New Roman"/>
              </a:rPr>
              <a:t>considered </a:t>
            </a:r>
            <a:r>
              <a:rPr lang="en-US" sz="2800" b="1" i="1" u="heavy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cs typeface="Times New Roman"/>
              </a:rPr>
              <a:t>a </a:t>
            </a:r>
            <a:r>
              <a:rPr lang="en-US" sz="2800" b="1" i="1" u="heavy" spc="-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cs typeface="Times New Roman"/>
              </a:rPr>
              <a:t>necessary </a:t>
            </a:r>
            <a:r>
              <a:rPr lang="en-US" sz="2800" b="1" i="1" u="heavy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cs typeface="Times New Roman"/>
              </a:rPr>
              <a:t>though not</a:t>
            </a:r>
            <a:r>
              <a:rPr lang="en-US" sz="2800" b="1" i="1" u="heavy" spc="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cs typeface="Times New Roman"/>
              </a:rPr>
              <a:t> </a:t>
            </a:r>
            <a:r>
              <a:rPr lang="en-US" sz="2800" b="1" i="1" u="heavy" spc="-10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cs typeface="Times New Roman"/>
              </a:rPr>
              <a:t>sufficient</a:t>
            </a:r>
            <a:r>
              <a:rPr lang="en-US" sz="2800" b="1" i="1" u="heavy" spc="2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cs typeface="Times New Roman"/>
              </a:rPr>
              <a:t> </a:t>
            </a:r>
            <a:r>
              <a:rPr lang="en-US" sz="2800" b="1" i="1" u="heavy" spc="-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cs typeface="Times New Roman"/>
              </a:rPr>
              <a:t>requirement</a:t>
            </a:r>
            <a:r>
              <a:rPr lang="en-US" sz="2800" spc="-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cs typeface="Times New Roman"/>
              </a:rPr>
              <a:t> </a:t>
            </a:r>
            <a:r>
              <a:rPr lang="en-US" sz="2800" i="1" dirty="0">
                <a:solidFill>
                  <a:srgbClr val="252525"/>
                </a:solidFill>
                <a:cs typeface="Times New Roman"/>
              </a:rPr>
              <a:t>for </a:t>
            </a:r>
            <a:r>
              <a:rPr lang="en-US" sz="2800" i="1" spc="-10" dirty="0">
                <a:solidFill>
                  <a:srgbClr val="252525"/>
                </a:solidFill>
                <a:cs typeface="Times New Roman"/>
              </a:rPr>
              <a:t>promotion </a:t>
            </a:r>
            <a:r>
              <a:rPr lang="en-US" sz="2800" i="1" spc="-5" dirty="0">
                <a:solidFill>
                  <a:srgbClr val="252525"/>
                </a:solidFill>
                <a:cs typeface="Times New Roman"/>
              </a:rPr>
              <a:t>to </a:t>
            </a:r>
            <a:r>
              <a:rPr lang="en-US" sz="2800" i="1" dirty="0">
                <a:solidFill>
                  <a:srgbClr val="252525"/>
                </a:solidFill>
                <a:cs typeface="Times New Roman"/>
              </a:rPr>
              <a:t>all</a:t>
            </a:r>
            <a:r>
              <a:rPr lang="en-US" sz="2800" i="1" spc="-70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sz="2800" i="1" spc="-5" dirty="0">
                <a:solidFill>
                  <a:srgbClr val="252525"/>
                </a:solidFill>
                <a:cs typeface="Times New Roman"/>
              </a:rPr>
              <a:t>ranks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20334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76BC5-B44D-4838-8FE8-69ACEE2B1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774560"/>
          </a:xfrm>
        </p:spPr>
        <p:txBody>
          <a:bodyPr/>
          <a:lstStyle/>
          <a:p>
            <a:pPr algn="ctr"/>
            <a:r>
              <a:rPr lang="en-US" spc="-15" dirty="0">
                <a:solidFill>
                  <a:srgbClr val="317688"/>
                </a:solidFill>
                <a:latin typeface="+mj-lt"/>
                <a:cs typeface="Times New Roman"/>
              </a:rPr>
              <a:t>Effective</a:t>
            </a:r>
            <a:r>
              <a:rPr lang="en-US" spc="-130" dirty="0">
                <a:solidFill>
                  <a:srgbClr val="317688"/>
                </a:solidFill>
                <a:latin typeface="+mj-lt"/>
                <a:cs typeface="Times New Roman"/>
              </a:rPr>
              <a:t> </a:t>
            </a:r>
            <a:r>
              <a:rPr lang="en-US" spc="-45" dirty="0">
                <a:solidFill>
                  <a:srgbClr val="317688"/>
                </a:solidFill>
                <a:latin typeface="+mj-lt"/>
                <a:cs typeface="Times New Roman"/>
              </a:rPr>
              <a:t>Teaching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39E75-D962-4EA6-9BD9-9267E3AF7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9688"/>
            <a:ext cx="10515600" cy="5037275"/>
          </a:xfrm>
        </p:spPr>
        <p:txBody>
          <a:bodyPr/>
          <a:lstStyle/>
          <a:p>
            <a:pPr marL="622300" indent="-609600">
              <a:spcBef>
                <a:spcPts val="1245"/>
              </a:spcBef>
              <a:buClr>
                <a:srgbClr val="252525"/>
              </a:buClr>
              <a:buFont typeface="Times New Roman"/>
              <a:buAutoNum type="alphaUcPeriod"/>
              <a:tabLst>
                <a:tab pos="621665" algn="l"/>
                <a:tab pos="622300" algn="l"/>
              </a:tabLst>
            </a:pPr>
            <a:r>
              <a:rPr lang="en-US" sz="3000" b="1" dirty="0">
                <a:solidFill>
                  <a:srgbClr val="252525"/>
                </a:solidFill>
                <a:cs typeface="Times New Roman"/>
              </a:rPr>
              <a:t>Look </a:t>
            </a:r>
            <a:r>
              <a:rPr lang="en-US" sz="3000" b="1" spc="-5" dirty="0">
                <a:solidFill>
                  <a:srgbClr val="252525"/>
                </a:solidFill>
                <a:cs typeface="Times New Roman"/>
              </a:rPr>
              <a:t>critically </a:t>
            </a:r>
            <a:r>
              <a:rPr lang="en-US" sz="3000" b="1" dirty="0">
                <a:solidFill>
                  <a:srgbClr val="252525"/>
                </a:solidFill>
                <a:cs typeface="Times New Roman"/>
              </a:rPr>
              <a:t>at </a:t>
            </a:r>
            <a:r>
              <a:rPr lang="en-US" sz="3000" b="1" spc="-5" dirty="0">
                <a:solidFill>
                  <a:srgbClr val="252525"/>
                </a:solidFill>
                <a:cs typeface="Times New Roman"/>
              </a:rPr>
              <a:t>the Student Evaluations (SEI)</a:t>
            </a:r>
            <a:r>
              <a:rPr lang="en-US" sz="3000" b="1" spc="35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sz="3000" b="1" spc="-5" dirty="0">
                <a:solidFill>
                  <a:srgbClr val="252525"/>
                </a:solidFill>
                <a:cs typeface="Times New Roman"/>
              </a:rPr>
              <a:t>data.</a:t>
            </a:r>
            <a:endParaRPr lang="en-US" sz="3000" dirty="0">
              <a:cs typeface="Times New Roman"/>
            </a:endParaRPr>
          </a:p>
          <a:p>
            <a:pPr marL="748665" lvl="1" indent="-284480">
              <a:spcBef>
                <a:spcPts val="1000"/>
              </a:spcBef>
              <a:buFont typeface="Arial"/>
              <a:buChar char="•"/>
              <a:tabLst>
                <a:tab pos="748665" algn="l"/>
                <a:tab pos="749300" algn="l"/>
              </a:tabLst>
            </a:pPr>
            <a:r>
              <a:rPr lang="en-US" spc="-5" dirty="0">
                <a:cs typeface="Times New Roman"/>
              </a:rPr>
              <a:t>Use </a:t>
            </a:r>
            <a:r>
              <a:rPr lang="en-US" spc="5" dirty="0">
                <a:cs typeface="Times New Roman"/>
              </a:rPr>
              <a:t>your </a:t>
            </a:r>
            <a:r>
              <a:rPr lang="en-US" spc="-5" dirty="0">
                <a:cs typeface="Times New Roman"/>
              </a:rPr>
              <a:t>Statement </a:t>
            </a:r>
            <a:r>
              <a:rPr lang="en-US" dirty="0">
                <a:cs typeface="Times New Roman"/>
              </a:rPr>
              <a:t>of </a:t>
            </a:r>
            <a:r>
              <a:rPr lang="en-US" spc="-5" dirty="0">
                <a:cs typeface="Times New Roman"/>
              </a:rPr>
              <a:t>Promotability</a:t>
            </a:r>
            <a:r>
              <a:rPr lang="en-US" spc="-5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to:</a:t>
            </a:r>
          </a:p>
          <a:p>
            <a:pPr marL="1186180" marR="260350" lvl="2" indent="-515620">
              <a:lnSpc>
                <a:spcPct val="102099"/>
              </a:lnSpc>
              <a:buClr>
                <a:srgbClr val="439EB7"/>
              </a:buClr>
              <a:buAutoNum type="arabicPeriod"/>
              <a:tabLst>
                <a:tab pos="1186180" algn="l"/>
              </a:tabLst>
            </a:pPr>
            <a:r>
              <a:rPr lang="en-US" sz="2400" spc="-5" dirty="0">
                <a:solidFill>
                  <a:srgbClr val="252525"/>
                </a:solidFill>
                <a:cs typeface="Times New Roman"/>
              </a:rPr>
              <a:t>Explain any unusual circumstances such as </a:t>
            </a:r>
            <a:r>
              <a:rPr lang="en-US" sz="2400" dirty="0">
                <a:solidFill>
                  <a:srgbClr val="252525"/>
                </a:solidFill>
                <a:cs typeface="Times New Roman"/>
              </a:rPr>
              <a:t>not </a:t>
            </a:r>
            <a:r>
              <a:rPr lang="en-US" sz="2400" spc="-5" dirty="0">
                <a:solidFill>
                  <a:srgbClr val="252525"/>
                </a:solidFill>
                <a:cs typeface="Times New Roman"/>
              </a:rPr>
              <a:t>having </a:t>
            </a:r>
            <a:r>
              <a:rPr lang="en-US" sz="2400" dirty="0">
                <a:solidFill>
                  <a:srgbClr val="252525"/>
                </a:solidFill>
                <a:cs typeface="Times New Roman"/>
              </a:rPr>
              <a:t>the </a:t>
            </a:r>
            <a:r>
              <a:rPr lang="en-US" sz="2400" spc="-5" dirty="0">
                <a:solidFill>
                  <a:srgbClr val="252525"/>
                </a:solidFill>
                <a:cs typeface="Times New Roman"/>
              </a:rPr>
              <a:t>three </a:t>
            </a:r>
            <a:r>
              <a:rPr lang="en-US" sz="2400" spc="-10" dirty="0">
                <a:solidFill>
                  <a:srgbClr val="252525"/>
                </a:solidFill>
                <a:cs typeface="Times New Roman"/>
              </a:rPr>
              <a:t>most </a:t>
            </a:r>
            <a:r>
              <a:rPr lang="en-US" sz="2400" spc="-5" dirty="0">
                <a:solidFill>
                  <a:srgbClr val="252525"/>
                </a:solidFill>
                <a:cs typeface="Times New Roman"/>
              </a:rPr>
              <a:t>recent </a:t>
            </a:r>
            <a:r>
              <a:rPr lang="en-US" sz="2400" spc="-10" dirty="0">
                <a:solidFill>
                  <a:srgbClr val="252525"/>
                </a:solidFill>
                <a:cs typeface="Times New Roman"/>
              </a:rPr>
              <a:t>semesters </a:t>
            </a:r>
            <a:r>
              <a:rPr lang="en-US" sz="2400" spc="-5" dirty="0">
                <a:solidFill>
                  <a:srgbClr val="252525"/>
                </a:solidFill>
                <a:cs typeface="Times New Roman"/>
              </a:rPr>
              <a:t>in which </a:t>
            </a:r>
            <a:r>
              <a:rPr lang="en-US" sz="2400" dirty="0">
                <a:solidFill>
                  <a:srgbClr val="252525"/>
                </a:solidFill>
                <a:cs typeface="Times New Roman"/>
              </a:rPr>
              <a:t>the </a:t>
            </a:r>
            <a:r>
              <a:rPr lang="en-US" sz="2400" spc="-5" dirty="0">
                <a:solidFill>
                  <a:srgbClr val="252525"/>
                </a:solidFill>
                <a:cs typeface="Times New Roman"/>
              </a:rPr>
              <a:t>SEI </a:t>
            </a:r>
            <a:r>
              <a:rPr lang="en-US" sz="2400" spc="-10" dirty="0">
                <a:solidFill>
                  <a:srgbClr val="252525"/>
                </a:solidFill>
                <a:cs typeface="Times New Roman"/>
              </a:rPr>
              <a:t>was </a:t>
            </a:r>
            <a:r>
              <a:rPr lang="en-US" sz="2400" spc="-5" dirty="0">
                <a:solidFill>
                  <a:srgbClr val="252525"/>
                </a:solidFill>
                <a:cs typeface="Times New Roman"/>
              </a:rPr>
              <a:t>given </a:t>
            </a:r>
            <a:r>
              <a:rPr lang="en-US" sz="2400" dirty="0">
                <a:solidFill>
                  <a:srgbClr val="252525"/>
                </a:solidFill>
                <a:cs typeface="Times New Roman"/>
              </a:rPr>
              <a:t>or </a:t>
            </a:r>
            <a:r>
              <a:rPr lang="en-US" sz="2400" spc="-5" dirty="0">
                <a:solidFill>
                  <a:srgbClr val="252525"/>
                </a:solidFill>
                <a:cs typeface="Times New Roman"/>
              </a:rPr>
              <a:t>having a </a:t>
            </a:r>
            <a:r>
              <a:rPr lang="en-US" sz="2400" spc="-10" dirty="0">
                <a:solidFill>
                  <a:srgbClr val="252525"/>
                </a:solidFill>
                <a:cs typeface="Times New Roman"/>
              </a:rPr>
              <a:t>larger sample </a:t>
            </a:r>
            <a:r>
              <a:rPr lang="en-US" sz="2400" spc="-5" dirty="0">
                <a:solidFill>
                  <a:srgbClr val="252525"/>
                </a:solidFill>
                <a:cs typeface="Times New Roman"/>
              </a:rPr>
              <a:t>size than </a:t>
            </a:r>
            <a:r>
              <a:rPr lang="en-US" sz="2400" dirty="0">
                <a:solidFill>
                  <a:srgbClr val="252525"/>
                </a:solidFill>
                <a:cs typeface="Times New Roman"/>
              </a:rPr>
              <a:t>the </a:t>
            </a:r>
            <a:r>
              <a:rPr lang="en-US" sz="2400" spc="-5" dirty="0">
                <a:solidFill>
                  <a:srgbClr val="252525"/>
                </a:solidFill>
                <a:cs typeface="Times New Roman"/>
              </a:rPr>
              <a:t>number</a:t>
            </a:r>
            <a:r>
              <a:rPr lang="en-US" sz="2400" spc="75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sz="2400" spc="-5" dirty="0">
                <a:solidFill>
                  <a:srgbClr val="252525"/>
                </a:solidFill>
                <a:cs typeface="Times New Roman"/>
              </a:rPr>
              <a:t>enrolled.</a:t>
            </a:r>
            <a:endParaRPr lang="en-US" sz="2400" dirty="0">
              <a:cs typeface="Times New Roman"/>
            </a:endParaRPr>
          </a:p>
          <a:p>
            <a:pPr marL="1186180" marR="368300" lvl="2" indent="-515620">
              <a:lnSpc>
                <a:spcPct val="101800"/>
              </a:lnSpc>
              <a:spcBef>
                <a:spcPts val="900"/>
              </a:spcBef>
              <a:buClr>
                <a:srgbClr val="439EB7"/>
              </a:buClr>
              <a:buAutoNum type="arabicPeriod"/>
              <a:tabLst>
                <a:tab pos="1186180" algn="l"/>
              </a:tabLst>
            </a:pPr>
            <a:r>
              <a:rPr lang="en-US" sz="2400" spc="-5" dirty="0">
                <a:solidFill>
                  <a:srgbClr val="252525"/>
                </a:solidFill>
                <a:cs typeface="Times New Roman"/>
              </a:rPr>
              <a:t>Reflect! Address unusual patterns and </a:t>
            </a:r>
            <a:r>
              <a:rPr lang="en-US" sz="2400" spc="-5" dirty="0">
                <a:solidFill>
                  <a:srgbClr val="FF0000"/>
                </a:solidFill>
                <a:cs typeface="Times New Roman"/>
              </a:rPr>
              <a:t>describe what </a:t>
            </a:r>
            <a:r>
              <a:rPr lang="en-US" sz="2400" dirty="0">
                <a:solidFill>
                  <a:srgbClr val="FF0000"/>
                </a:solidFill>
                <a:cs typeface="Times New Roman"/>
              </a:rPr>
              <a:t>you </a:t>
            </a:r>
            <a:r>
              <a:rPr lang="en-US" sz="2400" spc="-5" dirty="0">
                <a:solidFill>
                  <a:srgbClr val="FF0000"/>
                </a:solidFill>
                <a:cs typeface="Times New Roman"/>
              </a:rPr>
              <a:t>have </a:t>
            </a:r>
            <a:r>
              <a:rPr lang="en-US" sz="2400" dirty="0">
                <a:solidFill>
                  <a:srgbClr val="FF0000"/>
                </a:solidFill>
                <a:cs typeface="Times New Roman"/>
              </a:rPr>
              <a:t>done </a:t>
            </a:r>
            <a:r>
              <a:rPr lang="en-US" sz="2400" spc="-5" dirty="0">
                <a:solidFill>
                  <a:srgbClr val="FF0000"/>
                </a:solidFill>
                <a:cs typeface="Times New Roman"/>
              </a:rPr>
              <a:t>to improve</a:t>
            </a:r>
            <a:r>
              <a:rPr lang="en-US" sz="2400" spc="-5" dirty="0">
                <a:solidFill>
                  <a:srgbClr val="252525"/>
                </a:solidFill>
                <a:cs typeface="Times New Roman"/>
              </a:rPr>
              <a:t> in </a:t>
            </a:r>
            <a:r>
              <a:rPr lang="en-US" sz="2400" dirty="0">
                <a:solidFill>
                  <a:srgbClr val="252525"/>
                </a:solidFill>
                <a:cs typeface="Times New Roman"/>
              </a:rPr>
              <a:t>the </a:t>
            </a:r>
            <a:r>
              <a:rPr lang="en-US" sz="2400" spc="-5" dirty="0">
                <a:solidFill>
                  <a:srgbClr val="252525"/>
                </a:solidFill>
                <a:cs typeface="Times New Roman"/>
              </a:rPr>
              <a:t>area </a:t>
            </a:r>
            <a:r>
              <a:rPr lang="en-US" sz="2400" dirty="0">
                <a:solidFill>
                  <a:srgbClr val="252525"/>
                </a:solidFill>
                <a:cs typeface="Times New Roman"/>
              </a:rPr>
              <a:t>of </a:t>
            </a:r>
            <a:r>
              <a:rPr lang="en-US" sz="2400" spc="-5" dirty="0">
                <a:solidFill>
                  <a:srgbClr val="252525"/>
                </a:solidFill>
                <a:cs typeface="Times New Roman"/>
              </a:rPr>
              <a:t>student</a:t>
            </a:r>
            <a:r>
              <a:rPr lang="en-US" sz="2400" spc="25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sz="2400" spc="-5" dirty="0">
                <a:solidFill>
                  <a:srgbClr val="252525"/>
                </a:solidFill>
                <a:cs typeface="Times New Roman"/>
              </a:rPr>
              <a:t>satisfaction.</a:t>
            </a:r>
            <a:endParaRPr lang="en-US" sz="2400" spc="-5" dirty="0">
              <a:cs typeface="Times New Roman"/>
            </a:endParaRPr>
          </a:p>
          <a:p>
            <a:pPr marL="1643369" marR="368300" lvl="3" indent="-515620">
              <a:lnSpc>
                <a:spcPct val="101800"/>
              </a:lnSpc>
              <a:spcBef>
                <a:spcPts val="900"/>
              </a:spcBef>
              <a:buClr>
                <a:srgbClr val="439EB7"/>
              </a:buClr>
              <a:tabLst>
                <a:tab pos="1186180" algn="l"/>
              </a:tabLst>
            </a:pPr>
            <a:r>
              <a:rPr lang="en-US" sz="2200" dirty="0">
                <a:solidFill>
                  <a:srgbClr val="252525"/>
                </a:solidFill>
                <a:cs typeface="Times New Roman"/>
              </a:rPr>
              <a:t>For </a:t>
            </a:r>
            <a:r>
              <a:rPr lang="en-US" sz="2200" spc="-5" dirty="0">
                <a:solidFill>
                  <a:srgbClr val="252525"/>
                </a:solidFill>
                <a:cs typeface="Times New Roman"/>
              </a:rPr>
              <a:t>example: significantly smaller sample size </a:t>
            </a:r>
            <a:r>
              <a:rPr lang="en-US" sz="2200" dirty="0">
                <a:solidFill>
                  <a:srgbClr val="252525"/>
                </a:solidFill>
                <a:cs typeface="Times New Roman"/>
              </a:rPr>
              <a:t>than the </a:t>
            </a:r>
            <a:r>
              <a:rPr lang="en-US" sz="2200" spc="-5" dirty="0">
                <a:solidFill>
                  <a:srgbClr val="252525"/>
                </a:solidFill>
                <a:cs typeface="Times New Roman"/>
              </a:rPr>
              <a:t>number  </a:t>
            </a:r>
            <a:r>
              <a:rPr lang="en-US" sz="2200" dirty="0">
                <a:solidFill>
                  <a:srgbClr val="252525"/>
                </a:solidFill>
                <a:cs typeface="Times New Roman"/>
              </a:rPr>
              <a:t>enrolled.</a:t>
            </a:r>
            <a:endParaRPr lang="en-US" sz="2200" dirty="0">
              <a:cs typeface="Times New Roman"/>
            </a:endParaRPr>
          </a:p>
          <a:p>
            <a:pPr marL="1186180" lvl="2" indent="-515620" algn="just">
              <a:spcBef>
                <a:spcPts val="925"/>
              </a:spcBef>
              <a:buClr>
                <a:srgbClr val="439EB7"/>
              </a:buClr>
              <a:buAutoNum type="arabicPeriod"/>
              <a:tabLst>
                <a:tab pos="1186180" algn="l"/>
              </a:tabLst>
            </a:pPr>
            <a:r>
              <a:rPr lang="en-US" sz="2400" u="heavy" spc="-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cs typeface="Times New Roman"/>
              </a:rPr>
              <a:t>Connect to teaching </a:t>
            </a:r>
            <a:r>
              <a:rPr lang="en-US" sz="2400" u="heavy" spc="-1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cs typeface="Times New Roman"/>
              </a:rPr>
              <a:t>philosophy.</a:t>
            </a:r>
            <a:endParaRPr lang="en-US" sz="2400" dirty="0">
              <a:cs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6836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745FE-8DC3-46A8-9713-A5CD64837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80577"/>
          </a:xfrm>
        </p:spPr>
        <p:txBody>
          <a:bodyPr/>
          <a:lstStyle/>
          <a:p>
            <a:pPr algn="ctr"/>
            <a:r>
              <a:rPr lang="en-US" spc="-5" dirty="0">
                <a:solidFill>
                  <a:srgbClr val="317688"/>
                </a:solidFill>
                <a:latin typeface="+mj-lt"/>
                <a:cs typeface="Times New Roman"/>
              </a:rPr>
              <a:t>Student Evaluation (SEI)</a:t>
            </a:r>
            <a:r>
              <a:rPr lang="en-US" spc="-65" dirty="0">
                <a:solidFill>
                  <a:srgbClr val="317688"/>
                </a:solidFill>
                <a:latin typeface="+mj-lt"/>
                <a:cs typeface="Times New Roman"/>
              </a:rPr>
              <a:t> </a:t>
            </a:r>
            <a:r>
              <a:rPr lang="en-US" spc="-5" dirty="0">
                <a:solidFill>
                  <a:srgbClr val="317688"/>
                </a:solidFill>
                <a:latin typeface="+mj-lt"/>
                <a:cs typeface="Times New Roman"/>
              </a:rPr>
              <a:t>Data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28EB0-FD6E-44D2-A509-B4B96CEF5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5704"/>
            <a:ext cx="10515600" cy="5247169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95"/>
              </a:spcBef>
              <a:buNone/>
            </a:pPr>
            <a:r>
              <a:rPr lang="en-US" b="1" spc="-5" dirty="0">
                <a:cs typeface="Times New Roman"/>
              </a:rPr>
              <a:t>Items </a:t>
            </a:r>
            <a:r>
              <a:rPr lang="en-US" b="1" dirty="0">
                <a:cs typeface="Times New Roman"/>
              </a:rPr>
              <a:t>from the </a:t>
            </a:r>
            <a:r>
              <a:rPr lang="en-US" b="1" spc="-5" dirty="0">
                <a:cs typeface="Times New Roman"/>
              </a:rPr>
              <a:t>SEI </a:t>
            </a:r>
            <a:r>
              <a:rPr lang="en-US" b="1" dirty="0">
                <a:cs typeface="Times New Roman"/>
              </a:rPr>
              <a:t>that you may </a:t>
            </a:r>
            <a:r>
              <a:rPr lang="en-US" b="1" spc="-5" dirty="0">
                <a:cs typeface="Times New Roman"/>
              </a:rPr>
              <a:t>want </a:t>
            </a:r>
            <a:r>
              <a:rPr lang="en-US" b="1" dirty="0">
                <a:cs typeface="Times New Roman"/>
              </a:rPr>
              <a:t>to</a:t>
            </a:r>
            <a:r>
              <a:rPr lang="en-US" b="1" spc="-15" dirty="0">
                <a:cs typeface="Times New Roman"/>
              </a:rPr>
              <a:t> address:</a:t>
            </a:r>
            <a:endParaRPr lang="en-US" dirty="0">
              <a:cs typeface="Times New Roman"/>
            </a:endParaRPr>
          </a:p>
          <a:p>
            <a:pPr marL="475615" indent="-463550">
              <a:buSzPct val="89285"/>
              <a:buFont typeface="Arial"/>
              <a:buChar char="•"/>
              <a:tabLst>
                <a:tab pos="475615" algn="l"/>
                <a:tab pos="476250" algn="l"/>
              </a:tabLst>
            </a:pPr>
            <a:r>
              <a:rPr lang="en-US" spc="-5" dirty="0">
                <a:cs typeface="Times New Roman"/>
              </a:rPr>
              <a:t>Any negative</a:t>
            </a:r>
            <a:r>
              <a:rPr lang="en-US" spc="-25" dirty="0">
                <a:cs typeface="Times New Roman"/>
              </a:rPr>
              <a:t> </a:t>
            </a:r>
            <a:r>
              <a:rPr lang="en-US" spc="-5" dirty="0">
                <a:cs typeface="Times New Roman"/>
              </a:rPr>
              <a:t>items.</a:t>
            </a:r>
            <a:endParaRPr lang="en-US" dirty="0">
              <a:cs typeface="Times New Roman"/>
            </a:endParaRPr>
          </a:p>
          <a:p>
            <a:pPr marL="475615" marR="5080" indent="-463550">
              <a:buSzPct val="89285"/>
              <a:buFont typeface="Arial"/>
              <a:buChar char="•"/>
              <a:tabLst>
                <a:tab pos="475615" algn="l"/>
                <a:tab pos="476250" algn="l"/>
              </a:tabLst>
            </a:pPr>
            <a:r>
              <a:rPr lang="en-US" spc="-5" dirty="0">
                <a:cs typeface="Times New Roman"/>
              </a:rPr>
              <a:t>How are/did </a:t>
            </a:r>
            <a:r>
              <a:rPr lang="en-US" dirty="0">
                <a:cs typeface="Times New Roman"/>
              </a:rPr>
              <a:t>you </a:t>
            </a:r>
            <a:r>
              <a:rPr lang="en-US" spc="-5" dirty="0">
                <a:cs typeface="Times New Roman"/>
              </a:rPr>
              <a:t>address them and work to improve </a:t>
            </a:r>
            <a:r>
              <a:rPr lang="en-US" spc="-10" dirty="0">
                <a:cs typeface="Times New Roman"/>
              </a:rPr>
              <a:t>them?</a:t>
            </a:r>
            <a:endParaRPr lang="en-US" dirty="0">
              <a:cs typeface="Times New Roman"/>
            </a:endParaRPr>
          </a:p>
          <a:p>
            <a:pPr marL="475615" marR="391795" indent="-463550">
              <a:buSzPct val="89285"/>
              <a:buFont typeface="Arial"/>
              <a:buChar char="•"/>
              <a:tabLst>
                <a:tab pos="475615" algn="l"/>
                <a:tab pos="476250" algn="l"/>
              </a:tabLst>
            </a:pPr>
            <a:r>
              <a:rPr lang="en-US" spc="-5" dirty="0">
                <a:cs typeface="Times New Roman"/>
              </a:rPr>
              <a:t>Positive </a:t>
            </a:r>
            <a:r>
              <a:rPr lang="en-US" spc="-10" dirty="0">
                <a:cs typeface="Times New Roman"/>
              </a:rPr>
              <a:t>items </a:t>
            </a:r>
            <a:r>
              <a:rPr lang="en-US" spc="-5" dirty="0">
                <a:cs typeface="Times New Roman"/>
              </a:rPr>
              <a:t>that </a:t>
            </a:r>
            <a:r>
              <a:rPr lang="en-US" dirty="0">
                <a:cs typeface="Times New Roman"/>
              </a:rPr>
              <a:t>support your </a:t>
            </a:r>
            <a:r>
              <a:rPr lang="en-US" spc="-5" dirty="0">
                <a:cs typeface="Times New Roman"/>
              </a:rPr>
              <a:t>case </a:t>
            </a:r>
            <a:r>
              <a:rPr lang="en-US" dirty="0">
                <a:cs typeface="Times New Roman"/>
              </a:rPr>
              <a:t>for </a:t>
            </a:r>
            <a:r>
              <a:rPr lang="en-US" spc="-5" dirty="0">
                <a:cs typeface="Times New Roman"/>
              </a:rPr>
              <a:t>teaching  </a:t>
            </a:r>
            <a:r>
              <a:rPr lang="en-US" spc="-10" dirty="0">
                <a:cs typeface="Times New Roman"/>
              </a:rPr>
              <a:t>effectiveness </a:t>
            </a:r>
            <a:r>
              <a:rPr lang="en-US" dirty="0">
                <a:cs typeface="Times New Roman"/>
              </a:rPr>
              <a:t>or </a:t>
            </a:r>
            <a:r>
              <a:rPr lang="en-US" spc="-5" dirty="0">
                <a:cs typeface="Times New Roman"/>
              </a:rPr>
              <a:t>teaching</a:t>
            </a:r>
            <a:r>
              <a:rPr lang="en-US" spc="-20" dirty="0">
                <a:cs typeface="Times New Roman"/>
              </a:rPr>
              <a:t> philosophy.</a:t>
            </a:r>
            <a:endParaRPr lang="en-US" dirty="0">
              <a:cs typeface="Times New Roman"/>
            </a:endParaRPr>
          </a:p>
          <a:p>
            <a:pPr marL="475615" indent="-463550">
              <a:buSzPct val="89285"/>
              <a:buFont typeface="Arial"/>
              <a:buChar char="•"/>
              <a:tabLst>
                <a:tab pos="475615" algn="l"/>
                <a:tab pos="476250" algn="l"/>
              </a:tabLst>
            </a:pPr>
            <a:r>
              <a:rPr lang="en-US" spc="-5" dirty="0">
                <a:cs typeface="Times New Roman"/>
              </a:rPr>
              <a:t>A </a:t>
            </a:r>
            <a:r>
              <a:rPr lang="en-US" spc="-5" dirty="0">
                <a:solidFill>
                  <a:srgbClr val="FF0000"/>
                </a:solidFill>
                <a:cs typeface="Times New Roman"/>
              </a:rPr>
              <a:t>pattern </a:t>
            </a:r>
            <a:r>
              <a:rPr lang="en-US" dirty="0">
                <a:solidFill>
                  <a:srgbClr val="FF0000"/>
                </a:solidFill>
                <a:cs typeface="Times New Roman"/>
              </a:rPr>
              <a:t>of </a:t>
            </a:r>
            <a:r>
              <a:rPr lang="en-US" spc="-5" dirty="0">
                <a:solidFill>
                  <a:srgbClr val="FF0000"/>
                </a:solidFill>
                <a:cs typeface="Times New Roman"/>
              </a:rPr>
              <a:t>growth </a:t>
            </a:r>
            <a:r>
              <a:rPr lang="en-US" spc="-5" dirty="0">
                <a:cs typeface="Times New Roman"/>
              </a:rPr>
              <a:t>with respect to </a:t>
            </a:r>
            <a:r>
              <a:rPr lang="en-US" dirty="0">
                <a:cs typeface="Times New Roman"/>
              </a:rPr>
              <a:t>the</a:t>
            </a:r>
            <a:r>
              <a:rPr lang="en-US" spc="-185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SEI.</a:t>
            </a:r>
          </a:p>
          <a:p>
            <a:pPr marL="475615" marR="78740" indent="-463550">
              <a:buSzPct val="89285"/>
              <a:buFont typeface="Arial"/>
              <a:buChar char="•"/>
              <a:tabLst>
                <a:tab pos="475615" algn="l"/>
                <a:tab pos="476250" algn="l"/>
              </a:tabLst>
            </a:pPr>
            <a:r>
              <a:rPr lang="en-US" spc="-10" dirty="0">
                <a:cs typeface="Times New Roman"/>
              </a:rPr>
              <a:t>Remember: </a:t>
            </a:r>
            <a:r>
              <a:rPr lang="en-US" spc="-5" dirty="0">
                <a:cs typeface="Times New Roman"/>
              </a:rPr>
              <a:t>SEI data </a:t>
            </a:r>
            <a:r>
              <a:rPr lang="en-US" dirty="0">
                <a:cs typeface="Times New Roman"/>
              </a:rPr>
              <a:t>should be </a:t>
            </a:r>
            <a:r>
              <a:rPr lang="en-US" spc="-5" dirty="0">
                <a:solidFill>
                  <a:srgbClr val="FF0000"/>
                </a:solidFill>
                <a:cs typeface="Times New Roman"/>
              </a:rPr>
              <a:t>considered </a:t>
            </a:r>
            <a:r>
              <a:rPr lang="en-US" dirty="0">
                <a:solidFill>
                  <a:srgbClr val="FF0000"/>
                </a:solidFill>
                <a:cs typeface="Times New Roman"/>
              </a:rPr>
              <a:t>one </a:t>
            </a:r>
            <a:r>
              <a:rPr lang="en-US" spc="-5" dirty="0">
                <a:solidFill>
                  <a:srgbClr val="FF0000"/>
                </a:solidFill>
                <a:cs typeface="Times New Roman"/>
              </a:rPr>
              <a:t>data </a:t>
            </a:r>
            <a:r>
              <a:rPr lang="en-US" dirty="0">
                <a:solidFill>
                  <a:srgbClr val="FF0000"/>
                </a:solidFill>
                <a:cs typeface="Times New Roman"/>
              </a:rPr>
              <a:t>point </a:t>
            </a:r>
            <a:r>
              <a:rPr lang="en-US" spc="-5" dirty="0">
                <a:cs typeface="Times New Roman"/>
              </a:rPr>
              <a:t>and </a:t>
            </a:r>
            <a:r>
              <a:rPr lang="en-US" dirty="0">
                <a:cs typeface="Times New Roman"/>
              </a:rPr>
              <a:t>do not </a:t>
            </a:r>
            <a:r>
              <a:rPr lang="en-US" spc="-5" dirty="0">
                <a:cs typeface="Times New Roman"/>
              </a:rPr>
              <a:t>tell </a:t>
            </a:r>
            <a:r>
              <a:rPr lang="en-US" dirty="0">
                <a:cs typeface="Times New Roman"/>
              </a:rPr>
              <a:t>the </a:t>
            </a:r>
            <a:r>
              <a:rPr lang="en-US" spc="-5" dirty="0">
                <a:cs typeface="Times New Roman"/>
              </a:rPr>
              <a:t>whole</a:t>
            </a:r>
            <a:r>
              <a:rPr lang="en-US" spc="-80" dirty="0">
                <a:cs typeface="Times New Roman"/>
              </a:rPr>
              <a:t> </a:t>
            </a:r>
            <a:r>
              <a:rPr lang="en-US" spc="-30" dirty="0">
                <a:cs typeface="Times New Roman"/>
              </a:rPr>
              <a:t>story.</a:t>
            </a:r>
            <a:endParaRPr lang="en-US" dirty="0">
              <a:cs typeface="Times New Roman"/>
            </a:endParaRPr>
          </a:p>
          <a:p>
            <a:pPr marL="475615" indent="-463550">
              <a:buSzPct val="89285"/>
              <a:buFont typeface="Arial"/>
              <a:buChar char="•"/>
              <a:tabLst>
                <a:tab pos="475615" algn="l"/>
                <a:tab pos="476250" algn="l"/>
              </a:tabLst>
            </a:pPr>
            <a:r>
              <a:rPr lang="en-US" spc="-5" dirty="0">
                <a:cs typeface="Times New Roman"/>
              </a:rPr>
              <a:t>Low student attendance participation </a:t>
            </a:r>
            <a:r>
              <a:rPr lang="en-US" dirty="0">
                <a:cs typeface="Times New Roman"/>
              </a:rPr>
              <a:t>during</a:t>
            </a:r>
            <a:r>
              <a:rPr lang="en-US" spc="-55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SEI.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8075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F19DC-7D71-4174-ABE6-70D41F592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530"/>
            <a:ext cx="10515600" cy="808383"/>
          </a:xfrm>
        </p:spPr>
        <p:txBody>
          <a:bodyPr/>
          <a:lstStyle/>
          <a:p>
            <a:pPr algn="ctr"/>
            <a:r>
              <a:rPr lang="en-US" spc="-15" dirty="0">
                <a:solidFill>
                  <a:srgbClr val="317688"/>
                </a:solidFill>
                <a:latin typeface="+mj-lt"/>
                <a:cs typeface="Times New Roman"/>
              </a:rPr>
              <a:t>Effective </a:t>
            </a:r>
            <a:r>
              <a:rPr lang="en-US" spc="-45" dirty="0">
                <a:solidFill>
                  <a:srgbClr val="317688"/>
                </a:solidFill>
                <a:latin typeface="+mj-lt"/>
                <a:cs typeface="Times New Roman"/>
              </a:rPr>
              <a:t>Teaching, continued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BFD8E-0FDD-4826-8F22-CEDC84184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2939"/>
            <a:ext cx="11194774" cy="533993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pc="-5" dirty="0">
                <a:solidFill>
                  <a:srgbClr val="252525"/>
                </a:solidFill>
                <a:cs typeface="Times New Roman"/>
              </a:rPr>
              <a:t>B. </a:t>
            </a:r>
            <a:r>
              <a:rPr lang="en-US" b="1" spc="-5" dirty="0">
                <a:solidFill>
                  <a:srgbClr val="252525"/>
                </a:solidFill>
                <a:cs typeface="Times New Roman"/>
              </a:rPr>
              <a:t>Effective teaching goes beyond</a:t>
            </a:r>
            <a:r>
              <a:rPr lang="en-US" b="1" spc="10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b="1" spc="-5" dirty="0">
                <a:solidFill>
                  <a:srgbClr val="252525"/>
                </a:solidFill>
                <a:cs typeface="Times New Roman"/>
              </a:rPr>
              <a:t>SEI.</a:t>
            </a:r>
          </a:p>
          <a:p>
            <a:pPr lvl="1"/>
            <a:r>
              <a:rPr lang="en-US" spc="-5" dirty="0">
                <a:solidFill>
                  <a:srgbClr val="252525"/>
                </a:solidFill>
                <a:cs typeface="Times New Roman"/>
              </a:rPr>
              <a:t>Other Documentation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is</a:t>
            </a:r>
            <a:r>
              <a:rPr lang="en-US" spc="-30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Expected.</a:t>
            </a:r>
          </a:p>
          <a:p>
            <a:pPr lvl="1"/>
            <a:r>
              <a:rPr lang="en-US" spc="-5" dirty="0">
                <a:solidFill>
                  <a:srgbClr val="252525"/>
                </a:solidFill>
                <a:cs typeface="Times New Roman"/>
              </a:rPr>
              <a:t>This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is an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important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part of the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SP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and should be</a:t>
            </a:r>
            <a:r>
              <a:rPr lang="en-US" spc="-200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thoughtfully written and</a:t>
            </a:r>
            <a:r>
              <a:rPr lang="en-US" spc="-45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supported.</a:t>
            </a:r>
          </a:p>
          <a:p>
            <a:pPr lvl="1">
              <a:spcAft>
                <a:spcPts val="0"/>
              </a:spcAft>
            </a:pPr>
            <a:r>
              <a:rPr lang="en-US" dirty="0">
                <a:solidFill>
                  <a:srgbClr val="252525"/>
                </a:solidFill>
                <a:cs typeface="Times New Roman"/>
              </a:rPr>
              <a:t>Including a teaching philosophy can be very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helpful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to</a:t>
            </a:r>
            <a:r>
              <a:rPr lang="en-US" spc="-190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the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committee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and is </a:t>
            </a:r>
            <a:r>
              <a:rPr lang="en-US" spc="-10" dirty="0">
                <a:solidFill>
                  <a:srgbClr val="252525"/>
                </a:solidFill>
                <a:cs typeface="Times New Roman"/>
              </a:rPr>
              <a:t>strongly</a:t>
            </a:r>
            <a:r>
              <a:rPr lang="en-US" spc="-40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encouraged.</a:t>
            </a:r>
          </a:p>
          <a:p>
            <a:pPr marL="457189" lvl="1" indent="0">
              <a:spcAft>
                <a:spcPts val="0"/>
              </a:spcAft>
              <a:buNone/>
            </a:pPr>
            <a:endParaRPr lang="en-US" sz="1400" spc="-5" dirty="0">
              <a:solidFill>
                <a:srgbClr val="252525"/>
              </a:solidFill>
              <a:cs typeface="Times New Roman"/>
            </a:endParaRPr>
          </a:p>
          <a:p>
            <a:pPr lvl="1">
              <a:spcAft>
                <a:spcPts val="0"/>
              </a:spcAft>
            </a:pPr>
            <a:r>
              <a:rPr lang="en-US" u="sng" dirty="0">
                <a:solidFill>
                  <a:srgbClr val="252525"/>
                </a:solidFill>
                <a:cs typeface="Times New Roman"/>
              </a:rPr>
              <a:t>Possible </a:t>
            </a:r>
            <a:r>
              <a:rPr lang="en-US" u="sng" spc="-5" dirty="0">
                <a:solidFill>
                  <a:srgbClr val="252525"/>
                </a:solidFill>
                <a:cs typeface="Times New Roman"/>
              </a:rPr>
              <a:t>Support</a:t>
            </a:r>
            <a:r>
              <a:rPr lang="en-US" u="sng" spc="-25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u="sng" spc="-5" dirty="0">
                <a:solidFill>
                  <a:srgbClr val="252525"/>
                </a:solidFill>
                <a:cs typeface="Times New Roman"/>
              </a:rPr>
              <a:t>Documentation:</a:t>
            </a:r>
          </a:p>
          <a:p>
            <a:pPr marL="1210287" lvl="2" indent="-283845">
              <a:spcBef>
                <a:spcPts val="1345"/>
              </a:spcBef>
              <a:spcAft>
                <a:spcPts val="0"/>
              </a:spcAft>
              <a:buFont typeface="Arial"/>
              <a:buChar char="•"/>
              <a:tabLst>
                <a:tab pos="295910" algn="l"/>
                <a:tab pos="296545" algn="l"/>
              </a:tabLst>
            </a:pPr>
            <a:r>
              <a:rPr lang="en-US" sz="2400" dirty="0">
                <a:solidFill>
                  <a:srgbClr val="252525"/>
                </a:solidFill>
                <a:cs typeface="Times New Roman"/>
              </a:rPr>
              <a:t>Excerpts </a:t>
            </a:r>
            <a:r>
              <a:rPr lang="en-US" sz="2400" spc="-5" dirty="0">
                <a:solidFill>
                  <a:srgbClr val="252525"/>
                </a:solidFill>
                <a:cs typeface="Times New Roman"/>
              </a:rPr>
              <a:t>from</a:t>
            </a:r>
            <a:r>
              <a:rPr lang="en-US" sz="2400" spc="-45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sz="2400" dirty="0">
                <a:solidFill>
                  <a:srgbClr val="252525"/>
                </a:solidFill>
                <a:cs typeface="Times New Roman"/>
              </a:rPr>
              <a:t>syllabuses.		      </a:t>
            </a:r>
            <a:r>
              <a:rPr lang="en-US" sz="2400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 </a:t>
            </a:r>
            <a:r>
              <a:rPr lang="en-US" sz="2400" spc="-25" dirty="0">
                <a:cs typeface="Times New Roman"/>
              </a:rPr>
              <a:t>Teaching</a:t>
            </a:r>
            <a:r>
              <a:rPr lang="en-US" sz="2400" spc="-35" dirty="0">
                <a:cs typeface="Times New Roman"/>
              </a:rPr>
              <a:t> </a:t>
            </a:r>
            <a:r>
              <a:rPr lang="en-US" sz="2400" dirty="0">
                <a:cs typeface="Times New Roman"/>
              </a:rPr>
              <a:t>awards.</a:t>
            </a:r>
            <a:r>
              <a:rPr lang="en-US" sz="2400" dirty="0">
                <a:solidFill>
                  <a:srgbClr val="252525"/>
                </a:solidFill>
                <a:cs typeface="Times New Roman"/>
              </a:rPr>
              <a:t>	</a:t>
            </a:r>
          </a:p>
          <a:p>
            <a:pPr marL="1210287" lvl="2" indent="-283845">
              <a:spcBef>
                <a:spcPts val="1250"/>
              </a:spcBef>
              <a:spcAft>
                <a:spcPts val="0"/>
              </a:spcAft>
              <a:buFont typeface="Arial"/>
              <a:buChar char="•"/>
              <a:tabLst>
                <a:tab pos="295910" algn="l"/>
                <a:tab pos="296545" algn="l"/>
              </a:tabLst>
            </a:pPr>
            <a:r>
              <a:rPr lang="en-US" sz="2400" spc="-5" dirty="0">
                <a:solidFill>
                  <a:srgbClr val="252525"/>
                </a:solidFill>
                <a:cs typeface="Times New Roman"/>
              </a:rPr>
              <a:t>Examples </a:t>
            </a:r>
            <a:r>
              <a:rPr lang="en-US" sz="2400" dirty="0">
                <a:solidFill>
                  <a:srgbClr val="252525"/>
                </a:solidFill>
                <a:cs typeface="Times New Roman"/>
              </a:rPr>
              <a:t>of</a:t>
            </a:r>
            <a:r>
              <a:rPr lang="en-US" sz="2400" spc="-15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sz="2400" spc="-5" dirty="0">
                <a:solidFill>
                  <a:srgbClr val="252525"/>
                </a:solidFill>
                <a:cs typeface="Times New Roman"/>
              </a:rPr>
              <a:t>assignments.		      </a:t>
            </a:r>
            <a:r>
              <a:rPr lang="en-US" sz="2400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 </a:t>
            </a:r>
            <a:r>
              <a:rPr lang="en-US" sz="2400" spc="-5" dirty="0">
                <a:solidFill>
                  <a:srgbClr val="252525"/>
                </a:solidFill>
                <a:cs typeface="Times New Roman"/>
              </a:rPr>
              <a:t>Participation in teaching workshops</a:t>
            </a:r>
            <a:endParaRPr lang="en-US" sz="2400" dirty="0">
              <a:cs typeface="Times New Roman"/>
            </a:endParaRPr>
          </a:p>
          <a:p>
            <a:pPr marL="1210287" lvl="2" indent="-283845">
              <a:spcBef>
                <a:spcPts val="1235"/>
              </a:spcBef>
              <a:spcAft>
                <a:spcPts val="0"/>
              </a:spcAft>
              <a:buFont typeface="Arial"/>
              <a:buChar char="•"/>
              <a:tabLst>
                <a:tab pos="295910" algn="l"/>
                <a:tab pos="296545" algn="l"/>
              </a:tabLst>
            </a:pPr>
            <a:r>
              <a:rPr lang="en-US" sz="2400" dirty="0">
                <a:solidFill>
                  <a:srgbClr val="252525"/>
                </a:solidFill>
                <a:cs typeface="Times New Roman"/>
              </a:rPr>
              <a:t>Student </a:t>
            </a:r>
            <a:r>
              <a:rPr lang="en-US" sz="2400" spc="-5" dirty="0">
                <a:solidFill>
                  <a:srgbClr val="252525"/>
                </a:solidFill>
                <a:cs typeface="Times New Roman"/>
              </a:rPr>
              <a:t>comments</a:t>
            </a:r>
            <a:r>
              <a:rPr lang="en-US" sz="2400" spc="-95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sz="2400" dirty="0">
                <a:solidFill>
                  <a:srgbClr val="252525"/>
                </a:solidFill>
                <a:cs typeface="Times New Roman"/>
              </a:rPr>
              <a:t>(caution).	      </a:t>
            </a:r>
            <a:r>
              <a:rPr lang="en-US" sz="2400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 </a:t>
            </a:r>
            <a:r>
              <a:rPr lang="en-US" sz="2400" dirty="0">
                <a:solidFill>
                  <a:srgbClr val="252525"/>
                </a:solidFill>
                <a:cs typeface="Times New Roman"/>
              </a:rPr>
              <a:t>Peer and Chair observations</a:t>
            </a:r>
          </a:p>
          <a:p>
            <a:pPr marL="1210287" lvl="2" indent="-283845">
              <a:spcBef>
                <a:spcPts val="1235"/>
              </a:spcBef>
              <a:spcAft>
                <a:spcPts val="0"/>
              </a:spcAft>
              <a:buFont typeface="Arial"/>
              <a:buChar char="•"/>
              <a:tabLst>
                <a:tab pos="295910" algn="l"/>
                <a:tab pos="296545" algn="l"/>
              </a:tabLst>
            </a:pPr>
            <a:r>
              <a:rPr lang="en-US" sz="2400" dirty="0">
                <a:solidFill>
                  <a:srgbClr val="252525"/>
                </a:solidFill>
                <a:cs typeface="Times New Roman"/>
              </a:rPr>
              <a:t>Student advising</a:t>
            </a:r>
          </a:p>
          <a:p>
            <a:pPr marL="3953419" lvl="8" indent="-283845">
              <a:spcBef>
                <a:spcPts val="1235"/>
              </a:spcBef>
              <a:buFont typeface="Arial"/>
              <a:buChar char="•"/>
              <a:tabLst>
                <a:tab pos="295910" algn="l"/>
                <a:tab pos="296545" algn="l"/>
              </a:tabLst>
            </a:pPr>
            <a:r>
              <a:rPr lang="en-US" sz="2200" dirty="0">
                <a:solidFill>
                  <a:srgbClr val="252525"/>
                </a:solidFill>
                <a:cs typeface="Times New Roman"/>
              </a:rPr>
              <a:t>All tied back to the SP</a:t>
            </a:r>
            <a:endParaRPr lang="en-US" sz="2200" dirty="0">
              <a:cs typeface="Times New Roman"/>
            </a:endParaRPr>
          </a:p>
          <a:p>
            <a:pPr lvl="1">
              <a:spcAft>
                <a:spcPts val="0"/>
              </a:spcAft>
            </a:pP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8209567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9E74B-1FDE-4C34-9EB7-2223A569C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857"/>
            <a:ext cx="10515600" cy="1211882"/>
          </a:xfrm>
        </p:spPr>
        <p:txBody>
          <a:bodyPr/>
          <a:lstStyle/>
          <a:p>
            <a:pPr algn="ctr"/>
            <a:r>
              <a:rPr lang="en-US" dirty="0">
                <a:latin typeface="+mj-lt"/>
                <a:cs typeface="Times New Roman"/>
              </a:rPr>
              <a:t>Job</a:t>
            </a:r>
            <a:r>
              <a:rPr lang="en-US" spc="-75" dirty="0">
                <a:latin typeface="+mj-lt"/>
                <a:cs typeface="Times New Roman"/>
              </a:rPr>
              <a:t> </a:t>
            </a:r>
            <a:r>
              <a:rPr lang="en-US" spc="-5" dirty="0">
                <a:latin typeface="+mj-lt"/>
                <a:cs typeface="Times New Roman"/>
              </a:rPr>
              <a:t>Performance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E2884-D421-49AD-9E0B-C3EB988F2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7009"/>
            <a:ext cx="10515600" cy="4599954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1265"/>
              </a:spcBef>
              <a:buNone/>
            </a:pPr>
            <a:r>
              <a:rPr lang="en-US" dirty="0"/>
              <a:t>C. </a:t>
            </a:r>
            <a:r>
              <a:rPr lang="en-US" spc="-5" dirty="0"/>
              <a:t>Include </a:t>
            </a:r>
            <a:r>
              <a:rPr lang="en-US" dirty="0"/>
              <a:t>position</a:t>
            </a:r>
            <a:r>
              <a:rPr lang="en-US" spc="-50" dirty="0"/>
              <a:t> </a:t>
            </a:r>
            <a:r>
              <a:rPr lang="en-US" dirty="0"/>
              <a:t>description(s).</a:t>
            </a:r>
          </a:p>
          <a:p>
            <a:pPr marL="1109345" marR="447040" indent="-515620">
              <a:lnSpc>
                <a:spcPct val="101800"/>
              </a:lnSpc>
              <a:spcBef>
                <a:spcPts val="950"/>
              </a:spcBef>
              <a:buClr>
                <a:srgbClr val="439EB7"/>
              </a:buClr>
              <a:buAutoNum type="arabicPeriod"/>
              <a:tabLst>
                <a:tab pos="1109980" algn="l"/>
                <a:tab pos="1110615" algn="l"/>
              </a:tabLst>
            </a:pPr>
            <a:r>
              <a:rPr lang="en-US" spc="-5" dirty="0">
                <a:cs typeface="Times New Roman"/>
              </a:rPr>
              <a:t>Explain </a:t>
            </a:r>
            <a:r>
              <a:rPr lang="en-US" dirty="0">
                <a:cs typeface="Times New Roman"/>
              </a:rPr>
              <a:t>the </a:t>
            </a:r>
            <a:r>
              <a:rPr lang="en-US" spc="-5" dirty="0">
                <a:cs typeface="Times New Roman"/>
              </a:rPr>
              <a:t>work and </a:t>
            </a:r>
            <a:r>
              <a:rPr lang="en-US" dirty="0">
                <a:cs typeface="Times New Roman"/>
              </a:rPr>
              <a:t>how you </a:t>
            </a:r>
            <a:r>
              <a:rPr lang="en-US" spc="-5" dirty="0">
                <a:cs typeface="Times New Roman"/>
              </a:rPr>
              <a:t>are </a:t>
            </a:r>
            <a:r>
              <a:rPr lang="en-US" dirty="0">
                <a:cs typeface="Times New Roman"/>
              </a:rPr>
              <a:t>fulfilling the  </a:t>
            </a:r>
            <a:r>
              <a:rPr lang="en-US" spc="-5" dirty="0">
                <a:cs typeface="Times New Roman"/>
              </a:rPr>
              <a:t>requirements </a:t>
            </a:r>
            <a:r>
              <a:rPr lang="en-US" dirty="0">
                <a:cs typeface="Times New Roman"/>
              </a:rPr>
              <a:t>of your</a:t>
            </a:r>
            <a:r>
              <a:rPr lang="en-US" spc="-5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position(s).</a:t>
            </a:r>
          </a:p>
          <a:p>
            <a:pPr marL="1109345" marR="252729" indent="-515620">
              <a:lnSpc>
                <a:spcPct val="101899"/>
              </a:lnSpc>
              <a:spcBef>
                <a:spcPts val="910"/>
              </a:spcBef>
              <a:buClr>
                <a:srgbClr val="439EB7"/>
              </a:buClr>
              <a:buAutoNum type="arabicPeriod"/>
              <a:tabLst>
                <a:tab pos="1109980" algn="l"/>
                <a:tab pos="1110615" algn="l"/>
              </a:tabLst>
            </a:pPr>
            <a:r>
              <a:rPr lang="en-US" dirty="0">
                <a:cs typeface="Times New Roman"/>
              </a:rPr>
              <a:t>Provide </a:t>
            </a:r>
            <a:r>
              <a:rPr lang="en-US" spc="-5" dirty="0">
                <a:cs typeface="Times New Roman"/>
              </a:rPr>
              <a:t>examples, statistics, and other documentation to show </a:t>
            </a:r>
            <a:r>
              <a:rPr lang="en-US" dirty="0">
                <a:cs typeface="Times New Roman"/>
              </a:rPr>
              <a:t>how your position </a:t>
            </a:r>
            <a:r>
              <a:rPr lang="en-US" spc="-5" dirty="0">
                <a:cs typeface="Times New Roman"/>
              </a:rPr>
              <a:t>contributes to </a:t>
            </a:r>
            <a:r>
              <a:rPr lang="en-US" dirty="0">
                <a:cs typeface="Times New Roman"/>
              </a:rPr>
              <a:t>the functioning of your unit or</a:t>
            </a:r>
            <a:r>
              <a:rPr lang="en-US" spc="-85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students.</a:t>
            </a:r>
          </a:p>
          <a:p>
            <a:pPr marL="1109345" marR="5080" indent="-515620">
              <a:lnSpc>
                <a:spcPct val="101899"/>
              </a:lnSpc>
              <a:spcBef>
                <a:spcPts val="910"/>
              </a:spcBef>
              <a:buClr>
                <a:srgbClr val="439EB7"/>
              </a:buClr>
              <a:buAutoNum type="arabicPeriod"/>
              <a:tabLst>
                <a:tab pos="1109980" algn="l"/>
                <a:tab pos="1110615" algn="l"/>
              </a:tabLst>
            </a:pPr>
            <a:r>
              <a:rPr lang="en-US" spc="-5" dirty="0">
                <a:cs typeface="Times New Roman"/>
              </a:rPr>
              <a:t>Address </a:t>
            </a:r>
            <a:r>
              <a:rPr lang="en-US" dirty="0">
                <a:cs typeface="Times New Roman"/>
              </a:rPr>
              <a:t>unusual </a:t>
            </a:r>
            <a:r>
              <a:rPr lang="en-US" spc="-5" dirty="0">
                <a:cs typeface="Times New Roman"/>
              </a:rPr>
              <a:t>patterns </a:t>
            </a:r>
            <a:r>
              <a:rPr lang="en-US" dirty="0">
                <a:cs typeface="Times New Roman"/>
              </a:rPr>
              <a:t>or </a:t>
            </a:r>
            <a:r>
              <a:rPr lang="en-US" spc="-5" dirty="0">
                <a:cs typeface="Times New Roman"/>
              </a:rPr>
              <a:t>temporary changes to </a:t>
            </a:r>
            <a:r>
              <a:rPr lang="en-US" dirty="0">
                <a:cs typeface="Times New Roman"/>
              </a:rPr>
              <a:t>your position </a:t>
            </a:r>
            <a:r>
              <a:rPr lang="en-US" spc="-5" dirty="0">
                <a:cs typeface="Times New Roman"/>
              </a:rPr>
              <a:t>resulting in additional responsibilities </a:t>
            </a:r>
            <a:r>
              <a:rPr lang="en-US" dirty="0">
                <a:cs typeface="Times New Roman"/>
              </a:rPr>
              <a:t>or </a:t>
            </a:r>
            <a:r>
              <a:rPr lang="en-US" spc="-5" dirty="0">
                <a:cs typeface="Times New Roman"/>
              </a:rPr>
              <a:t>teaching</a:t>
            </a:r>
            <a:r>
              <a:rPr lang="en-US" spc="-15" dirty="0">
                <a:cs typeface="Times New Roman"/>
              </a:rPr>
              <a:t> </a:t>
            </a:r>
            <a:r>
              <a:rPr lang="en-US" spc="-5" dirty="0">
                <a:cs typeface="Times New Roman"/>
              </a:rPr>
              <a:t>obligations.</a:t>
            </a:r>
            <a:endParaRPr lang="en-US" dirty="0"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1737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C3395-B2D2-4F76-8D1B-AC7476447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2756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317688"/>
                </a:solidFill>
                <a:latin typeface="+mj-lt"/>
                <a:cs typeface="Times New Roman"/>
              </a:rPr>
              <a:t>Con</a:t>
            </a:r>
            <a:r>
              <a:rPr lang="en-US" spc="-5" dirty="0">
                <a:solidFill>
                  <a:srgbClr val="317688"/>
                </a:solidFill>
                <a:latin typeface="+mj-lt"/>
                <a:cs typeface="Times New Roman"/>
              </a:rPr>
              <a:t>ti</a:t>
            </a:r>
            <a:r>
              <a:rPr lang="en-US" dirty="0">
                <a:solidFill>
                  <a:srgbClr val="317688"/>
                </a:solidFill>
                <a:latin typeface="+mj-lt"/>
                <a:cs typeface="Times New Roman"/>
              </a:rPr>
              <a:t>nu</a:t>
            </a:r>
            <a:r>
              <a:rPr lang="en-US" spc="-5" dirty="0">
                <a:solidFill>
                  <a:srgbClr val="317688"/>
                </a:solidFill>
                <a:latin typeface="+mj-lt"/>
                <a:cs typeface="Times New Roman"/>
              </a:rPr>
              <a:t>i</a:t>
            </a:r>
            <a:r>
              <a:rPr lang="en-US" dirty="0">
                <a:solidFill>
                  <a:srgbClr val="317688"/>
                </a:solidFill>
                <a:latin typeface="+mj-lt"/>
                <a:cs typeface="Times New Roman"/>
              </a:rPr>
              <a:t>ng</a:t>
            </a:r>
            <a:r>
              <a:rPr lang="en-US" spc="10" dirty="0">
                <a:solidFill>
                  <a:srgbClr val="317688"/>
                </a:solidFill>
                <a:latin typeface="+mj-lt"/>
                <a:cs typeface="Times New Roman"/>
              </a:rPr>
              <a:t> </a:t>
            </a:r>
            <a:r>
              <a:rPr lang="en-US" spc="-10" dirty="0">
                <a:solidFill>
                  <a:srgbClr val="317688"/>
                </a:solidFill>
                <a:latin typeface="+mj-lt"/>
                <a:cs typeface="Times New Roman"/>
              </a:rPr>
              <a:t>S</a:t>
            </a:r>
            <a:r>
              <a:rPr lang="en-US" spc="5" dirty="0">
                <a:solidFill>
                  <a:srgbClr val="317688"/>
                </a:solidFill>
                <a:latin typeface="+mj-lt"/>
                <a:cs typeface="Times New Roman"/>
              </a:rPr>
              <a:t>c</a:t>
            </a:r>
            <a:r>
              <a:rPr lang="en-US" dirty="0">
                <a:solidFill>
                  <a:srgbClr val="317688"/>
                </a:solidFill>
                <a:latin typeface="+mj-lt"/>
                <a:cs typeface="Times New Roman"/>
              </a:rPr>
              <a:t>ho</a:t>
            </a:r>
            <a:r>
              <a:rPr lang="en-US" spc="-5" dirty="0">
                <a:solidFill>
                  <a:srgbClr val="317688"/>
                </a:solidFill>
                <a:latin typeface="+mj-lt"/>
                <a:cs typeface="Times New Roman"/>
              </a:rPr>
              <a:t>l</a:t>
            </a:r>
            <a:r>
              <a:rPr lang="en-US" spc="5" dirty="0">
                <a:solidFill>
                  <a:srgbClr val="317688"/>
                </a:solidFill>
                <a:latin typeface="+mj-lt"/>
                <a:cs typeface="Times New Roman"/>
              </a:rPr>
              <a:t>a</a:t>
            </a:r>
            <a:r>
              <a:rPr lang="en-US" spc="-5" dirty="0">
                <a:solidFill>
                  <a:srgbClr val="317688"/>
                </a:solidFill>
                <a:latin typeface="+mj-lt"/>
                <a:cs typeface="Times New Roman"/>
              </a:rPr>
              <a:t>rl</a:t>
            </a:r>
            <a:r>
              <a:rPr lang="en-US" dirty="0">
                <a:solidFill>
                  <a:srgbClr val="317688"/>
                </a:solidFill>
                <a:latin typeface="+mj-lt"/>
                <a:cs typeface="Times New Roman"/>
              </a:rPr>
              <a:t>y </a:t>
            </a:r>
            <a:r>
              <a:rPr lang="en-US" spc="-5" dirty="0">
                <a:solidFill>
                  <a:srgbClr val="317688"/>
                </a:solidFill>
                <a:latin typeface="+mj-lt"/>
                <a:cs typeface="Times New Roman"/>
              </a:rPr>
              <a:t>Gr</a:t>
            </a:r>
            <a:r>
              <a:rPr lang="en-US" dirty="0">
                <a:solidFill>
                  <a:srgbClr val="317688"/>
                </a:solidFill>
                <a:latin typeface="+mj-lt"/>
                <a:cs typeface="Times New Roman"/>
              </a:rPr>
              <a:t>ow</a:t>
            </a:r>
            <a:r>
              <a:rPr lang="en-US" spc="-5" dirty="0">
                <a:solidFill>
                  <a:srgbClr val="317688"/>
                </a:solidFill>
                <a:latin typeface="+mj-lt"/>
                <a:cs typeface="Times New Roman"/>
              </a:rPr>
              <a:t>t</a:t>
            </a:r>
            <a:r>
              <a:rPr lang="en-US" dirty="0">
                <a:solidFill>
                  <a:srgbClr val="317688"/>
                </a:solidFill>
                <a:latin typeface="+mj-lt"/>
                <a:cs typeface="Times New Roman"/>
              </a:rPr>
              <a:t>h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0E648-2BC4-4C09-93BA-384A1F0D9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2696"/>
            <a:ext cx="10515600" cy="5300177"/>
          </a:xfrm>
        </p:spPr>
        <p:txBody>
          <a:bodyPr/>
          <a:lstStyle/>
          <a:p>
            <a:pPr marL="0" indent="0">
              <a:spcBef>
                <a:spcPts val="105"/>
              </a:spcBef>
              <a:buNone/>
            </a:pPr>
            <a:r>
              <a:rPr lang="en-US" sz="3200" b="1" dirty="0">
                <a:cs typeface="Times New Roman"/>
              </a:rPr>
              <a:t>B. Demonstrate Effectiveness and</a:t>
            </a:r>
            <a:r>
              <a:rPr lang="en-US" sz="3200" b="1" spc="-105" dirty="0">
                <a:cs typeface="Times New Roman"/>
              </a:rPr>
              <a:t> </a:t>
            </a:r>
            <a:r>
              <a:rPr lang="en-US" sz="3200" b="1" dirty="0">
                <a:cs typeface="Times New Roman"/>
              </a:rPr>
              <a:t>Impact.</a:t>
            </a:r>
            <a:endParaRPr lang="en-US" sz="3200" dirty="0">
              <a:cs typeface="Times New Roman"/>
            </a:endParaRPr>
          </a:p>
          <a:p>
            <a:pPr marL="635635" marR="5080" indent="-463550">
              <a:spcBef>
                <a:spcPts val="20"/>
              </a:spcBef>
              <a:buSzPct val="89583"/>
              <a:buFont typeface="Arial"/>
              <a:buChar char="•"/>
              <a:tabLst>
                <a:tab pos="635635" algn="l"/>
                <a:tab pos="636270" algn="l"/>
              </a:tabLst>
            </a:pPr>
            <a:r>
              <a:rPr lang="en-US" sz="2400" spc="-85" dirty="0">
                <a:cs typeface="Times New Roman"/>
              </a:rPr>
              <a:t>You </a:t>
            </a:r>
            <a:r>
              <a:rPr lang="en-US" sz="2400" dirty="0">
                <a:cs typeface="Times New Roman"/>
              </a:rPr>
              <a:t>decide </a:t>
            </a:r>
            <a:r>
              <a:rPr lang="en-US" sz="2400" spc="-25" dirty="0">
                <a:cs typeface="Times New Roman"/>
              </a:rPr>
              <a:t>what’s </a:t>
            </a:r>
            <a:r>
              <a:rPr lang="en-US" sz="2400" spc="-5" dirty="0">
                <a:cs typeface="Times New Roman"/>
              </a:rPr>
              <a:t>important </a:t>
            </a:r>
            <a:r>
              <a:rPr lang="en-US" sz="2400" dirty="0">
                <a:cs typeface="Times New Roman"/>
              </a:rPr>
              <a:t>by </a:t>
            </a:r>
            <a:r>
              <a:rPr lang="en-US" sz="2400" spc="-5" dirty="0">
                <a:cs typeface="Times New Roman"/>
              </a:rPr>
              <a:t>what </a:t>
            </a:r>
            <a:r>
              <a:rPr lang="en-US" sz="2400" dirty="0">
                <a:cs typeface="Times New Roman"/>
              </a:rPr>
              <a:t>you choose to highlight in your</a:t>
            </a:r>
            <a:r>
              <a:rPr lang="en-US" sz="2400" spc="-20" dirty="0">
                <a:cs typeface="Times New Roman"/>
              </a:rPr>
              <a:t> </a:t>
            </a:r>
            <a:r>
              <a:rPr lang="en-US" sz="2400" b="1" spc="-5" dirty="0">
                <a:cs typeface="Times New Roman"/>
              </a:rPr>
              <a:t>SP</a:t>
            </a:r>
            <a:r>
              <a:rPr lang="en-US" sz="2400" spc="-5" dirty="0">
                <a:cs typeface="Times New Roman"/>
              </a:rPr>
              <a:t>.</a:t>
            </a:r>
            <a:endParaRPr lang="en-US" sz="2400" dirty="0">
              <a:cs typeface="Times New Roman"/>
            </a:endParaRPr>
          </a:p>
          <a:p>
            <a:pPr marL="864235" marR="163195" lvl="1" indent="-515620">
              <a:lnSpc>
                <a:spcPct val="112100"/>
              </a:lnSpc>
              <a:spcBef>
                <a:spcPts val="115"/>
              </a:spcBef>
              <a:buClr>
                <a:srgbClr val="439EB7"/>
              </a:buClr>
              <a:buAutoNum type="arabicPeriod"/>
              <a:tabLst>
                <a:tab pos="864235" algn="l"/>
                <a:tab pos="864869" algn="l"/>
              </a:tabLst>
            </a:pPr>
            <a:r>
              <a:rPr lang="en-US" spc="-5" dirty="0">
                <a:solidFill>
                  <a:srgbClr val="252525"/>
                </a:solidFill>
                <a:cs typeface="Times New Roman"/>
              </a:rPr>
              <a:t>Document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the review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process, acceptance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rate, percentage of contribution, etc. of your research</a:t>
            </a:r>
            <a:r>
              <a:rPr lang="en-US" spc="-114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items.</a:t>
            </a:r>
            <a:endParaRPr lang="en-US" dirty="0">
              <a:cs typeface="Times New Roman"/>
            </a:endParaRPr>
          </a:p>
          <a:p>
            <a:pPr marL="864235" marR="567055" lvl="1" indent="-515620">
              <a:lnSpc>
                <a:spcPct val="111700"/>
              </a:lnSpc>
              <a:spcBef>
                <a:spcPts val="910"/>
              </a:spcBef>
              <a:buClr>
                <a:srgbClr val="439EB7"/>
              </a:buClr>
              <a:buAutoNum type="arabicPeriod"/>
              <a:tabLst>
                <a:tab pos="864235" algn="l"/>
                <a:tab pos="864869" algn="l"/>
              </a:tabLst>
            </a:pPr>
            <a:r>
              <a:rPr lang="en-US" spc="-5" dirty="0">
                <a:solidFill>
                  <a:srgbClr val="252525"/>
                </a:solidFill>
                <a:cs typeface="Times New Roman"/>
              </a:rPr>
              <a:t>Obtain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independent, external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confirmation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of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claims</a:t>
            </a:r>
            <a:r>
              <a:rPr lang="en-US" spc="-130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of </a:t>
            </a:r>
            <a:r>
              <a:rPr lang="en-US" spc="-20" dirty="0">
                <a:solidFill>
                  <a:srgbClr val="252525"/>
                </a:solidFill>
                <a:cs typeface="Times New Roman"/>
              </a:rPr>
              <a:t>quality,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prestige,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importance,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and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impact</a:t>
            </a:r>
            <a:r>
              <a:rPr lang="en-US" spc="-95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spc="-20" dirty="0">
                <a:solidFill>
                  <a:srgbClr val="252525"/>
                </a:solidFill>
                <a:cs typeface="Times New Roman"/>
              </a:rPr>
              <a:t>factor.</a:t>
            </a:r>
            <a:endParaRPr lang="en-US" dirty="0">
              <a:cs typeface="Times New Roman"/>
            </a:endParaRPr>
          </a:p>
          <a:p>
            <a:pPr marL="864235" lvl="1" indent="-515620">
              <a:spcBef>
                <a:spcPts val="1245"/>
              </a:spcBef>
              <a:buClr>
                <a:srgbClr val="439EB7"/>
              </a:buClr>
              <a:buAutoNum type="arabicPeriod"/>
              <a:tabLst>
                <a:tab pos="864235" algn="l"/>
                <a:tab pos="864869" algn="l"/>
              </a:tabLst>
            </a:pPr>
            <a:r>
              <a:rPr lang="en-US" dirty="0">
                <a:solidFill>
                  <a:srgbClr val="252525"/>
                </a:solidFill>
                <a:cs typeface="Times New Roman"/>
              </a:rPr>
              <a:t>Letters of support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from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co–authors, editors, colleagues,</a:t>
            </a:r>
            <a:r>
              <a:rPr lang="en-US" spc="-204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etc.</a:t>
            </a:r>
            <a:endParaRPr lang="en-US" dirty="0">
              <a:cs typeface="Times New Roman"/>
            </a:endParaRPr>
          </a:p>
          <a:p>
            <a:pPr marL="864235" marR="779780" lvl="1" indent="-515620">
              <a:lnSpc>
                <a:spcPct val="112100"/>
              </a:lnSpc>
              <a:spcBef>
                <a:spcPts val="900"/>
              </a:spcBef>
              <a:buClr>
                <a:srgbClr val="439EB7"/>
              </a:buClr>
              <a:buAutoNum type="arabicPeriod"/>
              <a:tabLst>
                <a:tab pos="864235" algn="l"/>
                <a:tab pos="864869" algn="l"/>
                <a:tab pos="5880100" algn="l"/>
              </a:tabLst>
            </a:pPr>
            <a:r>
              <a:rPr lang="en-US" spc="-5" dirty="0">
                <a:solidFill>
                  <a:srgbClr val="252525"/>
                </a:solidFill>
                <a:cs typeface="Times New Roman"/>
              </a:rPr>
              <a:t>Document what</a:t>
            </a:r>
            <a:r>
              <a:rPr lang="en-US" spc="25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constitutes</a:t>
            </a:r>
            <a:r>
              <a:rPr lang="en-US" spc="-35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scholarship: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conference  presentation/attendance,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journal article,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performance,  workshops, awards,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etc.</a:t>
            </a:r>
            <a:endParaRPr lang="en-US" dirty="0">
              <a:cs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09E75A-A222-4A23-8FA5-BD766BF39E03}"/>
              </a:ext>
            </a:extLst>
          </p:cNvPr>
          <p:cNvSpPr txBox="1"/>
          <p:nvPr/>
        </p:nvSpPr>
        <p:spPr>
          <a:xfrm>
            <a:off x="5179922" y="5908098"/>
            <a:ext cx="5855516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Quality not just Quantity</a:t>
            </a:r>
          </a:p>
        </p:txBody>
      </p:sp>
    </p:spTree>
    <p:extLst>
      <p:ext uri="{BB962C8B-B14F-4D97-AF65-F5344CB8AC3E}">
        <p14:creationId xmlns:p14="http://schemas.microsoft.com/office/powerpoint/2010/main" val="188575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55788-AD51-412B-A51D-C87E92997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278"/>
            <a:ext cx="10515600" cy="1126436"/>
          </a:xfrm>
        </p:spPr>
        <p:txBody>
          <a:bodyPr/>
          <a:lstStyle/>
          <a:p>
            <a:r>
              <a:rPr lang="en-US" dirty="0">
                <a:latin typeface="+mj-lt"/>
                <a:cs typeface="Times New Roman"/>
              </a:rPr>
              <a:t>Scholarly </a:t>
            </a:r>
            <a:r>
              <a:rPr lang="en-US" spc="-25" dirty="0">
                <a:latin typeface="+mj-lt"/>
                <a:cs typeface="Times New Roman"/>
              </a:rPr>
              <a:t>Growth, continued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A81F-76D4-4C2F-B81A-5699E3F1E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0174"/>
            <a:ext cx="10515600" cy="5499652"/>
          </a:xfrm>
        </p:spPr>
        <p:txBody>
          <a:bodyPr>
            <a:normAutofit/>
          </a:bodyPr>
          <a:lstStyle/>
          <a:p>
            <a:pPr marL="0" indent="0">
              <a:spcBef>
                <a:spcPts val="100"/>
              </a:spcBef>
              <a:buNone/>
              <a:tabLst>
                <a:tab pos="527685" algn="l"/>
              </a:tabLst>
            </a:pPr>
            <a:r>
              <a:rPr lang="en-US" sz="3200" b="1" dirty="0">
                <a:solidFill>
                  <a:srgbClr val="252525"/>
                </a:solidFill>
                <a:cs typeface="Times New Roman"/>
              </a:rPr>
              <a:t>B.	</a:t>
            </a:r>
            <a:r>
              <a:rPr lang="en-US" sz="3200" b="1" spc="-10" dirty="0">
                <a:solidFill>
                  <a:srgbClr val="252525"/>
                </a:solidFill>
                <a:cs typeface="Times New Roman"/>
              </a:rPr>
              <a:t>Create </a:t>
            </a:r>
            <a:r>
              <a:rPr lang="en-US" sz="3200" b="1" spc="-5" dirty="0">
                <a:solidFill>
                  <a:srgbClr val="252525"/>
                </a:solidFill>
                <a:cs typeface="Times New Roman"/>
              </a:rPr>
              <a:t>Themes </a:t>
            </a:r>
            <a:r>
              <a:rPr lang="en-US" sz="3200" b="1" spc="-15" dirty="0">
                <a:solidFill>
                  <a:srgbClr val="252525"/>
                </a:solidFill>
                <a:cs typeface="Times New Roman"/>
              </a:rPr>
              <a:t>Within </a:t>
            </a:r>
            <a:r>
              <a:rPr lang="en-US" sz="3200" b="1" spc="-85" dirty="0">
                <a:solidFill>
                  <a:srgbClr val="252525"/>
                </a:solidFill>
                <a:cs typeface="Times New Roman"/>
              </a:rPr>
              <a:t>Your</a:t>
            </a:r>
            <a:r>
              <a:rPr lang="en-US" sz="3200" b="1" spc="-250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sz="3200" b="1" spc="-5" dirty="0">
                <a:solidFill>
                  <a:srgbClr val="252525"/>
                </a:solidFill>
                <a:cs typeface="Times New Roman"/>
              </a:rPr>
              <a:t>Narrative.</a:t>
            </a:r>
            <a:endParaRPr lang="en-US" sz="3200" dirty="0">
              <a:cs typeface="Times New Roman"/>
            </a:endParaRPr>
          </a:p>
          <a:p>
            <a:pPr marL="922019" marR="1073785" indent="-515620">
              <a:lnSpc>
                <a:spcPct val="101899"/>
              </a:lnSpc>
              <a:buClr>
                <a:srgbClr val="439EB7"/>
              </a:buClr>
              <a:buAutoNum type="arabicPeriod"/>
              <a:tabLst>
                <a:tab pos="922019" algn="l"/>
                <a:tab pos="922655" algn="l"/>
              </a:tabLst>
            </a:pPr>
            <a:r>
              <a:rPr lang="en-US" spc="-5" dirty="0">
                <a:solidFill>
                  <a:srgbClr val="252525"/>
                </a:solidFill>
                <a:cs typeface="Times New Roman"/>
              </a:rPr>
              <a:t>In </a:t>
            </a:r>
            <a:r>
              <a:rPr lang="en-US" spc="5" dirty="0">
                <a:solidFill>
                  <a:srgbClr val="252525"/>
                </a:solidFill>
                <a:cs typeface="Times New Roman"/>
              </a:rPr>
              <a:t>your </a:t>
            </a:r>
            <a:r>
              <a:rPr lang="en-US" spc="-95" dirty="0">
                <a:solidFill>
                  <a:srgbClr val="252525"/>
                </a:solidFill>
                <a:cs typeface="Times New Roman"/>
              </a:rPr>
              <a:t>SP, </a:t>
            </a:r>
            <a:r>
              <a:rPr lang="en-US" spc="5" dirty="0">
                <a:solidFill>
                  <a:srgbClr val="252525"/>
                </a:solidFill>
                <a:cs typeface="Times New Roman"/>
              </a:rPr>
              <a:t>how you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wish to categorize </a:t>
            </a:r>
            <a:r>
              <a:rPr lang="en-US" spc="5" dirty="0">
                <a:solidFill>
                  <a:srgbClr val="252525"/>
                </a:solidFill>
                <a:cs typeface="Times New Roman"/>
              </a:rPr>
              <a:t>your 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scholarship activities </a:t>
            </a:r>
            <a:r>
              <a:rPr lang="en-US" spc="-5" dirty="0">
                <a:solidFill>
                  <a:srgbClr val="FF0000"/>
                </a:solidFill>
                <a:cs typeface="Times New Roman"/>
              </a:rPr>
              <a:t>are </a:t>
            </a:r>
            <a:r>
              <a:rPr lang="en-US" dirty="0">
                <a:solidFill>
                  <a:srgbClr val="FF0000"/>
                </a:solidFill>
                <a:cs typeface="Times New Roman"/>
              </a:rPr>
              <a:t>up </a:t>
            </a:r>
            <a:r>
              <a:rPr lang="en-US" spc="-5" dirty="0">
                <a:solidFill>
                  <a:srgbClr val="FF0000"/>
                </a:solidFill>
                <a:cs typeface="Times New Roman"/>
              </a:rPr>
              <a:t>to</a:t>
            </a:r>
            <a:r>
              <a:rPr lang="en-US" spc="-15" dirty="0">
                <a:solidFill>
                  <a:srgbClr val="FF0000"/>
                </a:solidFill>
                <a:cs typeface="Times New Roman"/>
              </a:rPr>
              <a:t> </a:t>
            </a:r>
            <a:r>
              <a:rPr lang="en-US" spc="5" dirty="0">
                <a:solidFill>
                  <a:srgbClr val="FF0000"/>
                </a:solidFill>
                <a:cs typeface="Times New Roman"/>
              </a:rPr>
              <a:t>you</a:t>
            </a:r>
            <a:r>
              <a:rPr lang="en-US" spc="5" dirty="0">
                <a:solidFill>
                  <a:srgbClr val="252525"/>
                </a:solidFill>
                <a:cs typeface="Times New Roman"/>
              </a:rPr>
              <a:t>.</a:t>
            </a:r>
            <a:endParaRPr lang="en-US" dirty="0">
              <a:cs typeface="Times New Roman"/>
            </a:endParaRPr>
          </a:p>
          <a:p>
            <a:pPr marL="1149350" marR="62865">
              <a:lnSpc>
                <a:spcPct val="102000"/>
              </a:lnSpc>
              <a:spcBef>
                <a:spcPts val="950"/>
              </a:spcBef>
            </a:pPr>
            <a:r>
              <a:rPr lang="en-US" sz="2400" spc="-75" dirty="0">
                <a:solidFill>
                  <a:srgbClr val="252525"/>
                </a:solidFill>
                <a:cs typeface="Times New Roman"/>
              </a:rPr>
              <a:t>You </a:t>
            </a:r>
            <a:r>
              <a:rPr lang="en-US" sz="2400" spc="-15" dirty="0">
                <a:solidFill>
                  <a:srgbClr val="252525"/>
                </a:solidFill>
                <a:cs typeface="Times New Roman"/>
              </a:rPr>
              <a:t>may </a:t>
            </a:r>
            <a:r>
              <a:rPr lang="en-US" sz="2400" spc="-5" dirty="0">
                <a:solidFill>
                  <a:srgbClr val="252525"/>
                </a:solidFill>
                <a:cs typeface="Times New Roman"/>
              </a:rPr>
              <a:t>still want to </a:t>
            </a:r>
            <a:r>
              <a:rPr lang="en-US" sz="2400" spc="-10" dirty="0">
                <a:solidFill>
                  <a:srgbClr val="252525"/>
                </a:solidFill>
                <a:cs typeface="Times New Roman"/>
              </a:rPr>
              <a:t>make </a:t>
            </a:r>
            <a:r>
              <a:rPr lang="en-US" sz="2400" dirty="0">
                <a:solidFill>
                  <a:srgbClr val="252525"/>
                </a:solidFill>
                <a:cs typeface="Times New Roman"/>
              </a:rPr>
              <a:t>the </a:t>
            </a:r>
            <a:r>
              <a:rPr lang="en-US" sz="2400" spc="-10" dirty="0">
                <a:solidFill>
                  <a:srgbClr val="252525"/>
                </a:solidFill>
                <a:cs typeface="Times New Roman"/>
              </a:rPr>
              <a:t>case </a:t>
            </a:r>
            <a:r>
              <a:rPr lang="en-US" sz="2400" spc="-5" dirty="0">
                <a:solidFill>
                  <a:srgbClr val="252525"/>
                </a:solidFill>
                <a:cs typeface="Times New Roman"/>
              </a:rPr>
              <a:t>that a research </a:t>
            </a:r>
            <a:r>
              <a:rPr lang="en-US" sz="2400" dirty="0">
                <a:solidFill>
                  <a:srgbClr val="252525"/>
                </a:solidFill>
                <a:cs typeface="Times New Roman"/>
              </a:rPr>
              <a:t>topic or  </a:t>
            </a:r>
            <a:r>
              <a:rPr lang="en-US" sz="2400" spc="-5" dirty="0">
                <a:solidFill>
                  <a:srgbClr val="252525"/>
                </a:solidFill>
                <a:cs typeface="Times New Roman"/>
              </a:rPr>
              <a:t>presentation </a:t>
            </a:r>
            <a:r>
              <a:rPr lang="en-US" sz="2400" spc="-10" dirty="0">
                <a:solidFill>
                  <a:srgbClr val="252525"/>
                </a:solidFill>
                <a:cs typeface="Times New Roman"/>
              </a:rPr>
              <a:t>was </a:t>
            </a:r>
            <a:r>
              <a:rPr lang="en-US" sz="2400" dirty="0">
                <a:solidFill>
                  <a:srgbClr val="252525"/>
                </a:solidFill>
                <a:cs typeface="Times New Roman"/>
              </a:rPr>
              <a:t>done, </a:t>
            </a:r>
            <a:r>
              <a:rPr lang="en-US" sz="2400" spc="-20" dirty="0">
                <a:solidFill>
                  <a:srgbClr val="252525"/>
                </a:solidFill>
                <a:cs typeface="Times New Roman"/>
              </a:rPr>
              <a:t>locally, </a:t>
            </a:r>
            <a:r>
              <a:rPr lang="en-US" sz="2400" spc="-5" dirty="0">
                <a:solidFill>
                  <a:srgbClr val="252525"/>
                </a:solidFill>
                <a:cs typeface="Times New Roman"/>
              </a:rPr>
              <a:t>regionally and at </a:t>
            </a:r>
            <a:r>
              <a:rPr lang="en-US" sz="2400" spc="5" dirty="0">
                <a:solidFill>
                  <a:srgbClr val="252525"/>
                </a:solidFill>
                <a:cs typeface="Times New Roman"/>
              </a:rPr>
              <a:t>your </a:t>
            </a:r>
            <a:r>
              <a:rPr lang="en-US" sz="2400" spc="-5" dirty="0">
                <a:solidFill>
                  <a:srgbClr val="252525"/>
                </a:solidFill>
                <a:cs typeface="Times New Roman"/>
              </a:rPr>
              <a:t>national conference </a:t>
            </a:r>
            <a:r>
              <a:rPr lang="en-US" sz="2400" dirty="0">
                <a:solidFill>
                  <a:srgbClr val="252525"/>
                </a:solidFill>
                <a:cs typeface="Times New Roman"/>
              </a:rPr>
              <a:t>or </a:t>
            </a:r>
            <a:r>
              <a:rPr lang="en-US" sz="2400" spc="-5" dirty="0">
                <a:solidFill>
                  <a:srgbClr val="252525"/>
                </a:solidFill>
                <a:cs typeface="Times New Roman"/>
              </a:rPr>
              <a:t>that a presentation led to a later publication.</a:t>
            </a:r>
            <a:endParaRPr lang="en-US" sz="2400" dirty="0">
              <a:cs typeface="Times New Roman"/>
            </a:endParaRPr>
          </a:p>
          <a:p>
            <a:pPr marL="922019" indent="-515620">
              <a:spcBef>
                <a:spcPts val="920"/>
              </a:spcBef>
              <a:spcAft>
                <a:spcPts val="0"/>
              </a:spcAft>
              <a:buClr>
                <a:srgbClr val="439EB7"/>
              </a:buClr>
              <a:buAutoNum type="arabicPeriod" startAt="2"/>
              <a:tabLst>
                <a:tab pos="922019" algn="l"/>
                <a:tab pos="922655" algn="l"/>
              </a:tabLst>
            </a:pPr>
            <a:r>
              <a:rPr lang="en-US" spc="-85" dirty="0">
                <a:solidFill>
                  <a:srgbClr val="252525"/>
                </a:solidFill>
                <a:cs typeface="Times New Roman"/>
              </a:rPr>
              <a:t>You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can mention as many as </a:t>
            </a:r>
            <a:r>
              <a:rPr lang="en-US" spc="5" dirty="0">
                <a:solidFill>
                  <a:srgbClr val="252525"/>
                </a:solidFill>
                <a:cs typeface="Times New Roman"/>
              </a:rPr>
              <a:t>you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want or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as </a:t>
            </a:r>
            <a:r>
              <a:rPr lang="en-US" spc="-45" dirty="0">
                <a:solidFill>
                  <a:srgbClr val="252525"/>
                </a:solidFill>
                <a:cs typeface="Times New Roman"/>
              </a:rPr>
              <a:t>few,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spc="5" dirty="0">
                <a:solidFill>
                  <a:srgbClr val="252525"/>
                </a:solidFill>
                <a:cs typeface="Times New Roman"/>
              </a:rPr>
              <a:t>but</a:t>
            </a:r>
            <a:r>
              <a:rPr lang="en-US" spc="5" dirty="0">
                <a:cs typeface="Times New Roman"/>
              </a:rPr>
              <a:t> </a:t>
            </a:r>
            <a:r>
              <a:rPr lang="en-US" b="1" i="1" dirty="0">
                <a:solidFill>
                  <a:srgbClr val="252525"/>
                </a:solidFill>
                <a:cs typeface="Times New Roman"/>
              </a:rPr>
              <a:t>quality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always outweighs</a:t>
            </a:r>
            <a:r>
              <a:rPr lang="en-US" spc="-70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spc="-20" dirty="0">
                <a:solidFill>
                  <a:srgbClr val="252525"/>
                </a:solidFill>
                <a:cs typeface="Times New Roman"/>
              </a:rPr>
              <a:t>quantity.</a:t>
            </a:r>
            <a:endParaRPr lang="en-US" dirty="0">
              <a:cs typeface="Times New Roman"/>
            </a:endParaRPr>
          </a:p>
          <a:p>
            <a:pPr marL="1149350" marR="24765">
              <a:lnSpc>
                <a:spcPct val="101800"/>
              </a:lnSpc>
              <a:spcBef>
                <a:spcPts val="955"/>
              </a:spcBef>
            </a:pPr>
            <a:r>
              <a:rPr lang="en-US" sz="2400" spc="-5" dirty="0">
                <a:solidFill>
                  <a:srgbClr val="FF0000"/>
                </a:solidFill>
                <a:cs typeface="Times New Roman"/>
              </a:rPr>
              <a:t>It is </a:t>
            </a:r>
            <a:r>
              <a:rPr lang="en-US" sz="2400" dirty="0">
                <a:solidFill>
                  <a:srgbClr val="FF0000"/>
                </a:solidFill>
                <a:cs typeface="Times New Roman"/>
              </a:rPr>
              <a:t>your job </a:t>
            </a:r>
            <a:r>
              <a:rPr lang="en-US" sz="2400" spc="-5" dirty="0">
                <a:solidFill>
                  <a:srgbClr val="FF0000"/>
                </a:solidFill>
                <a:cs typeface="Times New Roman"/>
              </a:rPr>
              <a:t>to </a:t>
            </a:r>
            <a:r>
              <a:rPr lang="en-US" sz="2400" spc="-10" dirty="0">
                <a:solidFill>
                  <a:srgbClr val="FF0000"/>
                </a:solidFill>
                <a:cs typeface="Times New Roman"/>
              </a:rPr>
              <a:t>make </a:t>
            </a:r>
            <a:r>
              <a:rPr lang="en-US" sz="2400" dirty="0">
                <a:solidFill>
                  <a:srgbClr val="FF0000"/>
                </a:solidFill>
                <a:cs typeface="Times New Roman"/>
              </a:rPr>
              <a:t>the </a:t>
            </a:r>
            <a:r>
              <a:rPr lang="en-US" sz="2400" spc="-10" dirty="0">
                <a:solidFill>
                  <a:srgbClr val="FF0000"/>
                </a:solidFill>
                <a:cs typeface="Times New Roman"/>
              </a:rPr>
              <a:t>case </a:t>
            </a:r>
            <a:r>
              <a:rPr lang="en-US" sz="2400" spc="-5" dirty="0">
                <a:solidFill>
                  <a:srgbClr val="252525"/>
                </a:solidFill>
                <a:cs typeface="Times New Roman"/>
              </a:rPr>
              <a:t>in </a:t>
            </a:r>
            <a:r>
              <a:rPr lang="en-US" sz="2400" dirty="0">
                <a:solidFill>
                  <a:srgbClr val="252525"/>
                </a:solidFill>
                <a:cs typeface="Times New Roman"/>
              </a:rPr>
              <a:t>your </a:t>
            </a:r>
            <a:r>
              <a:rPr lang="en-US" sz="2400" spc="-5" dirty="0">
                <a:solidFill>
                  <a:srgbClr val="252525"/>
                </a:solidFill>
                <a:cs typeface="Times New Roman"/>
              </a:rPr>
              <a:t>SP </a:t>
            </a:r>
            <a:r>
              <a:rPr lang="en-US" sz="2400" dirty="0">
                <a:solidFill>
                  <a:srgbClr val="252525"/>
                </a:solidFill>
                <a:cs typeface="Times New Roman"/>
              </a:rPr>
              <a:t>about </a:t>
            </a:r>
            <a:r>
              <a:rPr lang="en-US" sz="2400" spc="-5" dirty="0">
                <a:solidFill>
                  <a:srgbClr val="252525"/>
                </a:solidFill>
                <a:cs typeface="Times New Roman"/>
              </a:rPr>
              <a:t>what </a:t>
            </a:r>
            <a:r>
              <a:rPr lang="en-US" sz="2400" spc="-10" dirty="0">
                <a:solidFill>
                  <a:srgbClr val="252525"/>
                </a:solidFill>
                <a:cs typeface="Times New Roman"/>
              </a:rPr>
              <a:t>makes </a:t>
            </a:r>
            <a:r>
              <a:rPr lang="en-US" sz="2400" spc="-5" dirty="0">
                <a:solidFill>
                  <a:srgbClr val="252525"/>
                </a:solidFill>
                <a:cs typeface="Times New Roman"/>
              </a:rPr>
              <a:t>this a quality piece.</a:t>
            </a:r>
            <a:endParaRPr lang="en-US" sz="2400" dirty="0"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8280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CFC8D-55AC-4BD0-81A8-46DDA70FD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74643"/>
          </a:xfrm>
        </p:spPr>
        <p:txBody>
          <a:bodyPr/>
          <a:lstStyle/>
          <a:p>
            <a:r>
              <a:rPr lang="en-US" dirty="0"/>
              <a:t>Scholarly Growth,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A34AD-3C3E-4534-B48B-8FA489DF5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768626"/>
            <a:ext cx="10942983" cy="5685183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1610"/>
              </a:spcBef>
              <a:buNone/>
              <a:tabLst>
                <a:tab pos="527685" algn="l"/>
              </a:tabLst>
            </a:pPr>
            <a:r>
              <a:rPr lang="en-US" sz="3200" b="1" spc="-5" dirty="0">
                <a:solidFill>
                  <a:srgbClr val="252525"/>
                </a:solidFill>
                <a:cs typeface="Times New Roman"/>
              </a:rPr>
              <a:t>C.	For </a:t>
            </a:r>
            <a:r>
              <a:rPr lang="en-US" sz="3200" b="1" dirty="0">
                <a:solidFill>
                  <a:srgbClr val="252525"/>
                </a:solidFill>
                <a:cs typeface="Times New Roman"/>
              </a:rPr>
              <a:t>your</a:t>
            </a:r>
            <a:r>
              <a:rPr lang="en-US" sz="3200" b="1" spc="-120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sz="3200" b="1" spc="-5" dirty="0">
                <a:solidFill>
                  <a:srgbClr val="252525"/>
                </a:solidFill>
                <a:cs typeface="Times New Roman"/>
              </a:rPr>
              <a:t>consideration.</a:t>
            </a:r>
            <a:endParaRPr lang="en-US" sz="3200" dirty="0">
              <a:cs typeface="Times New Roman"/>
            </a:endParaRPr>
          </a:p>
          <a:p>
            <a:pPr marL="1186180" marR="283210" indent="-515620">
              <a:lnSpc>
                <a:spcPct val="112100"/>
              </a:lnSpc>
              <a:spcBef>
                <a:spcPts val="950"/>
              </a:spcBef>
              <a:buClr>
                <a:srgbClr val="439EB7"/>
              </a:buClr>
              <a:buAutoNum type="arabicPeriod"/>
              <a:tabLst>
                <a:tab pos="1185545" algn="l"/>
                <a:tab pos="1186180" algn="l"/>
              </a:tabLst>
            </a:pPr>
            <a:r>
              <a:rPr lang="en-US" b="1" dirty="0">
                <a:solidFill>
                  <a:srgbClr val="252525"/>
                </a:solidFill>
                <a:cs typeface="Times New Roman"/>
              </a:rPr>
              <a:t>Review the item list of the </a:t>
            </a:r>
            <a:r>
              <a:rPr lang="en-US" b="1" spc="-5" dirty="0">
                <a:solidFill>
                  <a:srgbClr val="252525"/>
                </a:solidFill>
                <a:cs typeface="Times New Roman"/>
              </a:rPr>
              <a:t>many </a:t>
            </a:r>
            <a:r>
              <a:rPr lang="en-US" b="1" spc="-10" dirty="0">
                <a:solidFill>
                  <a:srgbClr val="252525"/>
                </a:solidFill>
                <a:cs typeface="Times New Roman"/>
              </a:rPr>
              <a:t>different </a:t>
            </a:r>
            <a:r>
              <a:rPr lang="en-US" b="1" dirty="0">
                <a:solidFill>
                  <a:srgbClr val="252525"/>
                </a:solidFill>
                <a:cs typeface="Times New Roman"/>
              </a:rPr>
              <a:t>types of</a:t>
            </a:r>
            <a:r>
              <a:rPr lang="en-US" b="1" spc="-105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b="1" spc="-5" dirty="0">
                <a:solidFill>
                  <a:srgbClr val="252525"/>
                </a:solidFill>
                <a:cs typeface="Times New Roman"/>
              </a:rPr>
              <a:t>activities </a:t>
            </a:r>
            <a:r>
              <a:rPr lang="en-US" b="1" dirty="0">
                <a:solidFill>
                  <a:srgbClr val="252525"/>
                </a:solidFill>
                <a:cs typeface="Times New Roman"/>
              </a:rPr>
              <a:t>that </a:t>
            </a:r>
            <a:r>
              <a:rPr lang="en-US" b="1" spc="-5" dirty="0">
                <a:solidFill>
                  <a:srgbClr val="252525"/>
                </a:solidFill>
                <a:cs typeface="Times New Roman"/>
              </a:rPr>
              <a:t>encompass </a:t>
            </a:r>
            <a:r>
              <a:rPr lang="en-US" b="1" dirty="0">
                <a:solidFill>
                  <a:srgbClr val="252525"/>
                </a:solidFill>
                <a:cs typeface="Times New Roman"/>
              </a:rPr>
              <a:t>Scholarly </a:t>
            </a:r>
            <a:r>
              <a:rPr lang="en-US" b="1" spc="-5" dirty="0">
                <a:solidFill>
                  <a:srgbClr val="252525"/>
                </a:solidFill>
                <a:cs typeface="Times New Roman"/>
              </a:rPr>
              <a:t>Growth from </a:t>
            </a:r>
            <a:r>
              <a:rPr lang="en-US" b="1" dirty="0">
                <a:solidFill>
                  <a:srgbClr val="252525"/>
                </a:solidFill>
                <a:cs typeface="Times New Roman"/>
              </a:rPr>
              <a:t>the </a:t>
            </a:r>
            <a:r>
              <a:rPr lang="en-US" b="1" spc="-5" dirty="0">
                <a:solidFill>
                  <a:srgbClr val="252525"/>
                </a:solidFill>
                <a:cs typeface="Times New Roman"/>
              </a:rPr>
              <a:t>CBA </a:t>
            </a:r>
            <a:r>
              <a:rPr lang="en-US" b="1" dirty="0">
                <a:solidFill>
                  <a:srgbClr val="252525"/>
                </a:solidFill>
                <a:cs typeface="Times New Roman"/>
              </a:rPr>
              <a:t>or </a:t>
            </a:r>
            <a:r>
              <a:rPr lang="en-US" b="1" spc="-180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b="1" spc="-70" dirty="0">
                <a:solidFill>
                  <a:srgbClr val="252525"/>
                </a:solidFill>
                <a:cs typeface="Times New Roman"/>
              </a:rPr>
              <a:t>S3P.</a:t>
            </a:r>
            <a:endParaRPr lang="en-US" b="1" dirty="0">
              <a:cs typeface="Times New Roman"/>
            </a:endParaRPr>
          </a:p>
          <a:p>
            <a:pPr marL="1186180" marR="1183640" indent="-515620">
              <a:lnSpc>
                <a:spcPct val="112100"/>
              </a:lnSpc>
              <a:spcBef>
                <a:spcPts val="900"/>
              </a:spcBef>
              <a:buClr>
                <a:srgbClr val="439EB7"/>
              </a:buClr>
              <a:buAutoNum type="arabicPeriod"/>
              <a:tabLst>
                <a:tab pos="1185545" algn="l"/>
                <a:tab pos="1186180" algn="l"/>
              </a:tabLst>
            </a:pPr>
            <a:r>
              <a:rPr lang="en-US" spc="-5" dirty="0">
                <a:solidFill>
                  <a:srgbClr val="252525"/>
                </a:solidFill>
                <a:cs typeface="Times New Roman"/>
              </a:rPr>
              <a:t>Scholarship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that is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incomplete, completed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at another institution, or previously counted is</a:t>
            </a:r>
            <a:r>
              <a:rPr lang="en-US" spc="-114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inadmissible.</a:t>
            </a:r>
            <a:endParaRPr lang="en-US" dirty="0">
              <a:cs typeface="Times New Roman"/>
            </a:endParaRPr>
          </a:p>
          <a:p>
            <a:pPr marL="1493520" marR="318770">
              <a:lnSpc>
                <a:spcPct val="111900"/>
              </a:lnSpc>
              <a:spcBef>
                <a:spcPts val="980"/>
              </a:spcBef>
            </a:pPr>
            <a:r>
              <a:rPr lang="en-US" sz="2400" spc="-45" dirty="0">
                <a:solidFill>
                  <a:srgbClr val="252525"/>
                </a:solidFill>
                <a:cs typeface="Times New Roman"/>
              </a:rPr>
              <a:t>“To </a:t>
            </a:r>
            <a:r>
              <a:rPr lang="en-US" sz="2400" dirty="0">
                <a:solidFill>
                  <a:srgbClr val="252525"/>
                </a:solidFill>
                <a:cs typeface="Times New Roman"/>
              </a:rPr>
              <a:t>provide a fuller picture of a scholarly agenda, </a:t>
            </a:r>
            <a:r>
              <a:rPr lang="en-US" sz="2400" dirty="0">
                <a:solidFill>
                  <a:srgbClr val="FF0000"/>
                </a:solidFill>
                <a:cs typeface="Times New Roman"/>
              </a:rPr>
              <a:t>a candidate </a:t>
            </a:r>
            <a:r>
              <a:rPr lang="en-US" sz="2400" spc="-5" dirty="0">
                <a:solidFill>
                  <a:srgbClr val="FF0000"/>
                </a:solidFill>
                <a:cs typeface="Times New Roman"/>
              </a:rPr>
              <a:t>may </a:t>
            </a:r>
            <a:r>
              <a:rPr lang="en-US" sz="2400" dirty="0">
                <a:solidFill>
                  <a:srgbClr val="FF0000"/>
                </a:solidFill>
                <a:cs typeface="Times New Roman"/>
              </a:rPr>
              <a:t>refer to </a:t>
            </a:r>
            <a:r>
              <a:rPr lang="en-US" sz="2400" spc="-5" dirty="0">
                <a:solidFill>
                  <a:srgbClr val="FF0000"/>
                </a:solidFill>
                <a:cs typeface="Times New Roman"/>
              </a:rPr>
              <a:t>work </a:t>
            </a:r>
            <a:r>
              <a:rPr lang="en-US" sz="2400" u="sng" dirty="0">
                <a:solidFill>
                  <a:srgbClr val="FF0000"/>
                </a:solidFill>
                <a:uFill>
                  <a:solidFill>
                    <a:srgbClr val="252525"/>
                  </a:solidFill>
                </a:uFill>
                <a:cs typeface="Times New Roman"/>
              </a:rPr>
              <a:t>not </a:t>
            </a:r>
            <a:r>
              <a:rPr lang="en-US" sz="2400" u="sng" spc="5" dirty="0">
                <a:solidFill>
                  <a:srgbClr val="FF0000"/>
                </a:solidFill>
                <a:uFill>
                  <a:solidFill>
                    <a:srgbClr val="252525"/>
                  </a:solidFill>
                </a:uFill>
                <a:cs typeface="Times New Roman"/>
              </a:rPr>
              <a:t>yet </a:t>
            </a:r>
            <a:r>
              <a:rPr lang="en-US" sz="2400" u="sng" dirty="0">
                <a:solidFill>
                  <a:srgbClr val="FF0000"/>
                </a:solidFill>
                <a:uFill>
                  <a:solidFill>
                    <a:srgbClr val="252525"/>
                  </a:solidFill>
                </a:uFill>
                <a:cs typeface="Times New Roman"/>
              </a:rPr>
              <a:t>completed</a:t>
            </a:r>
            <a:r>
              <a:rPr lang="en-US" sz="2400" dirty="0">
                <a:solidFill>
                  <a:srgbClr val="252525"/>
                </a:solidFill>
                <a:cs typeface="Times New Roman"/>
              </a:rPr>
              <a:t>, but </a:t>
            </a:r>
            <a:r>
              <a:rPr lang="en-US" sz="2400" spc="-5" dirty="0">
                <a:solidFill>
                  <a:srgbClr val="252525"/>
                </a:solidFill>
                <a:cs typeface="Times New Roman"/>
              </a:rPr>
              <a:t>should </a:t>
            </a:r>
            <a:r>
              <a:rPr lang="en-US" sz="2400" dirty="0">
                <a:solidFill>
                  <a:srgbClr val="252525"/>
                </a:solidFill>
                <a:cs typeface="Times New Roman"/>
              </a:rPr>
              <a:t>keep in </a:t>
            </a:r>
            <a:r>
              <a:rPr lang="en-US" sz="2400" spc="-5" dirty="0">
                <a:solidFill>
                  <a:srgbClr val="252525"/>
                </a:solidFill>
                <a:cs typeface="Times New Roman"/>
              </a:rPr>
              <a:t>mind </a:t>
            </a:r>
            <a:r>
              <a:rPr lang="en-US" sz="2400" dirty="0">
                <a:solidFill>
                  <a:srgbClr val="252525"/>
                </a:solidFill>
                <a:cs typeface="Times New Roman"/>
              </a:rPr>
              <a:t>that the </a:t>
            </a:r>
            <a:r>
              <a:rPr lang="en-US" sz="2400" b="1" dirty="0">
                <a:solidFill>
                  <a:srgbClr val="252525"/>
                </a:solidFill>
                <a:cs typeface="Times New Roman"/>
              </a:rPr>
              <a:t>current </a:t>
            </a:r>
            <a:r>
              <a:rPr lang="en-US" sz="2400" b="1" spc="-5" dirty="0">
                <a:solidFill>
                  <a:srgbClr val="252525"/>
                </a:solidFill>
                <a:cs typeface="Times New Roman"/>
              </a:rPr>
              <a:t>promotion will </a:t>
            </a:r>
            <a:r>
              <a:rPr lang="en-US" sz="2400" b="1" dirty="0">
                <a:solidFill>
                  <a:srgbClr val="252525"/>
                </a:solidFill>
                <a:cs typeface="Times New Roman"/>
              </a:rPr>
              <a:t>only take into account </a:t>
            </a:r>
            <a:r>
              <a:rPr lang="en-US" sz="2400" b="1" u="sng" spc="-5" dirty="0">
                <a:solidFill>
                  <a:srgbClr val="FF0000"/>
                </a:solidFill>
                <a:uFill>
                  <a:solidFill>
                    <a:srgbClr val="252525"/>
                  </a:solidFill>
                </a:uFill>
                <a:cs typeface="Times New Roman"/>
              </a:rPr>
              <a:t>work </a:t>
            </a:r>
            <a:r>
              <a:rPr lang="en-US" sz="2400" b="1" u="sng" dirty="0">
                <a:solidFill>
                  <a:srgbClr val="FF0000"/>
                </a:solidFill>
                <a:uFill>
                  <a:solidFill>
                    <a:srgbClr val="252525"/>
                  </a:solidFill>
                </a:uFill>
                <a:cs typeface="Times New Roman"/>
              </a:rPr>
              <a:t>accepted by </a:t>
            </a:r>
            <a:r>
              <a:rPr lang="en-US" sz="2400" b="1" u="sng" spc="-5" dirty="0">
                <a:solidFill>
                  <a:srgbClr val="FF0000"/>
                </a:solidFill>
                <a:uFill>
                  <a:solidFill>
                    <a:srgbClr val="252525"/>
                  </a:solidFill>
                </a:uFill>
                <a:cs typeface="Times New Roman"/>
              </a:rPr>
              <a:t>November</a:t>
            </a:r>
            <a:r>
              <a:rPr lang="en-US" sz="2400" b="1" u="sng" spc="-70" dirty="0">
                <a:solidFill>
                  <a:srgbClr val="FF0000"/>
                </a:solidFill>
                <a:uFill>
                  <a:solidFill>
                    <a:srgbClr val="252525"/>
                  </a:solidFill>
                </a:uFill>
                <a:cs typeface="Times New Roman"/>
              </a:rPr>
              <a:t> </a:t>
            </a:r>
            <a:r>
              <a:rPr lang="en-US" sz="2400" b="1" u="sng" dirty="0">
                <a:solidFill>
                  <a:srgbClr val="FF0000"/>
                </a:solidFill>
                <a:uFill>
                  <a:solidFill>
                    <a:srgbClr val="252525"/>
                  </a:solidFill>
                </a:uFill>
                <a:cs typeface="Times New Roman"/>
              </a:rPr>
              <a:t>1</a:t>
            </a:r>
            <a:r>
              <a:rPr lang="en-US" sz="2400" b="1" dirty="0">
                <a:solidFill>
                  <a:srgbClr val="FF0000"/>
                </a:solidFill>
                <a:cs typeface="Times New Roman"/>
              </a:rPr>
              <a:t>.”</a:t>
            </a:r>
          </a:p>
          <a:p>
            <a:pPr marL="1493520" marR="5080">
              <a:lnSpc>
                <a:spcPct val="111700"/>
              </a:lnSpc>
              <a:spcBef>
                <a:spcPts val="910"/>
              </a:spcBef>
            </a:pPr>
            <a:r>
              <a:rPr lang="en-US" sz="2400" spc="-40" dirty="0">
                <a:solidFill>
                  <a:srgbClr val="252525"/>
                </a:solidFill>
                <a:cs typeface="Times New Roman"/>
              </a:rPr>
              <a:t>Work </a:t>
            </a:r>
            <a:r>
              <a:rPr lang="en-US" sz="2400" dirty="0">
                <a:solidFill>
                  <a:srgbClr val="252525"/>
                </a:solidFill>
                <a:cs typeface="Times New Roman"/>
              </a:rPr>
              <a:t>completed between </a:t>
            </a:r>
            <a:r>
              <a:rPr lang="en-US" sz="2400" spc="-5" dirty="0">
                <a:solidFill>
                  <a:srgbClr val="252525"/>
                </a:solidFill>
                <a:cs typeface="Times New Roman"/>
              </a:rPr>
              <a:t>institutions must </a:t>
            </a:r>
            <a:r>
              <a:rPr lang="en-US" sz="2400" dirty="0">
                <a:solidFill>
                  <a:srgbClr val="252525"/>
                </a:solidFill>
                <a:cs typeface="Times New Roman"/>
              </a:rPr>
              <a:t>clearly indicate quantity and quality of </a:t>
            </a:r>
            <a:r>
              <a:rPr lang="en-US" sz="2400" spc="-5" dirty="0">
                <a:solidFill>
                  <a:srgbClr val="252525"/>
                </a:solidFill>
                <a:cs typeface="Times New Roman"/>
              </a:rPr>
              <a:t>work </a:t>
            </a:r>
            <a:r>
              <a:rPr lang="en-US" sz="2400" dirty="0">
                <a:solidFill>
                  <a:srgbClr val="252525"/>
                </a:solidFill>
                <a:cs typeface="Times New Roman"/>
              </a:rPr>
              <a:t>done at </a:t>
            </a:r>
            <a:r>
              <a:rPr lang="en-US" sz="2400" spc="-5" dirty="0">
                <a:solidFill>
                  <a:srgbClr val="252525"/>
                </a:solidFill>
                <a:cs typeface="Times New Roman"/>
              </a:rPr>
              <a:t>IUP </a:t>
            </a:r>
            <a:r>
              <a:rPr lang="en-US" sz="2400" dirty="0">
                <a:solidFill>
                  <a:srgbClr val="252525"/>
                </a:solidFill>
                <a:cs typeface="Times New Roman"/>
              </a:rPr>
              <a:t>(e.g. co-author</a:t>
            </a:r>
            <a:r>
              <a:rPr lang="en-US" sz="2400" spc="-95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sz="2400" dirty="0">
                <a:solidFill>
                  <a:srgbClr val="252525"/>
                </a:solidFill>
                <a:cs typeface="Times New Roman"/>
              </a:rPr>
              <a:t>letter).</a:t>
            </a:r>
          </a:p>
          <a:p>
            <a:pPr marL="2407897" marR="5080" lvl="2">
              <a:lnSpc>
                <a:spcPct val="111700"/>
              </a:lnSpc>
              <a:spcBef>
                <a:spcPts val="910"/>
              </a:spcBef>
            </a:pPr>
            <a:r>
              <a:rPr lang="en-US" sz="1600" dirty="0">
                <a:cs typeface="Times New Roman"/>
              </a:rPr>
              <a:t>Across disciplines</a:t>
            </a:r>
          </a:p>
          <a:p>
            <a:pPr marL="2407897" marR="5080" lvl="2">
              <a:lnSpc>
                <a:spcPct val="111700"/>
              </a:lnSpc>
              <a:spcBef>
                <a:spcPts val="910"/>
              </a:spcBef>
            </a:pPr>
            <a:r>
              <a:rPr lang="en-US" sz="1600" dirty="0">
                <a:cs typeface="Times New Roman"/>
              </a:rPr>
              <a:t>Across universities</a:t>
            </a:r>
          </a:p>
          <a:p>
            <a:pPr marL="2407897" marR="5080" lvl="2">
              <a:lnSpc>
                <a:spcPct val="111700"/>
              </a:lnSpc>
              <a:spcBef>
                <a:spcPts val="910"/>
              </a:spcBef>
            </a:pPr>
            <a:r>
              <a:rPr lang="en-US" sz="1600" dirty="0">
                <a:cs typeface="Times New Roman"/>
              </a:rPr>
              <a:t>Collaboration with the industry/field</a:t>
            </a:r>
          </a:p>
          <a:p>
            <a:pPr marL="1186180" marR="317500" indent="-515620">
              <a:lnSpc>
                <a:spcPct val="112100"/>
              </a:lnSpc>
              <a:spcBef>
                <a:spcPts val="815"/>
              </a:spcBef>
              <a:buClr>
                <a:srgbClr val="439EB7"/>
              </a:buClr>
              <a:buAutoNum type="arabicPeriod" startAt="3"/>
              <a:tabLst>
                <a:tab pos="1185545" algn="l"/>
                <a:tab pos="1186180" algn="l"/>
              </a:tabLst>
            </a:pPr>
            <a:r>
              <a:rPr lang="en-US" dirty="0">
                <a:solidFill>
                  <a:srgbClr val="252525"/>
                </a:solidFill>
                <a:cs typeface="Times New Roman"/>
              </a:rPr>
              <a:t>Invitations to contribute, present,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perform,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or show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must</a:t>
            </a:r>
            <a:r>
              <a:rPr lang="en-US" spc="-170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be clearly personal and not general</a:t>
            </a:r>
            <a:r>
              <a:rPr lang="en-US" spc="-114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calls.</a:t>
            </a:r>
            <a:endParaRPr lang="en-US" dirty="0">
              <a:cs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101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EDAE2-337F-43F2-B241-44D37D004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017"/>
            <a:ext cx="10515600" cy="993913"/>
          </a:xfrm>
        </p:spPr>
        <p:txBody>
          <a:bodyPr/>
          <a:lstStyle/>
          <a:p>
            <a:r>
              <a:rPr lang="en-US" spc="5" dirty="0">
                <a:latin typeface="+mj-lt"/>
                <a:cs typeface="Times New Roman"/>
              </a:rPr>
              <a:t>S</a:t>
            </a:r>
            <a:r>
              <a:rPr lang="en-US" dirty="0">
                <a:latin typeface="+mj-lt"/>
                <a:cs typeface="Times New Roman"/>
              </a:rPr>
              <a:t>e</a:t>
            </a:r>
            <a:r>
              <a:rPr lang="en-US" spc="-5" dirty="0">
                <a:latin typeface="+mj-lt"/>
                <a:cs typeface="Times New Roman"/>
              </a:rPr>
              <a:t>r</a:t>
            </a:r>
            <a:r>
              <a:rPr lang="en-US" dirty="0">
                <a:latin typeface="+mj-lt"/>
                <a:cs typeface="Times New Roman"/>
              </a:rPr>
              <a:t>v</a:t>
            </a:r>
            <a:r>
              <a:rPr lang="en-US" spc="-5" dirty="0">
                <a:latin typeface="+mj-lt"/>
                <a:cs typeface="Times New Roman"/>
              </a:rPr>
              <a:t>i</a:t>
            </a:r>
            <a:r>
              <a:rPr lang="en-US" dirty="0">
                <a:latin typeface="+mj-lt"/>
                <a:cs typeface="Times New Roman"/>
              </a:rPr>
              <a:t>ce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22414-C580-46F0-95F3-06E162B5D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9930"/>
            <a:ext cx="10515600" cy="5141844"/>
          </a:xfrm>
        </p:spPr>
        <p:txBody>
          <a:bodyPr/>
          <a:lstStyle/>
          <a:p>
            <a:pPr marL="0" indent="0">
              <a:spcBef>
                <a:spcPts val="100"/>
              </a:spcBef>
              <a:buNone/>
              <a:tabLst>
                <a:tab pos="527685" algn="l"/>
              </a:tabLst>
            </a:pPr>
            <a:r>
              <a:rPr lang="en-US" sz="3200" b="1" dirty="0">
                <a:solidFill>
                  <a:srgbClr val="252525"/>
                </a:solidFill>
                <a:cs typeface="Times New Roman"/>
              </a:rPr>
              <a:t>A.	</a:t>
            </a:r>
            <a:r>
              <a:rPr lang="en-US" sz="3200" b="1" spc="-5" dirty="0">
                <a:solidFill>
                  <a:srgbClr val="252525"/>
                </a:solidFill>
                <a:cs typeface="Times New Roman"/>
              </a:rPr>
              <a:t>Demonstrate Effectiveness </a:t>
            </a:r>
            <a:r>
              <a:rPr lang="en-US" sz="3200" b="1" dirty="0">
                <a:solidFill>
                  <a:srgbClr val="252525"/>
                </a:solidFill>
                <a:cs typeface="Times New Roman"/>
              </a:rPr>
              <a:t>and</a:t>
            </a:r>
            <a:r>
              <a:rPr lang="en-US" sz="3200" b="1" spc="25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sz="3200" b="1" spc="-5" dirty="0">
                <a:solidFill>
                  <a:srgbClr val="252525"/>
                </a:solidFill>
                <a:cs typeface="Times New Roman"/>
              </a:rPr>
              <a:t>Impact.</a:t>
            </a:r>
            <a:endParaRPr lang="en-US" sz="3200" dirty="0">
              <a:cs typeface="Times New Roman"/>
            </a:endParaRPr>
          </a:p>
          <a:p>
            <a:pPr>
              <a:spcBef>
                <a:spcPts val="40"/>
              </a:spcBef>
            </a:pPr>
            <a:endParaRPr lang="en-US" dirty="0">
              <a:cs typeface="Times New Roman"/>
            </a:endParaRPr>
          </a:p>
          <a:p>
            <a:pPr marL="901065" marR="527050" indent="-513715">
              <a:lnSpc>
                <a:spcPts val="2870"/>
              </a:lnSpc>
              <a:spcBef>
                <a:spcPts val="5"/>
              </a:spcBef>
              <a:buAutoNum type="arabicPeriod"/>
              <a:tabLst>
                <a:tab pos="901065" algn="l"/>
                <a:tab pos="901700" algn="l"/>
              </a:tabLst>
            </a:pPr>
            <a:r>
              <a:rPr lang="en-US" spc="-5" dirty="0">
                <a:solidFill>
                  <a:srgbClr val="252525"/>
                </a:solidFill>
                <a:cs typeface="Times New Roman"/>
              </a:rPr>
              <a:t>Describe precisely </a:t>
            </a:r>
            <a:r>
              <a:rPr lang="en-US" spc="5" dirty="0">
                <a:solidFill>
                  <a:srgbClr val="252525"/>
                </a:solidFill>
                <a:cs typeface="Times New Roman"/>
              </a:rPr>
              <a:t>your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role,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what </a:t>
            </a:r>
            <a:r>
              <a:rPr lang="en-US" spc="5" dirty="0">
                <a:solidFill>
                  <a:srgbClr val="252525"/>
                </a:solidFill>
                <a:cs typeface="Times New Roman"/>
              </a:rPr>
              <a:t>you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have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accomplished,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and the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activities in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which </a:t>
            </a:r>
            <a:r>
              <a:rPr lang="en-US" spc="5" dirty="0">
                <a:solidFill>
                  <a:srgbClr val="252525"/>
                </a:solidFill>
                <a:cs typeface="Times New Roman"/>
              </a:rPr>
              <a:t>you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were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involved.</a:t>
            </a:r>
            <a:endParaRPr lang="en-US" dirty="0">
              <a:cs typeface="Times New Roman"/>
            </a:endParaRPr>
          </a:p>
          <a:p>
            <a:pPr marL="901065" marR="592455" indent="-513715">
              <a:lnSpc>
                <a:spcPts val="2870"/>
              </a:lnSpc>
              <a:spcBef>
                <a:spcPts val="890"/>
              </a:spcBef>
              <a:buAutoNum type="arabicPeriod"/>
              <a:tabLst>
                <a:tab pos="901065" algn="l"/>
                <a:tab pos="901700" algn="l"/>
              </a:tabLst>
            </a:pPr>
            <a:r>
              <a:rPr lang="en-US" dirty="0">
                <a:solidFill>
                  <a:srgbClr val="252525"/>
                </a:solidFill>
                <a:cs typeface="Times New Roman"/>
              </a:rPr>
              <a:t>Document position, length of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service,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and the</a:t>
            </a:r>
            <a:r>
              <a:rPr lang="en-US" spc="-125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time 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involved.</a:t>
            </a:r>
            <a:endParaRPr lang="en-US" dirty="0">
              <a:cs typeface="Times New Roman"/>
            </a:endParaRPr>
          </a:p>
          <a:p>
            <a:pPr marL="901065" marR="5080" indent="-513715">
              <a:lnSpc>
                <a:spcPts val="2870"/>
              </a:lnSpc>
              <a:spcBef>
                <a:spcPts val="910"/>
              </a:spcBef>
              <a:buAutoNum type="arabicPeriod"/>
              <a:tabLst>
                <a:tab pos="901065" algn="l"/>
                <a:tab pos="901700" algn="l"/>
              </a:tabLst>
            </a:pPr>
            <a:r>
              <a:rPr lang="en-US" dirty="0">
                <a:solidFill>
                  <a:srgbClr val="252525"/>
                </a:solidFill>
                <a:cs typeface="Times New Roman"/>
              </a:rPr>
              <a:t>Obtain independent,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external confirmation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of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claims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of  quality and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importance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of the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service item.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(Support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letters)</a:t>
            </a:r>
            <a:endParaRPr lang="en-US" dirty="0">
              <a:cs typeface="Times New Roman"/>
            </a:endParaRPr>
          </a:p>
          <a:p>
            <a:pPr marL="901065" marR="26670" indent="-513715">
              <a:lnSpc>
                <a:spcPts val="2880"/>
              </a:lnSpc>
              <a:spcBef>
                <a:spcPts val="885"/>
              </a:spcBef>
              <a:buAutoNum type="arabicPeriod"/>
              <a:tabLst>
                <a:tab pos="901065" algn="l"/>
                <a:tab pos="901700" algn="l"/>
              </a:tabLst>
            </a:pPr>
            <a:r>
              <a:rPr lang="en-US" dirty="0">
                <a:solidFill>
                  <a:srgbClr val="252525"/>
                </a:solidFill>
                <a:cs typeface="Times New Roman"/>
              </a:rPr>
              <a:t>Evidence of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committed service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over a period of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time</a:t>
            </a:r>
            <a:r>
              <a:rPr lang="en-US" spc="-90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is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a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characteristic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of </a:t>
            </a:r>
            <a:r>
              <a:rPr lang="en-US" b="1" i="1" u="heavy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cs typeface="Times New Roman"/>
              </a:rPr>
              <a:t>valuable</a:t>
            </a:r>
            <a:r>
              <a:rPr lang="en-US" b="1" i="1" u="heavy" spc="-5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cs typeface="Times New Roman"/>
              </a:rPr>
              <a:t> </a:t>
            </a:r>
            <a:r>
              <a:rPr lang="en-US" b="1" i="1" u="heavy" spc="-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cs typeface="Times New Roman"/>
              </a:rPr>
              <a:t>service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.</a:t>
            </a:r>
            <a:endParaRPr lang="en-US" dirty="0">
              <a:cs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3258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485D2-B453-4CA1-8714-0FAA9BD52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036"/>
            <a:ext cx="10515600" cy="63610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j-lt"/>
                <a:cs typeface="Times New Roman"/>
              </a:rPr>
              <a:t>Service, continued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3088D-8C97-4402-925E-4C20D21A8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2122"/>
            <a:ext cx="10903226" cy="5751443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875"/>
              </a:spcBef>
              <a:buNone/>
            </a:pPr>
            <a:r>
              <a:rPr lang="en-US" sz="2200" b="1" spc="-5" dirty="0">
                <a:solidFill>
                  <a:srgbClr val="252525"/>
                </a:solidFill>
                <a:cs typeface="Times New Roman"/>
              </a:rPr>
              <a:t>B. Supporting Documentation may</a:t>
            </a:r>
            <a:r>
              <a:rPr lang="en-US" sz="2200" b="1" spc="50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sz="2200" b="1" spc="-5" dirty="0">
                <a:solidFill>
                  <a:srgbClr val="252525"/>
                </a:solidFill>
                <a:cs typeface="Times New Roman"/>
              </a:rPr>
              <a:t>include:</a:t>
            </a:r>
            <a:endParaRPr lang="en-US" sz="2200" dirty="0">
              <a:cs typeface="Times New Roman"/>
            </a:endParaRPr>
          </a:p>
          <a:p>
            <a:pPr marL="744220" indent="-283845">
              <a:spcBef>
                <a:spcPts val="715"/>
              </a:spcBef>
              <a:buFont typeface="Arial"/>
              <a:buChar char="•"/>
              <a:tabLst>
                <a:tab pos="743585" algn="l"/>
                <a:tab pos="744220" algn="l"/>
              </a:tabLst>
            </a:pPr>
            <a:r>
              <a:rPr lang="en-US" sz="2200" dirty="0">
                <a:solidFill>
                  <a:srgbClr val="252525"/>
                </a:solidFill>
                <a:cs typeface="Times New Roman"/>
              </a:rPr>
              <a:t>Evidence</a:t>
            </a:r>
            <a:r>
              <a:rPr lang="en-US" sz="2200" spc="-40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sz="2200" dirty="0">
                <a:solidFill>
                  <a:srgbClr val="252525"/>
                </a:solidFill>
                <a:cs typeface="Times New Roman"/>
              </a:rPr>
              <a:t>of:</a:t>
            </a:r>
            <a:endParaRPr lang="en-US" sz="2200" dirty="0">
              <a:cs typeface="Times New Roman"/>
            </a:endParaRPr>
          </a:p>
          <a:p>
            <a:pPr marL="1195070" lvl="1" indent="-283845">
              <a:spcBef>
                <a:spcPts val="740"/>
              </a:spcBef>
              <a:buFont typeface="Corbel"/>
              <a:buChar char="–"/>
              <a:tabLst>
                <a:tab pos="1195070" algn="l"/>
                <a:tab pos="1195705" algn="l"/>
              </a:tabLst>
            </a:pPr>
            <a:r>
              <a:rPr lang="en-US" sz="2200" dirty="0">
                <a:solidFill>
                  <a:srgbClr val="252525"/>
                </a:solidFill>
                <a:cs typeface="Times New Roman"/>
              </a:rPr>
              <a:t>Continuous departmental</a:t>
            </a:r>
            <a:r>
              <a:rPr lang="en-US" sz="2200" spc="-35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sz="2200" dirty="0">
                <a:solidFill>
                  <a:srgbClr val="252525"/>
                </a:solidFill>
                <a:cs typeface="Times New Roman"/>
              </a:rPr>
              <a:t>service.</a:t>
            </a:r>
            <a:endParaRPr lang="en-US" sz="2200" dirty="0">
              <a:cs typeface="Times New Roman"/>
            </a:endParaRPr>
          </a:p>
          <a:p>
            <a:pPr marL="1195070" lvl="1" indent="-283845">
              <a:spcBef>
                <a:spcPts val="720"/>
              </a:spcBef>
              <a:buFont typeface="Corbel"/>
              <a:buChar char="–"/>
              <a:tabLst>
                <a:tab pos="1195070" algn="l"/>
                <a:tab pos="1195705" algn="l"/>
              </a:tabLst>
            </a:pPr>
            <a:r>
              <a:rPr lang="en-US" sz="2200" dirty="0">
                <a:solidFill>
                  <a:srgbClr val="252525"/>
                </a:solidFill>
                <a:cs typeface="Times New Roman"/>
              </a:rPr>
              <a:t>Service at the college and </a:t>
            </a:r>
            <a:r>
              <a:rPr lang="en-US" sz="2200" spc="-5" dirty="0">
                <a:solidFill>
                  <a:srgbClr val="252525"/>
                </a:solidFill>
                <a:cs typeface="Times New Roman"/>
              </a:rPr>
              <a:t>university</a:t>
            </a:r>
            <a:r>
              <a:rPr lang="en-US" sz="2200" spc="-65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sz="2200" dirty="0">
                <a:solidFill>
                  <a:srgbClr val="252525"/>
                </a:solidFill>
                <a:cs typeface="Times New Roman"/>
              </a:rPr>
              <a:t>level.</a:t>
            </a:r>
            <a:endParaRPr lang="en-US" sz="2200" dirty="0">
              <a:cs typeface="Times New Roman"/>
            </a:endParaRPr>
          </a:p>
          <a:p>
            <a:pPr marL="1195070" lvl="1" indent="-283845">
              <a:spcBef>
                <a:spcPts val="735"/>
              </a:spcBef>
              <a:buFont typeface="Corbel"/>
              <a:buChar char="–"/>
              <a:tabLst>
                <a:tab pos="1195070" algn="l"/>
                <a:tab pos="1195705" algn="l"/>
              </a:tabLst>
            </a:pPr>
            <a:r>
              <a:rPr lang="en-US" sz="2200" dirty="0">
                <a:solidFill>
                  <a:srgbClr val="252525"/>
                </a:solidFill>
                <a:cs typeface="Times New Roman"/>
              </a:rPr>
              <a:t>Service to the campus and local</a:t>
            </a:r>
            <a:r>
              <a:rPr lang="en-US" sz="2200" spc="-45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sz="2200" spc="-15" dirty="0">
                <a:solidFill>
                  <a:srgbClr val="252525"/>
                </a:solidFill>
                <a:cs typeface="Times New Roman"/>
              </a:rPr>
              <a:t>community (see </a:t>
            </a:r>
            <a:r>
              <a:rPr lang="en-US" sz="2200" i="1" spc="-15" dirty="0">
                <a:solidFill>
                  <a:srgbClr val="252525"/>
                </a:solidFill>
                <a:cs typeface="Times New Roman"/>
              </a:rPr>
              <a:t>THE PROMOTION PROCESS</a:t>
            </a:r>
            <a:r>
              <a:rPr lang="en-US" sz="2200" spc="-15" dirty="0">
                <a:solidFill>
                  <a:srgbClr val="252525"/>
                </a:solidFill>
                <a:cs typeface="Times New Roman"/>
              </a:rPr>
              <a:t>.)</a:t>
            </a:r>
            <a:endParaRPr lang="en-US" sz="2200" dirty="0">
              <a:cs typeface="Times New Roman"/>
            </a:endParaRPr>
          </a:p>
          <a:p>
            <a:pPr marL="1195070" lvl="1" indent="-283845">
              <a:spcBef>
                <a:spcPts val="730"/>
              </a:spcBef>
              <a:buFont typeface="Corbel"/>
              <a:buChar char="–"/>
              <a:tabLst>
                <a:tab pos="1195070" algn="l"/>
                <a:tab pos="1195705" algn="l"/>
              </a:tabLst>
            </a:pPr>
            <a:r>
              <a:rPr lang="en-US" sz="2200" dirty="0">
                <a:solidFill>
                  <a:srgbClr val="252525"/>
                </a:solidFill>
                <a:cs typeface="Times New Roman"/>
              </a:rPr>
              <a:t>Service to the </a:t>
            </a:r>
            <a:r>
              <a:rPr lang="en-US" sz="2200" spc="-5" dirty="0">
                <a:solidFill>
                  <a:srgbClr val="252525"/>
                </a:solidFill>
                <a:cs typeface="Times New Roman"/>
              </a:rPr>
              <a:t>profession </a:t>
            </a:r>
            <a:r>
              <a:rPr lang="en-US" sz="2200" dirty="0">
                <a:solidFill>
                  <a:srgbClr val="252525"/>
                </a:solidFill>
                <a:cs typeface="Times New Roman"/>
              </a:rPr>
              <a:t>or</a:t>
            </a:r>
            <a:r>
              <a:rPr lang="en-US" sz="2200" spc="-15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sz="2200" dirty="0">
                <a:solidFill>
                  <a:srgbClr val="252525"/>
                </a:solidFill>
                <a:cs typeface="Times New Roman"/>
              </a:rPr>
              <a:t>discipline.</a:t>
            </a:r>
            <a:endParaRPr lang="en-US" sz="2200" dirty="0">
              <a:cs typeface="Times New Roman"/>
            </a:endParaRPr>
          </a:p>
          <a:p>
            <a:pPr marL="744220" marR="5080" indent="-283845">
              <a:lnSpc>
                <a:spcPts val="2210"/>
              </a:lnSpc>
              <a:spcBef>
                <a:spcPts val="935"/>
              </a:spcBef>
              <a:buFont typeface="Arial"/>
              <a:buChar char="•"/>
              <a:tabLst>
                <a:tab pos="743585" algn="l"/>
                <a:tab pos="744220" algn="l"/>
              </a:tabLst>
            </a:pPr>
            <a:r>
              <a:rPr lang="en-US" sz="2200" dirty="0">
                <a:solidFill>
                  <a:srgbClr val="252525"/>
                </a:solidFill>
                <a:cs typeface="Times New Roman"/>
              </a:rPr>
              <a:t>Development of new courses or programs of study or revision of courses</a:t>
            </a:r>
            <a:r>
              <a:rPr lang="en-US" sz="2200" spc="-305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sz="2200" spc="5" dirty="0">
                <a:solidFill>
                  <a:srgbClr val="252525"/>
                </a:solidFill>
                <a:cs typeface="Times New Roman"/>
              </a:rPr>
              <a:t>or </a:t>
            </a:r>
            <a:r>
              <a:rPr lang="en-US" sz="2200" spc="-5" dirty="0">
                <a:solidFill>
                  <a:srgbClr val="252525"/>
                </a:solidFill>
                <a:cs typeface="Times New Roman"/>
              </a:rPr>
              <a:t>programs </a:t>
            </a:r>
            <a:r>
              <a:rPr lang="en-US" sz="2200" dirty="0">
                <a:solidFill>
                  <a:srgbClr val="252525"/>
                </a:solidFill>
                <a:cs typeface="Times New Roman"/>
              </a:rPr>
              <a:t>of</a:t>
            </a:r>
            <a:r>
              <a:rPr lang="en-US" sz="2200" spc="-40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sz="2200" dirty="0">
                <a:solidFill>
                  <a:srgbClr val="252525"/>
                </a:solidFill>
                <a:cs typeface="Times New Roman"/>
              </a:rPr>
              <a:t>study;</a:t>
            </a:r>
            <a:endParaRPr lang="en-US" sz="2200" dirty="0">
              <a:cs typeface="Times New Roman"/>
            </a:endParaRPr>
          </a:p>
          <a:p>
            <a:pPr marL="744220" indent="-283845">
              <a:spcBef>
                <a:spcPts val="660"/>
              </a:spcBef>
              <a:buFont typeface="Arial"/>
              <a:buChar char="•"/>
              <a:tabLst>
                <a:tab pos="743585" algn="l"/>
                <a:tab pos="744220" algn="l"/>
              </a:tabLst>
            </a:pPr>
            <a:r>
              <a:rPr lang="en-US" sz="2200" u="sng" spc="-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cs typeface="Times New Roman"/>
              </a:rPr>
              <a:t>Letters </a:t>
            </a:r>
            <a:r>
              <a:rPr lang="en-US" sz="2200" u="sng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cs typeface="Times New Roman"/>
              </a:rPr>
              <a:t>of support</a:t>
            </a:r>
            <a:r>
              <a:rPr lang="en-US" sz="2200" dirty="0">
                <a:solidFill>
                  <a:srgbClr val="252525"/>
                </a:solidFill>
                <a:cs typeface="Times New Roman"/>
              </a:rPr>
              <a:t> for only the </a:t>
            </a:r>
            <a:r>
              <a:rPr lang="en-US" sz="2200" spc="-5" dirty="0">
                <a:solidFill>
                  <a:srgbClr val="252525"/>
                </a:solidFill>
                <a:cs typeface="Times New Roman"/>
              </a:rPr>
              <a:t>most </a:t>
            </a:r>
            <a:r>
              <a:rPr lang="en-US" sz="2200" i="1" u="sng" spc="-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cs typeface="Times New Roman"/>
              </a:rPr>
              <a:t>significant service</a:t>
            </a:r>
            <a:r>
              <a:rPr lang="en-US" sz="2200" i="1" spc="-180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sz="2200" spc="-5" dirty="0">
                <a:solidFill>
                  <a:srgbClr val="252525"/>
                </a:solidFill>
                <a:cs typeface="Times New Roman"/>
              </a:rPr>
              <a:t>items;</a:t>
            </a:r>
            <a:endParaRPr lang="en-US" sz="2200" dirty="0">
              <a:cs typeface="Times New Roman"/>
            </a:endParaRPr>
          </a:p>
          <a:p>
            <a:pPr marL="743585" marR="496570" indent="-283845">
              <a:lnSpc>
                <a:spcPts val="2210"/>
              </a:lnSpc>
              <a:spcBef>
                <a:spcPts val="940"/>
              </a:spcBef>
              <a:buFont typeface="Arial"/>
              <a:buChar char="•"/>
              <a:tabLst>
                <a:tab pos="743585" algn="l"/>
                <a:tab pos="744220" algn="l"/>
              </a:tabLst>
            </a:pPr>
            <a:r>
              <a:rPr lang="en-US" sz="2200" dirty="0">
                <a:solidFill>
                  <a:srgbClr val="252525"/>
                </a:solidFill>
                <a:cs typeface="Times New Roman"/>
              </a:rPr>
              <a:t>A discussion of </a:t>
            </a:r>
            <a:r>
              <a:rPr lang="en-US" sz="2200" spc="-5" dirty="0">
                <a:solidFill>
                  <a:srgbClr val="252525"/>
                </a:solidFill>
                <a:cs typeface="Times New Roman"/>
              </a:rPr>
              <a:t>specific </a:t>
            </a:r>
            <a:r>
              <a:rPr lang="en-US" sz="2200" u="sng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cs typeface="Times New Roman"/>
              </a:rPr>
              <a:t>leadership </a:t>
            </a:r>
            <a:r>
              <a:rPr lang="en-US" sz="2200" u="sng" spc="-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cs typeface="Times New Roman"/>
              </a:rPr>
              <a:t>contributions</a:t>
            </a:r>
            <a:r>
              <a:rPr lang="en-US" sz="2200" spc="-5" dirty="0">
                <a:solidFill>
                  <a:srgbClr val="252525"/>
                </a:solidFill>
                <a:cs typeface="Times New Roman"/>
              </a:rPr>
              <a:t> to </a:t>
            </a:r>
            <a:r>
              <a:rPr lang="en-US" sz="2200" dirty="0">
                <a:solidFill>
                  <a:srgbClr val="252525"/>
                </a:solidFill>
                <a:cs typeface="Times New Roman"/>
              </a:rPr>
              <a:t>a particular </a:t>
            </a:r>
            <a:r>
              <a:rPr lang="en-US" sz="2200" spc="-300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sz="2200" dirty="0">
                <a:solidFill>
                  <a:srgbClr val="252525"/>
                </a:solidFill>
                <a:cs typeface="Times New Roman"/>
              </a:rPr>
              <a:t>service </a:t>
            </a:r>
            <a:r>
              <a:rPr lang="en-US" sz="2200" spc="-5" dirty="0">
                <a:solidFill>
                  <a:srgbClr val="252525"/>
                </a:solidFill>
                <a:cs typeface="Times New Roman"/>
              </a:rPr>
              <a:t>activity;</a:t>
            </a:r>
            <a:endParaRPr lang="en-US" sz="2200" dirty="0">
              <a:cs typeface="Times New Roman"/>
            </a:endParaRPr>
          </a:p>
          <a:p>
            <a:pPr marL="744220" indent="-283845">
              <a:spcBef>
                <a:spcPts val="665"/>
              </a:spcBef>
              <a:buFont typeface="Arial"/>
              <a:buChar char="•"/>
              <a:tabLst>
                <a:tab pos="743585" algn="l"/>
                <a:tab pos="744220" algn="l"/>
              </a:tabLst>
            </a:pPr>
            <a:r>
              <a:rPr lang="en-US" sz="2200" spc="-5" dirty="0">
                <a:solidFill>
                  <a:srgbClr val="252525"/>
                </a:solidFill>
                <a:cs typeface="Times New Roman"/>
              </a:rPr>
              <a:t>Examples </a:t>
            </a:r>
            <a:r>
              <a:rPr lang="en-US" sz="2200" dirty="0">
                <a:solidFill>
                  <a:srgbClr val="252525"/>
                </a:solidFill>
                <a:cs typeface="Times New Roman"/>
              </a:rPr>
              <a:t>of products that result from a </a:t>
            </a:r>
            <a:r>
              <a:rPr lang="en-US" sz="2200" spc="-5" dirty="0">
                <a:solidFill>
                  <a:srgbClr val="252525"/>
                </a:solidFill>
                <a:cs typeface="Times New Roman"/>
              </a:rPr>
              <a:t>service activity;</a:t>
            </a:r>
            <a:r>
              <a:rPr lang="en-US" sz="2200" spc="-195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sz="2200" dirty="0">
                <a:solidFill>
                  <a:srgbClr val="252525"/>
                </a:solidFill>
                <a:cs typeface="Times New Roman"/>
              </a:rPr>
              <a:t>and</a:t>
            </a:r>
            <a:endParaRPr lang="en-US" sz="2200" dirty="0">
              <a:cs typeface="Times New Roman"/>
            </a:endParaRPr>
          </a:p>
          <a:p>
            <a:pPr marL="744220" indent="-283845">
              <a:spcBef>
                <a:spcPts val="710"/>
              </a:spcBef>
              <a:buFont typeface="Arial"/>
              <a:buChar char="•"/>
              <a:tabLst>
                <a:tab pos="743585" algn="l"/>
                <a:tab pos="744220" algn="l"/>
              </a:tabLst>
            </a:pPr>
            <a:r>
              <a:rPr lang="en-US" sz="2200" spc="-5" dirty="0">
                <a:solidFill>
                  <a:srgbClr val="FF0000"/>
                </a:solidFill>
                <a:cs typeface="Times New Roman"/>
              </a:rPr>
              <a:t>Distinguish between service </a:t>
            </a:r>
            <a:r>
              <a:rPr lang="en-US" sz="2200" dirty="0">
                <a:solidFill>
                  <a:srgbClr val="FF0000"/>
                </a:solidFill>
                <a:cs typeface="Times New Roman"/>
              </a:rPr>
              <a:t>and </a:t>
            </a:r>
            <a:r>
              <a:rPr lang="en-US" sz="2200" spc="5" dirty="0">
                <a:solidFill>
                  <a:srgbClr val="FF0000"/>
                </a:solidFill>
                <a:cs typeface="Times New Roman"/>
              </a:rPr>
              <a:t>job</a:t>
            </a:r>
            <a:r>
              <a:rPr lang="en-US" sz="2200" spc="-105" dirty="0">
                <a:solidFill>
                  <a:srgbClr val="FF0000"/>
                </a:solidFill>
                <a:cs typeface="Times New Roman"/>
              </a:rPr>
              <a:t> </a:t>
            </a:r>
            <a:r>
              <a:rPr lang="en-US" sz="2200" spc="-5" dirty="0">
                <a:solidFill>
                  <a:srgbClr val="FF0000"/>
                </a:solidFill>
                <a:cs typeface="Times New Roman"/>
              </a:rPr>
              <a:t>requirements</a:t>
            </a:r>
            <a:endParaRPr lang="en-US" sz="2200" dirty="0">
              <a:solidFill>
                <a:srgbClr val="FF0000"/>
              </a:solidFill>
              <a:cs typeface="Times New Roman"/>
            </a:endParaRPr>
          </a:p>
          <a:p>
            <a:pPr marL="1195070" lvl="1" indent="-283845">
              <a:spcBef>
                <a:spcPts val="725"/>
              </a:spcBef>
              <a:buFont typeface="Corbel"/>
              <a:buChar char="–"/>
              <a:tabLst>
                <a:tab pos="1195070" algn="l"/>
                <a:tab pos="1195705" algn="l"/>
              </a:tabLst>
            </a:pPr>
            <a:r>
              <a:rPr lang="en-US" sz="2200" spc="-40" dirty="0">
                <a:solidFill>
                  <a:srgbClr val="252525"/>
                </a:solidFill>
                <a:cs typeface="Times New Roman"/>
              </a:rPr>
              <a:t>Work </a:t>
            </a:r>
            <a:r>
              <a:rPr lang="en-US" sz="2200" dirty="0">
                <a:solidFill>
                  <a:srgbClr val="252525"/>
                </a:solidFill>
                <a:cs typeface="Times New Roman"/>
              </a:rPr>
              <a:t>completed beyond </a:t>
            </a:r>
            <a:r>
              <a:rPr lang="en-US" sz="2200" spc="-55" dirty="0">
                <a:solidFill>
                  <a:srgbClr val="252525"/>
                </a:solidFill>
                <a:cs typeface="Times New Roman"/>
              </a:rPr>
              <a:t>AWE </a:t>
            </a:r>
            <a:r>
              <a:rPr lang="en-US" sz="2200" spc="-5" dirty="0">
                <a:solidFill>
                  <a:srgbClr val="252525"/>
                </a:solidFill>
                <a:cs typeface="Times New Roman"/>
              </a:rPr>
              <a:t>must </a:t>
            </a:r>
            <a:r>
              <a:rPr lang="en-US" sz="2200" dirty="0">
                <a:solidFill>
                  <a:srgbClr val="252525"/>
                </a:solidFill>
                <a:cs typeface="Times New Roman"/>
              </a:rPr>
              <a:t>be</a:t>
            </a:r>
            <a:r>
              <a:rPr lang="en-US" sz="2200" spc="-35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sz="2200" spc="-5" dirty="0">
                <a:solidFill>
                  <a:srgbClr val="252525"/>
                </a:solidFill>
                <a:cs typeface="Times New Roman"/>
              </a:rPr>
              <a:t>demonstrated.</a:t>
            </a:r>
            <a:endParaRPr lang="en-US" sz="2200" dirty="0">
              <a:cs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3299A0-C208-43D4-A18D-1610FDA58A0E}"/>
              </a:ext>
            </a:extLst>
          </p:cNvPr>
          <p:cNvSpPr txBox="1"/>
          <p:nvPr/>
        </p:nvSpPr>
        <p:spPr>
          <a:xfrm>
            <a:off x="7235104" y="120948"/>
            <a:ext cx="3330429" cy="2308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Highly recommended to divide your service by: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Department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College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University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Field/discipline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Community</a:t>
            </a:r>
          </a:p>
          <a:p>
            <a:r>
              <a:rPr lang="en-US" dirty="0"/>
              <a:t>Focus on related services</a:t>
            </a:r>
          </a:p>
        </p:txBody>
      </p:sp>
    </p:spTree>
    <p:extLst>
      <p:ext uri="{BB962C8B-B14F-4D97-AF65-F5344CB8AC3E}">
        <p14:creationId xmlns:p14="http://schemas.microsoft.com/office/powerpoint/2010/main" val="91294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8086AEC-04C2-4BC4-BFB8-0135965C7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20C3BE3F-B8A9-4DC9-A867-EC91736FA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 12">
            <a:extLst>
              <a:ext uri="{FF2B5EF4-FFF2-40B4-BE49-F238E27FC236}">
                <a16:creationId xmlns:a16="http://schemas.microsoft.com/office/drawing/2014/main" id="{0CA2F3D1-53F2-478B-949B-6D4EA2E4E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455386"/>
            <a:ext cx="5378624" cy="6402614"/>
            <a:chOff x="-19221" y="197691"/>
            <a:chExt cx="5378624" cy="6402614"/>
          </a:xfrm>
        </p:grpSpPr>
        <p:sp>
          <p:nvSpPr>
            <p:cNvPr id="24" name="Freeform: Shape 13">
              <a:extLst>
                <a:ext uri="{FF2B5EF4-FFF2-40B4-BE49-F238E27FC236}">
                  <a16:creationId xmlns:a16="http://schemas.microsoft.com/office/drawing/2014/main" id="{6E53A4EE-6F9B-4EC8-9840-708F509D9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D8289AA-777C-4230-BABC-203458BF6C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15">
              <a:extLst>
                <a:ext uri="{FF2B5EF4-FFF2-40B4-BE49-F238E27FC236}">
                  <a16:creationId xmlns:a16="http://schemas.microsoft.com/office/drawing/2014/main" id="{39D76777-71BF-4FFF-B568-E58E46EB1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16">
              <a:extLst>
                <a:ext uri="{FF2B5EF4-FFF2-40B4-BE49-F238E27FC236}">
                  <a16:creationId xmlns:a16="http://schemas.microsoft.com/office/drawing/2014/main" id="{72CDCD53-6393-431A-9E75-109BC8362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17">
              <a:extLst>
                <a:ext uri="{FF2B5EF4-FFF2-40B4-BE49-F238E27FC236}">
                  <a16:creationId xmlns:a16="http://schemas.microsoft.com/office/drawing/2014/main" id="{DA62198F-7D76-4A2A-9669-40E5E8A3C8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D18CC60-5BFC-44BB-9DE7-76E83E513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023236"/>
            <a:ext cx="3659777" cy="2820908"/>
          </a:xfrm>
        </p:spPr>
        <p:txBody>
          <a:bodyPr>
            <a:normAutofit/>
          </a:bodyPr>
          <a:lstStyle/>
          <a:p>
            <a:r>
              <a:rPr lang="en-US" sz="4000" b="1" dirty="0"/>
              <a:t>Tips: </a:t>
            </a:r>
            <a:br>
              <a:rPr lang="en-US" sz="4000" b="1" dirty="0"/>
            </a:br>
            <a:r>
              <a:rPr lang="en-US" sz="4000" b="1" dirty="0"/>
              <a:t>What to Read?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A633C3E-5453-4AD9-A0FA-BFCF909988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9354466"/>
              </p:ext>
            </p:extLst>
          </p:nvPr>
        </p:nvGraphicFramePr>
        <p:xfrm>
          <a:off x="6355080" y="955653"/>
          <a:ext cx="5029200" cy="494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3139BA4B-1115-42DA-B08B-A870BAA44C6B}"/>
              </a:ext>
            </a:extLst>
          </p:cNvPr>
          <p:cNvSpPr txBox="1"/>
          <p:nvPr/>
        </p:nvSpPr>
        <p:spPr>
          <a:xfrm>
            <a:off x="667909" y="4373634"/>
            <a:ext cx="4280452" cy="15141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698500" marR="5080" indent="-283845">
              <a:lnSpc>
                <a:spcPct val="112100"/>
              </a:lnSpc>
              <a:spcBef>
                <a:spcPts val="955"/>
              </a:spcBef>
              <a:tabLst>
                <a:tab pos="697865" algn="l"/>
              </a:tabLst>
            </a:pPr>
            <a:r>
              <a:rPr lang="en-US" sz="2800" u="heavy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cs typeface="Times New Roman"/>
              </a:rPr>
              <a:t>90% of questions </a:t>
            </a:r>
            <a:r>
              <a:rPr lang="en-US" sz="2800" u="heavy" spc="-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cs typeface="Times New Roman"/>
              </a:rPr>
              <a:t>we </a:t>
            </a:r>
            <a:r>
              <a:rPr lang="en-US" sz="2800" u="heavy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cs typeface="Times New Roman"/>
              </a:rPr>
              <a:t>get are answered in the</a:t>
            </a:r>
            <a:r>
              <a:rPr lang="en-US" sz="2800" u="heavy" spc="-1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cs typeface="Times New Roman"/>
              </a:rPr>
              <a:t> </a:t>
            </a:r>
            <a:r>
              <a:rPr lang="en-US" sz="2800" b="1" u="heavy" spc="-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cs typeface="Times New Roman"/>
              </a:rPr>
              <a:t>S3P</a:t>
            </a:r>
            <a:r>
              <a:rPr lang="en-US" sz="2800" u="heavy" spc="-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cs typeface="Times New Roman"/>
              </a:rPr>
              <a:t>.</a:t>
            </a:r>
            <a:endParaRPr lang="en-US" sz="2800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7480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AD499-2B2D-423C-AA7B-DEE552D1E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079360"/>
          </a:xfrm>
        </p:spPr>
        <p:txBody>
          <a:bodyPr/>
          <a:lstStyle/>
          <a:p>
            <a:r>
              <a:rPr lang="en-US" dirty="0">
                <a:latin typeface="+mj-lt"/>
                <a:cs typeface="Times New Roman"/>
              </a:rPr>
              <a:t>A</a:t>
            </a:r>
            <a:r>
              <a:rPr lang="en-US" spc="-145" dirty="0">
                <a:latin typeface="+mj-lt"/>
                <a:cs typeface="Times New Roman"/>
              </a:rPr>
              <a:t> </a:t>
            </a:r>
            <a:r>
              <a:rPr lang="en-US" dirty="0">
                <a:latin typeface="+mj-lt"/>
                <a:cs typeface="Times New Roman"/>
              </a:rPr>
              <a:t>Reminder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36A68-ACF2-4D94-9136-8B23BAEB5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3757"/>
            <a:ext cx="10515600" cy="4613206"/>
          </a:xfrm>
        </p:spPr>
        <p:txBody>
          <a:bodyPr/>
          <a:lstStyle/>
          <a:p>
            <a:pPr marL="295910" indent="-283845" algn="just">
              <a:spcBef>
                <a:spcPts val="1610"/>
              </a:spcBef>
              <a:buFont typeface="Arial"/>
              <a:buChar char="•"/>
              <a:tabLst>
                <a:tab pos="296545" algn="l"/>
              </a:tabLst>
            </a:pPr>
            <a:r>
              <a:rPr lang="en-US" sz="3600" b="1" spc="-5" dirty="0">
                <a:solidFill>
                  <a:srgbClr val="252525"/>
                </a:solidFill>
                <a:cs typeface="Times New Roman"/>
              </a:rPr>
              <a:t>Link items between </a:t>
            </a:r>
            <a:r>
              <a:rPr lang="en-US" sz="3600" b="1" dirty="0">
                <a:solidFill>
                  <a:srgbClr val="252525"/>
                </a:solidFill>
                <a:cs typeface="Times New Roman"/>
              </a:rPr>
              <a:t>the SP and</a:t>
            </a:r>
            <a:r>
              <a:rPr lang="en-US" sz="3600" b="1" spc="-240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sz="3600" b="1" dirty="0">
                <a:solidFill>
                  <a:srgbClr val="252525"/>
                </a:solidFill>
                <a:cs typeface="Times New Roman"/>
              </a:rPr>
              <a:t>SD.</a:t>
            </a:r>
            <a:endParaRPr lang="en-US" sz="3600" dirty="0">
              <a:cs typeface="Times New Roman"/>
            </a:endParaRPr>
          </a:p>
          <a:p>
            <a:pPr marL="697865" marR="116839" lvl="1" indent="-283845">
              <a:lnSpc>
                <a:spcPct val="111900"/>
              </a:lnSpc>
              <a:spcBef>
                <a:spcPts val="940"/>
              </a:spcBef>
              <a:buFont typeface="Corbel"/>
              <a:buChar char="–"/>
              <a:tabLst>
                <a:tab pos="698500" algn="l"/>
              </a:tabLst>
            </a:pPr>
            <a:r>
              <a:rPr lang="en-US" sz="3400" spc="-120" dirty="0">
                <a:solidFill>
                  <a:srgbClr val="252525"/>
                </a:solidFill>
                <a:cs typeface="Times New Roman"/>
              </a:rPr>
              <a:t>You </a:t>
            </a:r>
            <a:r>
              <a:rPr lang="en-US" sz="3400" spc="-5" dirty="0">
                <a:solidFill>
                  <a:srgbClr val="252525"/>
                </a:solidFill>
                <a:cs typeface="Times New Roman"/>
              </a:rPr>
              <a:t>must </a:t>
            </a:r>
            <a:r>
              <a:rPr lang="en-US" sz="3400" dirty="0">
                <a:solidFill>
                  <a:srgbClr val="252525"/>
                </a:solidFill>
                <a:cs typeface="Times New Roman"/>
              </a:rPr>
              <a:t>connect </a:t>
            </a:r>
            <a:r>
              <a:rPr lang="en-US" sz="3400" spc="-5" dirty="0">
                <a:solidFill>
                  <a:srgbClr val="252525"/>
                </a:solidFill>
                <a:cs typeface="Times New Roman"/>
              </a:rPr>
              <a:t>statements in </a:t>
            </a:r>
            <a:r>
              <a:rPr lang="en-US" sz="3400" dirty="0">
                <a:solidFill>
                  <a:srgbClr val="252525"/>
                </a:solidFill>
                <a:cs typeface="Times New Roman"/>
              </a:rPr>
              <a:t>your </a:t>
            </a:r>
            <a:r>
              <a:rPr lang="en-US" sz="3400" spc="-5" dirty="0">
                <a:solidFill>
                  <a:srgbClr val="252525"/>
                </a:solidFill>
                <a:cs typeface="Times New Roman"/>
              </a:rPr>
              <a:t>Statement </a:t>
            </a:r>
            <a:r>
              <a:rPr lang="en-US" sz="3400" dirty="0">
                <a:solidFill>
                  <a:srgbClr val="252525"/>
                </a:solidFill>
                <a:cs typeface="Times New Roman"/>
              </a:rPr>
              <a:t>of </a:t>
            </a:r>
            <a:r>
              <a:rPr lang="en-US" sz="3400" spc="-5" dirty="0">
                <a:solidFill>
                  <a:srgbClr val="252525"/>
                </a:solidFill>
                <a:cs typeface="Times New Roman"/>
              </a:rPr>
              <a:t>Promotability </a:t>
            </a:r>
            <a:r>
              <a:rPr lang="en-US" sz="3400" b="1" spc="-5" dirty="0">
                <a:solidFill>
                  <a:srgbClr val="252525"/>
                </a:solidFill>
                <a:cs typeface="Times New Roman"/>
              </a:rPr>
              <a:t>(SP) </a:t>
            </a:r>
            <a:r>
              <a:rPr lang="en-US" sz="3400" spc="-5" dirty="0">
                <a:solidFill>
                  <a:srgbClr val="252525"/>
                </a:solidFill>
                <a:cs typeface="Times New Roman"/>
              </a:rPr>
              <a:t>with the Supporting Documentation</a:t>
            </a:r>
            <a:r>
              <a:rPr lang="en-US" sz="3400" spc="35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sz="3400" b="1" spc="-10" dirty="0">
                <a:solidFill>
                  <a:srgbClr val="252525"/>
                </a:solidFill>
                <a:cs typeface="Times New Roman"/>
              </a:rPr>
              <a:t>(SD)</a:t>
            </a:r>
            <a:r>
              <a:rPr lang="en-US" sz="3400" spc="-10" dirty="0">
                <a:solidFill>
                  <a:srgbClr val="252525"/>
                </a:solidFill>
                <a:cs typeface="Times New Roman"/>
              </a:rPr>
              <a:t>.</a:t>
            </a:r>
            <a:endParaRPr lang="en-US" sz="3400" dirty="0">
              <a:cs typeface="Times New Roman"/>
            </a:endParaRPr>
          </a:p>
          <a:p>
            <a:pPr marL="698500" lvl="1" indent="-283845">
              <a:spcBef>
                <a:spcPts val="1395"/>
              </a:spcBef>
              <a:buFont typeface="Corbel"/>
              <a:buChar char="–"/>
              <a:tabLst>
                <a:tab pos="698500" algn="l"/>
              </a:tabLst>
            </a:pPr>
            <a:r>
              <a:rPr lang="en-US" sz="3400" b="1" spc="-10" dirty="0">
                <a:solidFill>
                  <a:srgbClr val="252525"/>
                </a:solidFill>
                <a:cs typeface="Times New Roman"/>
              </a:rPr>
              <a:t>SD </a:t>
            </a:r>
            <a:r>
              <a:rPr lang="en-US" sz="3400" spc="-5" dirty="0">
                <a:solidFill>
                  <a:srgbClr val="252525"/>
                </a:solidFill>
                <a:cs typeface="Times New Roman"/>
              </a:rPr>
              <a:t>should flow in same order as in</a:t>
            </a:r>
            <a:r>
              <a:rPr lang="en-US" sz="3400" spc="75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sz="3400" spc="-135" dirty="0">
                <a:solidFill>
                  <a:srgbClr val="252525"/>
                </a:solidFill>
                <a:cs typeface="Times New Roman"/>
              </a:rPr>
              <a:t>SP.</a:t>
            </a:r>
            <a:endParaRPr lang="en-US" sz="3400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501444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01C25-A3ED-4BCE-B284-CC448D34F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07166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  <a:cs typeface="Times New Roman"/>
              </a:rPr>
              <a:t>General</a:t>
            </a:r>
            <a:r>
              <a:rPr lang="en-US" spc="-95" dirty="0">
                <a:latin typeface="+mj-lt"/>
                <a:cs typeface="Times New Roman"/>
              </a:rPr>
              <a:t> </a:t>
            </a:r>
            <a:r>
              <a:rPr lang="en-US" dirty="0">
                <a:latin typeface="+mj-lt"/>
                <a:cs typeface="Times New Roman"/>
              </a:rPr>
              <a:t>Comments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F53C2-19FD-43E7-BFEC-ACD263462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17" y="795130"/>
            <a:ext cx="11184835" cy="5777948"/>
          </a:xfrm>
        </p:spPr>
        <p:txBody>
          <a:bodyPr>
            <a:normAutofit fontScale="92500" lnSpcReduction="20000"/>
          </a:bodyPr>
          <a:lstStyle/>
          <a:p>
            <a:pPr marL="527685" marR="433705" indent="-515620">
              <a:lnSpc>
                <a:spcPts val="2880"/>
              </a:lnSpc>
              <a:spcBef>
                <a:spcPts val="400"/>
              </a:spcBef>
              <a:buSzPct val="111538"/>
              <a:buAutoNum type="alphaUcPeriod"/>
              <a:tabLst>
                <a:tab pos="527685" algn="l"/>
                <a:tab pos="528320" algn="l"/>
              </a:tabLst>
            </a:pPr>
            <a:r>
              <a:rPr lang="en-US" dirty="0">
                <a:solidFill>
                  <a:srgbClr val="252525"/>
                </a:solidFill>
                <a:cs typeface="Times New Roman"/>
              </a:rPr>
              <a:t>Do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address </a:t>
            </a:r>
            <a:r>
              <a:rPr lang="en-US" spc="5" dirty="0">
                <a:solidFill>
                  <a:srgbClr val="252525"/>
                </a:solidFill>
                <a:cs typeface="Times New Roman"/>
              </a:rPr>
              <a:t>your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questions or concerns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to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the</a:t>
            </a:r>
            <a:r>
              <a:rPr lang="en-US" spc="-150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UWPC Chair and </a:t>
            </a:r>
            <a:r>
              <a:rPr lang="en-US" spc="5" dirty="0">
                <a:solidFill>
                  <a:srgbClr val="252525"/>
                </a:solidFill>
                <a:cs typeface="Times New Roman"/>
              </a:rPr>
              <a:t>not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to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other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members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of the</a:t>
            </a:r>
            <a:r>
              <a:rPr lang="en-US" spc="-100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committee.</a:t>
            </a:r>
            <a:endParaRPr lang="en-US" dirty="0">
              <a:cs typeface="Times New Roman"/>
            </a:endParaRPr>
          </a:p>
          <a:p>
            <a:pPr marL="527685" marR="638175" indent="-515620">
              <a:lnSpc>
                <a:spcPts val="2870"/>
              </a:lnSpc>
              <a:spcBef>
                <a:spcPts val="894"/>
              </a:spcBef>
              <a:buSzPct val="111538"/>
              <a:buAutoNum type="alphaUcPeriod"/>
              <a:tabLst>
                <a:tab pos="527685" algn="l"/>
                <a:tab pos="528320" algn="l"/>
                <a:tab pos="5374005" algn="l"/>
              </a:tabLst>
            </a:pPr>
            <a:r>
              <a:rPr lang="en-US" dirty="0">
                <a:solidFill>
                  <a:srgbClr val="252525"/>
                </a:solidFill>
                <a:cs typeface="Times New Roman"/>
              </a:rPr>
              <a:t>Do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remember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that we</a:t>
            </a:r>
            <a:r>
              <a:rPr lang="en-US" spc="10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were</a:t>
            </a:r>
            <a:r>
              <a:rPr lang="en-US" spc="-10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elected. </a:t>
            </a:r>
            <a:r>
              <a:rPr lang="en-US" spc="-100" dirty="0">
                <a:solidFill>
                  <a:srgbClr val="252525"/>
                </a:solidFill>
                <a:cs typeface="Times New Roman"/>
              </a:rPr>
              <a:t>We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treat every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applicant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fairly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and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with</a:t>
            </a:r>
            <a:r>
              <a:rPr lang="en-US" spc="-40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respect.</a:t>
            </a:r>
            <a:endParaRPr lang="en-US" dirty="0">
              <a:cs typeface="Times New Roman"/>
            </a:endParaRPr>
          </a:p>
          <a:p>
            <a:pPr marL="527685" marR="599440" indent="-515620">
              <a:lnSpc>
                <a:spcPts val="2870"/>
              </a:lnSpc>
              <a:spcBef>
                <a:spcPts val="950"/>
              </a:spcBef>
              <a:buSzPct val="111538"/>
              <a:buAutoNum type="alphaUcPeriod"/>
              <a:tabLst>
                <a:tab pos="527685" algn="l"/>
                <a:tab pos="528320" algn="l"/>
                <a:tab pos="6081395" algn="l"/>
              </a:tabLst>
            </a:pPr>
            <a:r>
              <a:rPr lang="en-US" dirty="0">
                <a:solidFill>
                  <a:srgbClr val="252525"/>
                </a:solidFill>
                <a:cs typeface="Times New Roman"/>
              </a:rPr>
              <a:t>Do</a:t>
            </a:r>
            <a:r>
              <a:rPr lang="en-US" spc="-10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fa</a:t>
            </a:r>
            <a:r>
              <a:rPr lang="en-US" spc="-10" dirty="0">
                <a:solidFill>
                  <a:srgbClr val="252525"/>
                </a:solidFill>
                <a:cs typeface="Times New Roman"/>
              </a:rPr>
              <a:t>m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iliariz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e</a:t>
            </a:r>
            <a:r>
              <a:rPr lang="en-US" spc="5" dirty="0">
                <a:solidFill>
                  <a:srgbClr val="252525"/>
                </a:solidFill>
                <a:cs typeface="Times New Roman"/>
              </a:rPr>
              <a:t> you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rsel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f</a:t>
            </a:r>
            <a:r>
              <a:rPr lang="en-US" spc="-20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w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it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h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t</a:t>
            </a:r>
            <a:r>
              <a:rPr lang="en-US" spc="5" dirty="0">
                <a:solidFill>
                  <a:srgbClr val="252525"/>
                </a:solidFill>
                <a:cs typeface="Times New Roman"/>
              </a:rPr>
              <a:t>h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e</a:t>
            </a:r>
            <a:r>
              <a:rPr lang="en-US" spc="-20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spc="5" dirty="0">
                <a:solidFill>
                  <a:srgbClr val="252525"/>
                </a:solidFill>
                <a:cs typeface="Times New Roman"/>
              </a:rPr>
              <a:t>p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r</a:t>
            </a:r>
            <a:r>
              <a:rPr lang="en-US" spc="5" dirty="0">
                <a:solidFill>
                  <a:srgbClr val="252525"/>
                </a:solidFill>
                <a:cs typeface="Times New Roman"/>
              </a:rPr>
              <a:t>o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ce</a:t>
            </a:r>
            <a:r>
              <a:rPr lang="en-US" spc="-10" dirty="0">
                <a:solidFill>
                  <a:srgbClr val="252525"/>
                </a:solidFill>
                <a:cs typeface="Times New Roman"/>
              </a:rPr>
              <a:t>ss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. </a:t>
            </a:r>
            <a:r>
              <a:rPr lang="en-US" b="1" dirty="0">
                <a:solidFill>
                  <a:srgbClr val="252525"/>
                </a:solidFill>
                <a:cs typeface="Times New Roman"/>
              </a:rPr>
              <a:t>C</a:t>
            </a:r>
            <a:r>
              <a:rPr lang="en-US" b="1" spc="-5" dirty="0">
                <a:solidFill>
                  <a:srgbClr val="252525"/>
                </a:solidFill>
                <a:cs typeface="Times New Roman"/>
              </a:rPr>
              <a:t>aref</a:t>
            </a:r>
            <a:r>
              <a:rPr lang="en-US" b="1" spc="5" dirty="0">
                <a:solidFill>
                  <a:srgbClr val="252525"/>
                </a:solidFill>
                <a:cs typeface="Times New Roman"/>
              </a:rPr>
              <a:t>u</a:t>
            </a:r>
            <a:r>
              <a:rPr lang="en-US" b="1" spc="-5" dirty="0">
                <a:solidFill>
                  <a:srgbClr val="252525"/>
                </a:solidFill>
                <a:cs typeface="Times New Roman"/>
              </a:rPr>
              <a:t>ll</a:t>
            </a:r>
            <a:r>
              <a:rPr lang="en-US" b="1" dirty="0">
                <a:solidFill>
                  <a:srgbClr val="252525"/>
                </a:solidFill>
                <a:cs typeface="Times New Roman"/>
              </a:rPr>
              <a:t>y READ the new S3P and the Promotion Forms and </a:t>
            </a:r>
            <a:r>
              <a:rPr lang="en-US" b="1" spc="-5" dirty="0">
                <a:solidFill>
                  <a:srgbClr val="252525"/>
                </a:solidFill>
                <a:cs typeface="Times New Roman"/>
              </a:rPr>
              <a:t>Instructions</a:t>
            </a:r>
            <a:r>
              <a:rPr lang="en-US" b="1" spc="-25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b="1" dirty="0">
                <a:solidFill>
                  <a:srgbClr val="252525"/>
                </a:solidFill>
                <a:cs typeface="Times New Roman"/>
              </a:rPr>
              <a:t>document.</a:t>
            </a:r>
            <a:endParaRPr lang="en-US" b="1" dirty="0">
              <a:cs typeface="Times New Roman"/>
            </a:endParaRPr>
          </a:p>
          <a:p>
            <a:pPr marL="527685" indent="-515620">
              <a:spcBef>
                <a:spcPts val="305"/>
              </a:spcBef>
              <a:buSzPct val="111538"/>
              <a:buAutoNum type="alphaUcPeriod"/>
              <a:tabLst>
                <a:tab pos="527685" algn="l"/>
                <a:tab pos="528320" algn="l"/>
              </a:tabLst>
            </a:pPr>
            <a:r>
              <a:rPr lang="en-US" spc="-5" dirty="0">
                <a:solidFill>
                  <a:srgbClr val="252525"/>
                </a:solidFill>
                <a:cs typeface="Times New Roman"/>
              </a:rPr>
              <a:t>Do seek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guidance from and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solicit feedback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from a</a:t>
            </a:r>
            <a:r>
              <a:rPr lang="en-US" spc="-75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spc="-25" dirty="0">
                <a:solidFill>
                  <a:srgbClr val="252525"/>
                </a:solidFill>
                <a:cs typeface="Times New Roman"/>
              </a:rPr>
              <a:t>mentor.</a:t>
            </a:r>
          </a:p>
          <a:p>
            <a:pPr marL="527685" indent="-515620">
              <a:spcBef>
                <a:spcPts val="305"/>
              </a:spcBef>
              <a:buSzPct val="111538"/>
              <a:buAutoNum type="alphaUcPeriod"/>
              <a:tabLst>
                <a:tab pos="527685" algn="l"/>
                <a:tab pos="528320" algn="l"/>
              </a:tabLst>
            </a:pPr>
            <a:r>
              <a:rPr lang="en-US" spc="-25" dirty="0">
                <a:solidFill>
                  <a:srgbClr val="252525"/>
                </a:solidFill>
                <a:cs typeface="Times New Roman"/>
              </a:rPr>
              <a:t>Do </a:t>
            </a:r>
            <a:r>
              <a:rPr lang="en-US" u="sng" spc="-25" dirty="0">
                <a:solidFill>
                  <a:srgbClr val="252525"/>
                </a:solidFill>
                <a:cs typeface="Times New Roman"/>
              </a:rPr>
              <a:t>check that your personnel materials/file are current</a:t>
            </a:r>
            <a:r>
              <a:rPr lang="en-US" spc="-25" dirty="0">
                <a:solidFill>
                  <a:srgbClr val="252525"/>
                </a:solidFill>
                <a:cs typeface="Times New Roman"/>
              </a:rPr>
              <a:t>. </a:t>
            </a:r>
            <a:r>
              <a:rPr lang="en-US" sz="2600" spc="-25" dirty="0">
                <a:solidFill>
                  <a:srgbClr val="252525"/>
                </a:solidFill>
                <a:cs typeface="Times New Roman"/>
              </a:rPr>
              <a:t>(See “candidate eligibility form” in THE PROMOTION PROCESS and ensure that your file contains the needed documents.)</a:t>
            </a:r>
          </a:p>
          <a:p>
            <a:pPr marL="527685" indent="-515620">
              <a:spcBef>
                <a:spcPts val="305"/>
              </a:spcBef>
              <a:buSzPct val="111538"/>
              <a:buFont typeface="Arial" panose="020B0604020202020204" pitchFamily="34" charset="0"/>
              <a:buAutoNum type="alphaUcPeriod"/>
              <a:tabLst>
                <a:tab pos="527685" algn="l"/>
                <a:tab pos="528320" algn="l"/>
              </a:tabLst>
            </a:pPr>
            <a:r>
              <a:rPr lang="en-US" dirty="0">
                <a:solidFill>
                  <a:srgbClr val="252525"/>
                </a:solidFill>
                <a:cs typeface="Times New Roman"/>
              </a:rPr>
              <a:t>Do use the promotion</a:t>
            </a:r>
            <a:r>
              <a:rPr lang="en-US" spc="10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process </a:t>
            </a:r>
            <a:r>
              <a:rPr lang="en-US" spc="-15" dirty="0">
                <a:solidFill>
                  <a:srgbClr val="252525"/>
                </a:solidFill>
                <a:cs typeface="Times New Roman"/>
              </a:rPr>
              <a:t>constructively.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If </a:t>
            </a:r>
            <a:r>
              <a:rPr lang="en-US" spc="5" dirty="0">
                <a:solidFill>
                  <a:srgbClr val="252525"/>
                </a:solidFill>
                <a:cs typeface="Times New Roman"/>
              </a:rPr>
              <a:t>you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happen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to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be told </a:t>
            </a:r>
            <a:r>
              <a:rPr lang="en-US" spc="5" dirty="0">
                <a:solidFill>
                  <a:srgbClr val="252525"/>
                </a:solidFill>
                <a:cs typeface="Times New Roman"/>
              </a:rPr>
              <a:t>you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are </a:t>
            </a:r>
            <a:r>
              <a:rPr lang="en-US" spc="5" dirty="0">
                <a:solidFill>
                  <a:srgbClr val="252525"/>
                </a:solidFill>
                <a:cs typeface="Times New Roman"/>
              </a:rPr>
              <a:t>not </a:t>
            </a:r>
            <a:r>
              <a:rPr lang="en-US" spc="-30" dirty="0">
                <a:solidFill>
                  <a:srgbClr val="252525"/>
                </a:solidFill>
                <a:cs typeface="Times New Roman"/>
              </a:rPr>
              <a:t>ready,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ask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for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feedback</a:t>
            </a:r>
            <a:r>
              <a:rPr lang="en-US" spc="-130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to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improve </a:t>
            </a:r>
            <a:r>
              <a:rPr lang="en-US" spc="5" dirty="0">
                <a:solidFill>
                  <a:srgbClr val="252525"/>
                </a:solidFill>
                <a:cs typeface="Times New Roman"/>
              </a:rPr>
              <a:t>your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application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for subsequent</a:t>
            </a:r>
            <a:r>
              <a:rPr lang="en-US" spc="-110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attempts.</a:t>
            </a:r>
            <a:endParaRPr lang="en-US" dirty="0">
              <a:cs typeface="Times New Roman"/>
            </a:endParaRPr>
          </a:p>
          <a:p>
            <a:pPr marL="527685" indent="-515620">
              <a:spcBef>
                <a:spcPts val="305"/>
              </a:spcBef>
              <a:buSzPct val="111538"/>
              <a:buAutoNum type="alphaUcPeriod"/>
              <a:tabLst>
                <a:tab pos="527685" algn="l"/>
                <a:tab pos="528320" algn="l"/>
              </a:tabLst>
            </a:pPr>
            <a:endParaRPr lang="en-US" dirty="0">
              <a:cs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1764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01C25-A3ED-4BCE-B284-CC448D34F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07166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  <a:cs typeface="Times New Roman"/>
              </a:rPr>
              <a:t>General</a:t>
            </a:r>
            <a:r>
              <a:rPr lang="en-US" spc="-95" dirty="0">
                <a:latin typeface="+mj-lt"/>
                <a:cs typeface="Times New Roman"/>
              </a:rPr>
              <a:t> </a:t>
            </a:r>
            <a:r>
              <a:rPr lang="en-US" dirty="0">
                <a:latin typeface="+mj-lt"/>
                <a:cs typeface="Times New Roman"/>
              </a:rPr>
              <a:t>Comments for Chair and DPC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F53C2-19FD-43E7-BFEC-ACD263462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17" y="795130"/>
            <a:ext cx="11184835" cy="5777948"/>
          </a:xfrm>
        </p:spPr>
        <p:txBody>
          <a:bodyPr>
            <a:normAutofit fontScale="85000" lnSpcReduction="10000"/>
          </a:bodyPr>
          <a:lstStyle/>
          <a:p>
            <a:pPr marL="527685" marR="433705" indent="-515620">
              <a:lnSpc>
                <a:spcPts val="2880"/>
              </a:lnSpc>
              <a:spcBef>
                <a:spcPts val="400"/>
              </a:spcBef>
              <a:buSzPct val="111538"/>
              <a:buAutoNum type="alphaUcPeriod"/>
              <a:tabLst>
                <a:tab pos="527685" algn="l"/>
                <a:tab pos="528320" algn="l"/>
              </a:tabLst>
            </a:pPr>
            <a:r>
              <a:rPr lang="en-US" dirty="0">
                <a:solidFill>
                  <a:srgbClr val="252525"/>
                </a:solidFill>
                <a:cs typeface="Times New Roman"/>
              </a:rPr>
              <a:t>In addition to highlighting the candidate’s strengths regarding the three domains: </a:t>
            </a:r>
            <a:endParaRPr lang="en-US" dirty="0">
              <a:cs typeface="Times New Roman"/>
            </a:endParaRPr>
          </a:p>
          <a:p>
            <a:pPr marL="527685" marR="638175" indent="-515620">
              <a:lnSpc>
                <a:spcPts val="2870"/>
              </a:lnSpc>
              <a:spcBef>
                <a:spcPts val="894"/>
              </a:spcBef>
              <a:buSzPct val="111538"/>
              <a:buAutoNum type="alphaUcPeriod"/>
              <a:tabLst>
                <a:tab pos="527685" algn="l"/>
                <a:tab pos="528320" algn="l"/>
                <a:tab pos="5374005" algn="l"/>
              </a:tabLst>
            </a:pPr>
            <a:r>
              <a:rPr lang="en-US" dirty="0">
                <a:solidFill>
                  <a:srgbClr val="252525"/>
                </a:solidFill>
                <a:cs typeface="Times New Roman"/>
              </a:rPr>
              <a:t>Contextualize SEI data, as appropriate (e.g., historically lower SEI data regardless of instructor; heavier work demands for instructor compared to other courses)</a:t>
            </a:r>
          </a:p>
          <a:p>
            <a:pPr marL="527685" marR="638175" indent="-515620">
              <a:lnSpc>
                <a:spcPts val="2870"/>
              </a:lnSpc>
              <a:spcBef>
                <a:spcPts val="894"/>
              </a:spcBef>
              <a:buSzPct val="111538"/>
              <a:buAutoNum type="alphaUcPeriod"/>
              <a:tabLst>
                <a:tab pos="527685" algn="l"/>
                <a:tab pos="528320" algn="l"/>
                <a:tab pos="5374005" algn="l"/>
              </a:tabLst>
            </a:pPr>
            <a:r>
              <a:rPr lang="en-US" dirty="0">
                <a:solidFill>
                  <a:srgbClr val="252525"/>
                </a:solidFill>
                <a:cs typeface="Times New Roman"/>
              </a:rPr>
              <a:t>Contextualize importance of scholarship (e.g., groundbreaking in discipline; improves recruitment of prospective students; relevance of extramural funding or awards)</a:t>
            </a:r>
          </a:p>
          <a:p>
            <a:pPr marL="527685" marR="638175" indent="-515620">
              <a:lnSpc>
                <a:spcPts val="2870"/>
              </a:lnSpc>
              <a:spcBef>
                <a:spcPts val="894"/>
              </a:spcBef>
              <a:buSzPct val="111538"/>
              <a:buAutoNum type="alphaUcPeriod"/>
              <a:tabLst>
                <a:tab pos="527685" algn="l"/>
                <a:tab pos="528320" algn="l"/>
                <a:tab pos="5374005" algn="l"/>
              </a:tabLst>
            </a:pPr>
            <a:r>
              <a:rPr lang="en-US" dirty="0">
                <a:solidFill>
                  <a:srgbClr val="252525"/>
                </a:solidFill>
                <a:cs typeface="Times New Roman"/>
              </a:rPr>
              <a:t>Characterize relevance of non-traditional / non-juried scholarship (e.g., invited presentations; commissions of work; discipline-specific awards)</a:t>
            </a:r>
          </a:p>
          <a:p>
            <a:pPr marL="527685" marR="638175" indent="-515620">
              <a:lnSpc>
                <a:spcPts val="2870"/>
              </a:lnSpc>
              <a:spcBef>
                <a:spcPts val="894"/>
              </a:spcBef>
              <a:buSzPct val="111538"/>
              <a:buAutoNum type="alphaUcPeriod"/>
              <a:tabLst>
                <a:tab pos="527685" algn="l"/>
                <a:tab pos="528320" algn="l"/>
                <a:tab pos="5374005" algn="l"/>
              </a:tabLst>
            </a:pPr>
            <a:r>
              <a:rPr lang="en-US" dirty="0">
                <a:solidFill>
                  <a:srgbClr val="252525"/>
                </a:solidFill>
                <a:cs typeface="Times New Roman"/>
              </a:rPr>
              <a:t>Appraise the quality of discipline- or community-specific and relevant service to persons unfamiliar with the discipline</a:t>
            </a:r>
            <a:endParaRPr lang="en-US" dirty="0">
              <a:cs typeface="Times New Roman"/>
            </a:endParaRPr>
          </a:p>
          <a:p>
            <a:pPr marL="527685" indent="-515620">
              <a:spcBef>
                <a:spcPts val="305"/>
              </a:spcBef>
              <a:buSzPct val="111538"/>
              <a:buAutoNum type="alphaUcPeriod"/>
              <a:tabLst>
                <a:tab pos="527685" algn="l"/>
                <a:tab pos="528320" algn="l"/>
              </a:tabLst>
            </a:pPr>
            <a:endParaRPr lang="en-US" dirty="0">
              <a:cs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C8A97B-6FE6-4084-9A80-DA06AD1AAC72}"/>
              </a:ext>
            </a:extLst>
          </p:cNvPr>
          <p:cNvSpPr txBox="1"/>
          <p:nvPr/>
        </p:nvSpPr>
        <p:spPr>
          <a:xfrm>
            <a:off x="3335462" y="2518466"/>
            <a:ext cx="7431971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Each entity should independently evaluate the candidate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Do not summarize the candidate 10-page SP</a:t>
            </a:r>
          </a:p>
        </p:txBody>
      </p:sp>
    </p:spTree>
    <p:extLst>
      <p:ext uri="{BB962C8B-B14F-4D97-AF65-F5344CB8AC3E}">
        <p14:creationId xmlns:p14="http://schemas.microsoft.com/office/powerpoint/2010/main" val="283165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8CC60-5BFC-44BB-9DE7-76E83E513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31" y="365760"/>
            <a:ext cx="6587088" cy="6107619"/>
          </a:xfrm>
        </p:spPr>
        <p:txBody>
          <a:bodyPr>
            <a:normAutofit/>
          </a:bodyPr>
          <a:lstStyle/>
          <a:p>
            <a:r>
              <a:rPr lang="en-US" sz="3600" b="1" dirty="0"/>
              <a:t>Website:</a:t>
            </a:r>
            <a:br>
              <a:rPr lang="en-US" sz="3600" b="1" dirty="0"/>
            </a:br>
            <a:br>
              <a:rPr lang="en-US" sz="3600" b="1" dirty="0"/>
            </a:br>
            <a:r>
              <a:rPr lang="en-US" sz="3600" b="1" dirty="0"/>
              <a:t>https//www.iup.edu/academicaffairs/for-faculty/promotion-tenure-sabbatical/index.html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0B7DF-AB86-4B1E-9B34-B92831C97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pPr marL="0" indent="0" algn="l">
              <a:buNone/>
            </a:pPr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marR="10830" indent="0" algn="ctr">
              <a:buNone/>
            </a:pPr>
            <a:r>
              <a:rPr lang="en-US" sz="2400" b="1" i="0" u="none" strike="noStrike" baseline="0" dirty="0">
                <a:solidFill>
                  <a:srgbClr val="252525"/>
                </a:solidFill>
                <a:latin typeface="Times New Roman" panose="02020603050405020304" pitchFamily="18" charset="0"/>
              </a:rPr>
              <a:t>If you have any questions or concerns, please do not hesitate to ask</a:t>
            </a:r>
          </a:p>
          <a:p>
            <a:pPr marR="10830" algn="l"/>
            <a:endParaRPr lang="en-US" sz="1800" b="1" dirty="0">
              <a:solidFill>
                <a:srgbClr val="252525"/>
              </a:solidFill>
              <a:latin typeface="Times New Roman" panose="02020603050405020304" pitchFamily="18" charset="0"/>
            </a:endParaRPr>
          </a:p>
          <a:p>
            <a:pPr marL="0" marR="10830" indent="0" algn="ctr">
              <a:buNone/>
            </a:pPr>
            <a:r>
              <a:rPr lang="en-US" sz="2400" b="1" dirty="0">
                <a:solidFill>
                  <a:srgbClr val="252525"/>
                </a:solidFill>
                <a:latin typeface="Times New Roman" panose="02020603050405020304" pitchFamily="18" charset="0"/>
              </a:rPr>
              <a:t>Dr. Harrison Wick</a:t>
            </a:r>
          </a:p>
          <a:p>
            <a:pPr marL="0" marR="10830" indent="0" algn="ctr">
              <a:buNone/>
            </a:pPr>
            <a:r>
              <a:rPr lang="en-US" sz="2400" b="1" dirty="0">
                <a:solidFill>
                  <a:srgbClr val="252525"/>
                </a:solidFill>
                <a:latin typeface="Times New Roman" panose="02020603050405020304" pitchFamily="18" charset="0"/>
                <a:hlinkClick r:id="rId2"/>
              </a:rPr>
              <a:t>hwick@iup.edu</a:t>
            </a:r>
            <a:endParaRPr lang="en-US" sz="2400" b="1" dirty="0">
              <a:solidFill>
                <a:srgbClr val="252525"/>
              </a:solidFill>
              <a:latin typeface="Times New Roman" panose="02020603050405020304" pitchFamily="18" charset="0"/>
            </a:endParaRPr>
          </a:p>
          <a:p>
            <a:pPr marL="0" marR="10830" indent="0" algn="ctr">
              <a:buNone/>
            </a:pPr>
            <a:r>
              <a:rPr lang="en-US" sz="2400" b="1" dirty="0">
                <a:solidFill>
                  <a:srgbClr val="252525"/>
                </a:solidFill>
                <a:latin typeface="Times New Roman" panose="02020603050405020304" pitchFamily="18" charset="0"/>
              </a:rPr>
              <a:t>UWPC Chair</a:t>
            </a:r>
          </a:p>
          <a:p>
            <a:pPr marL="0" marR="10830" indent="0" algn="ctr">
              <a:buNone/>
            </a:pPr>
            <a:r>
              <a:rPr lang="en-US" sz="2400" b="1" dirty="0">
                <a:solidFill>
                  <a:srgbClr val="252525"/>
                </a:solidFill>
                <a:latin typeface="Times New Roman" panose="02020603050405020304" pitchFamily="18" charset="0"/>
              </a:rPr>
              <a:t>August 1, 2022 – July 31, 2023</a:t>
            </a:r>
          </a:p>
        </p:txBody>
      </p:sp>
    </p:spTree>
    <p:extLst>
      <p:ext uri="{BB962C8B-B14F-4D97-AF65-F5344CB8AC3E}">
        <p14:creationId xmlns:p14="http://schemas.microsoft.com/office/powerpoint/2010/main" val="4107941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3D931-10A7-400A-B647-511A4F393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Also recommended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20D0E-B85A-4755-8A11-8E43E2B79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95910" indent="-283845">
              <a:spcBef>
                <a:spcPts val="1310"/>
              </a:spcBef>
              <a:buFont typeface="Arial"/>
              <a:buChar char="•"/>
              <a:tabLst>
                <a:tab pos="295910" algn="l"/>
                <a:tab pos="296545" algn="l"/>
              </a:tabLst>
            </a:pPr>
            <a:r>
              <a:rPr lang="en-US" spc="-5" dirty="0">
                <a:solidFill>
                  <a:srgbClr val="252525"/>
                </a:solidFill>
                <a:cs typeface="Times New Roman"/>
              </a:rPr>
              <a:t>Review these PowerPoint</a:t>
            </a:r>
            <a:r>
              <a:rPr lang="en-US" spc="-25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slides.</a:t>
            </a:r>
            <a:endParaRPr lang="en-US" dirty="0">
              <a:cs typeface="Times New Roman"/>
            </a:endParaRPr>
          </a:p>
          <a:p>
            <a:pPr marL="295910" indent="-283845">
              <a:spcBef>
                <a:spcPts val="1295"/>
              </a:spcBef>
              <a:buFont typeface="Arial"/>
              <a:buChar char="•"/>
              <a:tabLst>
                <a:tab pos="295910" algn="l"/>
                <a:tab pos="296545" algn="l"/>
              </a:tabLst>
            </a:pPr>
            <a:r>
              <a:rPr lang="en-US" spc="-5" dirty="0">
                <a:solidFill>
                  <a:srgbClr val="252525"/>
                </a:solidFill>
                <a:cs typeface="Times New Roman"/>
              </a:rPr>
              <a:t>Plan </a:t>
            </a:r>
            <a:r>
              <a:rPr lang="en-US" spc="-35" dirty="0">
                <a:solidFill>
                  <a:srgbClr val="252525"/>
                </a:solidFill>
                <a:cs typeface="Times New Roman"/>
              </a:rPr>
              <a:t>early for deadlines</a:t>
            </a:r>
            <a:endParaRPr lang="en-US" dirty="0">
              <a:cs typeface="Times New Roman"/>
            </a:endParaRPr>
          </a:p>
          <a:p>
            <a:pPr marL="295910" indent="-283845">
              <a:spcBef>
                <a:spcPts val="1310"/>
              </a:spcBef>
              <a:buFont typeface="Arial"/>
              <a:buChar char="•"/>
              <a:tabLst>
                <a:tab pos="295910" algn="l"/>
                <a:tab pos="296545" algn="l"/>
              </a:tabLst>
            </a:pPr>
            <a:r>
              <a:rPr lang="en-US" dirty="0">
                <a:solidFill>
                  <a:srgbClr val="252525"/>
                </a:solidFill>
                <a:cs typeface="Times New Roman"/>
              </a:rPr>
              <a:t>Find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a</a:t>
            </a:r>
            <a:r>
              <a:rPr lang="en-US" spc="-15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spc="-30" dirty="0">
                <a:solidFill>
                  <a:srgbClr val="252525"/>
                </a:solidFill>
                <a:cs typeface="Times New Roman"/>
              </a:rPr>
              <a:t>mentor.</a:t>
            </a:r>
            <a:endParaRPr lang="en-US" dirty="0">
              <a:cs typeface="Times New Roman"/>
            </a:endParaRPr>
          </a:p>
          <a:p>
            <a:pPr marL="295910" indent="-283845">
              <a:spcBef>
                <a:spcPts val="1295"/>
              </a:spcBef>
              <a:buFont typeface="Arial"/>
              <a:buChar char="•"/>
              <a:tabLst>
                <a:tab pos="295910" algn="l"/>
                <a:tab pos="296545" algn="l"/>
              </a:tabLst>
            </a:pPr>
            <a:r>
              <a:rPr lang="en-US" spc="-10" dirty="0">
                <a:solidFill>
                  <a:srgbClr val="252525"/>
                </a:solidFill>
                <a:cs typeface="Times New Roman"/>
              </a:rPr>
              <a:t>Organize </a:t>
            </a:r>
            <a:r>
              <a:rPr lang="en-US" dirty="0">
                <a:solidFill>
                  <a:srgbClr val="252525"/>
                </a:solidFill>
                <a:cs typeface="Times New Roman"/>
              </a:rPr>
              <a:t>supporting</a:t>
            </a:r>
            <a:r>
              <a:rPr lang="en-US" spc="-40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information.</a:t>
            </a:r>
          </a:p>
          <a:p>
            <a:pPr marL="295910" indent="-283845">
              <a:spcBef>
                <a:spcPts val="1295"/>
              </a:spcBef>
              <a:buFont typeface="Arial"/>
              <a:buChar char="•"/>
              <a:tabLst>
                <a:tab pos="295910" algn="l"/>
                <a:tab pos="296545" algn="l"/>
              </a:tabLst>
            </a:pPr>
            <a:r>
              <a:rPr lang="en-US" spc="-5" dirty="0">
                <a:solidFill>
                  <a:srgbClr val="252525"/>
                </a:solidFill>
                <a:cs typeface="Times New Roman"/>
              </a:rPr>
              <a:t>Use a checklist (in </a:t>
            </a:r>
            <a:r>
              <a:rPr lang="en-US" i="1" spc="-5" dirty="0">
                <a:solidFill>
                  <a:srgbClr val="252525"/>
                </a:solidFill>
                <a:cs typeface="Times New Roman"/>
              </a:rPr>
              <a:t>The Promotion Process</a:t>
            </a:r>
            <a:r>
              <a:rPr lang="en-US" spc="-5" dirty="0">
                <a:solidFill>
                  <a:srgbClr val="252525"/>
                </a:solidFill>
                <a:cs typeface="Times New Roman"/>
              </a:rPr>
              <a:t>)</a:t>
            </a:r>
            <a:endParaRPr lang="en-US" dirty="0">
              <a:cs typeface="Times New Roman"/>
            </a:endParaRPr>
          </a:p>
          <a:p>
            <a:pPr marL="295910" indent="-283845">
              <a:spcBef>
                <a:spcPts val="1310"/>
              </a:spcBef>
              <a:buFont typeface="Arial"/>
              <a:buChar char="•"/>
              <a:tabLst>
                <a:tab pos="295910" algn="l"/>
                <a:tab pos="296545" algn="l"/>
              </a:tabLst>
            </a:pPr>
            <a:r>
              <a:rPr lang="en-US" b="1" dirty="0">
                <a:solidFill>
                  <a:srgbClr val="252525"/>
                </a:solidFill>
                <a:cs typeface="Times New Roman"/>
              </a:rPr>
              <a:t>Don’t be </a:t>
            </a:r>
            <a:r>
              <a:rPr lang="en-US" b="1" spc="-5" dirty="0">
                <a:solidFill>
                  <a:srgbClr val="252525"/>
                </a:solidFill>
                <a:cs typeface="Times New Roman"/>
              </a:rPr>
              <a:t>afraid </a:t>
            </a:r>
            <a:r>
              <a:rPr lang="en-US" b="1" dirty="0">
                <a:solidFill>
                  <a:srgbClr val="252525"/>
                </a:solidFill>
                <a:cs typeface="Times New Roman"/>
              </a:rPr>
              <a:t>to ask for</a:t>
            </a:r>
            <a:r>
              <a:rPr lang="en-US" b="1" spc="-75" dirty="0">
                <a:solidFill>
                  <a:srgbClr val="252525"/>
                </a:solidFill>
                <a:cs typeface="Times New Roman"/>
              </a:rPr>
              <a:t> </a:t>
            </a:r>
            <a:r>
              <a:rPr lang="en-US" b="1" spc="-5" dirty="0">
                <a:solidFill>
                  <a:srgbClr val="252525"/>
                </a:solidFill>
                <a:cs typeface="Times New Roman"/>
              </a:rPr>
              <a:t>help!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06E7CD-B04B-453C-B79F-D3E399FEE668}"/>
              </a:ext>
            </a:extLst>
          </p:cNvPr>
          <p:cNvSpPr txBox="1"/>
          <p:nvPr/>
        </p:nvSpPr>
        <p:spPr>
          <a:xfrm>
            <a:off x="4860898" y="2486296"/>
            <a:ext cx="6096000" cy="138499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295910" indent="-283845">
              <a:spcBef>
                <a:spcPts val="1310"/>
              </a:spcBef>
              <a:buFont typeface="Arial"/>
              <a:buChar char="•"/>
              <a:tabLst>
                <a:tab pos="295910" algn="l"/>
                <a:tab pos="296545" algn="l"/>
              </a:tabLst>
            </a:pPr>
            <a:r>
              <a:rPr lang="en-US" sz="2800" dirty="0">
                <a:cs typeface="Times New Roman"/>
              </a:rPr>
              <a:t>Ask someone outside your field to read your application. If they get it, then we will get it</a:t>
            </a:r>
          </a:p>
        </p:txBody>
      </p:sp>
    </p:spTree>
    <p:extLst>
      <p:ext uri="{BB962C8B-B14F-4D97-AF65-F5344CB8AC3E}">
        <p14:creationId xmlns:p14="http://schemas.microsoft.com/office/powerpoint/2010/main" val="207982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8086AEC-04C2-4BC4-BFB8-0135965C7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20C3BE3F-B8A9-4DC9-A867-EC91736FA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 12">
            <a:extLst>
              <a:ext uri="{FF2B5EF4-FFF2-40B4-BE49-F238E27FC236}">
                <a16:creationId xmlns:a16="http://schemas.microsoft.com/office/drawing/2014/main" id="{0CA2F3D1-53F2-478B-949B-6D4EA2E4E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455386"/>
            <a:ext cx="5378624" cy="6402614"/>
            <a:chOff x="-19221" y="197691"/>
            <a:chExt cx="5378624" cy="6402614"/>
          </a:xfrm>
        </p:grpSpPr>
        <p:sp>
          <p:nvSpPr>
            <p:cNvPr id="24" name="Freeform: Shape 13">
              <a:extLst>
                <a:ext uri="{FF2B5EF4-FFF2-40B4-BE49-F238E27FC236}">
                  <a16:creationId xmlns:a16="http://schemas.microsoft.com/office/drawing/2014/main" id="{6E53A4EE-6F9B-4EC8-9840-708F509D9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D8289AA-777C-4230-BABC-203458BF6C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15">
              <a:extLst>
                <a:ext uri="{FF2B5EF4-FFF2-40B4-BE49-F238E27FC236}">
                  <a16:creationId xmlns:a16="http://schemas.microsoft.com/office/drawing/2014/main" id="{39D76777-71BF-4FFF-B568-E58E46EB1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16">
              <a:extLst>
                <a:ext uri="{FF2B5EF4-FFF2-40B4-BE49-F238E27FC236}">
                  <a16:creationId xmlns:a16="http://schemas.microsoft.com/office/drawing/2014/main" id="{72CDCD53-6393-431A-9E75-109BC8362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17">
              <a:extLst>
                <a:ext uri="{FF2B5EF4-FFF2-40B4-BE49-F238E27FC236}">
                  <a16:creationId xmlns:a16="http://schemas.microsoft.com/office/drawing/2014/main" id="{DA62198F-7D76-4A2A-9669-40E5E8A3C8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D18CC60-5BFC-44BB-9DE7-76E83E513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023236"/>
            <a:ext cx="3659777" cy="2820908"/>
          </a:xfrm>
        </p:spPr>
        <p:txBody>
          <a:bodyPr>
            <a:normAutofit/>
          </a:bodyPr>
          <a:lstStyle/>
          <a:p>
            <a:r>
              <a:rPr lang="en-US" sz="4000" b="1" dirty="0"/>
              <a:t>Tips: </a:t>
            </a:r>
            <a:br>
              <a:rPr lang="en-US" sz="4000" b="1" dirty="0"/>
            </a:br>
            <a:r>
              <a:rPr lang="en-US" sz="4000" b="1" dirty="0"/>
              <a:t>What to Do/not?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A633C3E-5453-4AD9-A0FA-BFCF909988F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355080" y="955653"/>
          <a:ext cx="5029200" cy="494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462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8086AEC-04C2-4BC4-BFB8-0135965C7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20C3BE3F-B8A9-4DC9-A867-EC91736FA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 12">
            <a:extLst>
              <a:ext uri="{FF2B5EF4-FFF2-40B4-BE49-F238E27FC236}">
                <a16:creationId xmlns:a16="http://schemas.microsoft.com/office/drawing/2014/main" id="{0CA2F3D1-53F2-478B-949B-6D4EA2E4E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455386"/>
            <a:ext cx="5378624" cy="6402614"/>
            <a:chOff x="-19221" y="197691"/>
            <a:chExt cx="5378624" cy="6402614"/>
          </a:xfrm>
        </p:grpSpPr>
        <p:sp>
          <p:nvSpPr>
            <p:cNvPr id="24" name="Freeform: Shape 13">
              <a:extLst>
                <a:ext uri="{FF2B5EF4-FFF2-40B4-BE49-F238E27FC236}">
                  <a16:creationId xmlns:a16="http://schemas.microsoft.com/office/drawing/2014/main" id="{6E53A4EE-6F9B-4EC8-9840-708F509D9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D8289AA-777C-4230-BABC-203458BF6C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15">
              <a:extLst>
                <a:ext uri="{FF2B5EF4-FFF2-40B4-BE49-F238E27FC236}">
                  <a16:creationId xmlns:a16="http://schemas.microsoft.com/office/drawing/2014/main" id="{39D76777-71BF-4FFF-B568-E58E46EB1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16">
              <a:extLst>
                <a:ext uri="{FF2B5EF4-FFF2-40B4-BE49-F238E27FC236}">
                  <a16:creationId xmlns:a16="http://schemas.microsoft.com/office/drawing/2014/main" id="{72CDCD53-6393-431A-9E75-109BC8362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17">
              <a:extLst>
                <a:ext uri="{FF2B5EF4-FFF2-40B4-BE49-F238E27FC236}">
                  <a16:creationId xmlns:a16="http://schemas.microsoft.com/office/drawing/2014/main" id="{DA62198F-7D76-4A2A-9669-40E5E8A3C8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D18CC60-5BFC-44BB-9DE7-76E83E513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023236"/>
            <a:ext cx="3659777" cy="2820908"/>
          </a:xfrm>
        </p:spPr>
        <p:txBody>
          <a:bodyPr>
            <a:normAutofit/>
          </a:bodyPr>
          <a:lstStyle/>
          <a:p>
            <a:r>
              <a:rPr lang="en-US" sz="4000" b="1" dirty="0"/>
              <a:t>Tips: </a:t>
            </a:r>
            <a:br>
              <a:rPr lang="en-US" sz="4000" b="1" dirty="0"/>
            </a:br>
            <a:r>
              <a:rPr lang="en-US" sz="4000" b="1" dirty="0"/>
              <a:t>What to Do/not?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A633C3E-5453-4AD9-A0FA-BFCF909988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7206122"/>
              </p:ext>
            </p:extLst>
          </p:nvPr>
        </p:nvGraphicFramePr>
        <p:xfrm>
          <a:off x="6355080" y="955653"/>
          <a:ext cx="5029200" cy="494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3804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8086AEC-04C2-4BC4-BFB8-0135965C7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20C3BE3F-B8A9-4DC9-A867-EC91736FA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 12">
            <a:extLst>
              <a:ext uri="{FF2B5EF4-FFF2-40B4-BE49-F238E27FC236}">
                <a16:creationId xmlns:a16="http://schemas.microsoft.com/office/drawing/2014/main" id="{0CA2F3D1-53F2-478B-949B-6D4EA2E4E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455386"/>
            <a:ext cx="5378624" cy="6402614"/>
            <a:chOff x="-19221" y="197691"/>
            <a:chExt cx="5378624" cy="6402614"/>
          </a:xfrm>
        </p:grpSpPr>
        <p:sp>
          <p:nvSpPr>
            <p:cNvPr id="24" name="Freeform: Shape 13">
              <a:extLst>
                <a:ext uri="{FF2B5EF4-FFF2-40B4-BE49-F238E27FC236}">
                  <a16:creationId xmlns:a16="http://schemas.microsoft.com/office/drawing/2014/main" id="{6E53A4EE-6F9B-4EC8-9840-708F509D9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D8289AA-777C-4230-BABC-203458BF6C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15">
              <a:extLst>
                <a:ext uri="{FF2B5EF4-FFF2-40B4-BE49-F238E27FC236}">
                  <a16:creationId xmlns:a16="http://schemas.microsoft.com/office/drawing/2014/main" id="{39D76777-71BF-4FFF-B568-E58E46EB1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16">
              <a:extLst>
                <a:ext uri="{FF2B5EF4-FFF2-40B4-BE49-F238E27FC236}">
                  <a16:creationId xmlns:a16="http://schemas.microsoft.com/office/drawing/2014/main" id="{72CDCD53-6393-431A-9E75-109BC8362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17">
              <a:extLst>
                <a:ext uri="{FF2B5EF4-FFF2-40B4-BE49-F238E27FC236}">
                  <a16:creationId xmlns:a16="http://schemas.microsoft.com/office/drawing/2014/main" id="{DA62198F-7D76-4A2A-9669-40E5E8A3C8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D18CC60-5BFC-44BB-9DE7-76E83E513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023236"/>
            <a:ext cx="3659777" cy="2820908"/>
          </a:xfrm>
        </p:spPr>
        <p:txBody>
          <a:bodyPr>
            <a:normAutofit/>
          </a:bodyPr>
          <a:lstStyle/>
          <a:p>
            <a:r>
              <a:rPr lang="en-US" sz="4000" b="1" dirty="0"/>
              <a:t>Tips: </a:t>
            </a:r>
            <a:br>
              <a:rPr lang="en-US" sz="4000" b="1" dirty="0"/>
            </a:br>
            <a:r>
              <a:rPr lang="en-US" sz="4000" b="1" dirty="0"/>
              <a:t>What to Do/not?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A633C3E-5453-4AD9-A0FA-BFCF909988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7507791"/>
              </p:ext>
            </p:extLst>
          </p:nvPr>
        </p:nvGraphicFramePr>
        <p:xfrm>
          <a:off x="6355080" y="955653"/>
          <a:ext cx="5029200" cy="494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9696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D18CC60-5BFC-44BB-9DE7-76E83E513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US" sz="3600" b="1" dirty="0"/>
              <a:t>Important 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0B7DF-AB86-4B1E-9B34-B92831C97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298" y="763325"/>
            <a:ext cx="6751372" cy="5913815"/>
          </a:xfrm>
        </p:spPr>
        <p:txBody>
          <a:bodyPr anchor="ctr">
            <a:normAutofit fontScale="70000" lnSpcReduction="20000"/>
          </a:bodyPr>
          <a:lstStyle/>
          <a:p>
            <a:pPr marL="0" indent="0" algn="l">
              <a:buNone/>
            </a:pPr>
            <a:r>
              <a:rPr lang="en-US" sz="3200" b="1" i="0" u="sng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Applicants: </a:t>
            </a:r>
            <a:endParaRPr lang="en-US" sz="1800" b="1" i="0" u="none" strike="noStrike" baseline="0" dirty="0">
              <a:latin typeface="Times New Roman" panose="02020603050405020304" pitchFamily="18" charset="0"/>
            </a:endParaRPr>
          </a:p>
          <a:p>
            <a:pPr marR="0" algn="l"/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November 1st: Applications are due; no changes can be made after this date</a:t>
            </a:r>
          </a:p>
          <a:p>
            <a:pPr marL="0" indent="0">
              <a:buNone/>
            </a:pPr>
            <a:endParaRPr lang="en-US" sz="2800" b="0" i="0" u="none" strike="noStrike" baseline="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i="0" u="sng" strike="noStrike" baseline="0" dirty="0">
                <a:latin typeface="Times New Roman" panose="02020603050405020304" pitchFamily="18" charset="0"/>
              </a:rPr>
              <a:t>Chair, Department Promotion Committee (DPC) &amp; Dean:</a:t>
            </a:r>
            <a:endParaRPr lang="en-US" b="1" i="0" u="none" strike="noStrike" baseline="0" dirty="0">
              <a:latin typeface="Times New Roman" panose="02020603050405020304" pitchFamily="18" charset="0"/>
            </a:endParaRPr>
          </a:p>
          <a:p>
            <a:pPr marR="0" algn="l"/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November 3rd: Access to Applications.</a:t>
            </a:r>
          </a:p>
          <a:p>
            <a:pPr marR="0" algn="l"/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January 25th: Draft of letters due for candidate to review.</a:t>
            </a:r>
          </a:p>
          <a:p>
            <a:pPr marR="0" algn="l"/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February 1st: Upload signed letter</a:t>
            </a:r>
          </a:p>
          <a:p>
            <a:pPr marL="0" marR="0" indent="0" algn="l">
              <a:buNone/>
            </a:pPr>
            <a:endParaRPr lang="en-US" b="1" u="sng" dirty="0">
              <a:solidFill>
                <a:srgbClr val="252525"/>
              </a:solidFill>
              <a:latin typeface="Times New Roman" panose="02020603050405020304" pitchFamily="18" charset="0"/>
            </a:endParaRPr>
          </a:p>
          <a:p>
            <a:pPr marL="0" marR="0" indent="0" algn="l">
              <a:buNone/>
            </a:pPr>
            <a:r>
              <a:rPr lang="en-US" b="1" u="sng" dirty="0">
                <a:solidFill>
                  <a:srgbClr val="252525"/>
                </a:solidFill>
                <a:latin typeface="Times New Roman" panose="02020603050405020304" pitchFamily="18" charset="0"/>
              </a:rPr>
              <a:t>Provost</a:t>
            </a:r>
          </a:p>
          <a:p>
            <a:pPr marR="0" algn="l"/>
            <a:r>
              <a:rPr lang="en-US" sz="2400" i="0" strike="noStrike" baseline="0" dirty="0">
                <a:solidFill>
                  <a:srgbClr val="252525"/>
                </a:solidFill>
                <a:latin typeface="Times New Roman" panose="02020603050405020304" pitchFamily="18" charset="0"/>
              </a:rPr>
              <a:t>February 14</a:t>
            </a:r>
            <a:r>
              <a:rPr lang="en-US" sz="2400" i="0" strike="noStrike" baseline="30000" dirty="0">
                <a:solidFill>
                  <a:srgbClr val="252525"/>
                </a:solidFill>
                <a:latin typeface="Times New Roman" panose="02020603050405020304" pitchFamily="18" charset="0"/>
              </a:rPr>
              <a:t>th</a:t>
            </a:r>
            <a:r>
              <a:rPr lang="en-US" sz="2400" i="0" strike="noStrike" baseline="0" dirty="0">
                <a:solidFill>
                  <a:srgbClr val="252525"/>
                </a:solidFill>
                <a:latin typeface="Times New Roman" panose="02020603050405020304" pitchFamily="18" charset="0"/>
              </a:rPr>
              <a:t>: Draft of Provost’s recommendation due for candidate to review.</a:t>
            </a:r>
          </a:p>
          <a:p>
            <a:pPr marL="0" marR="0" indent="0" algn="l">
              <a:buNone/>
            </a:pPr>
            <a:endParaRPr lang="en-US" sz="2400" i="0" strike="noStrike" baseline="0" dirty="0">
              <a:solidFill>
                <a:srgbClr val="252525"/>
              </a:solidFill>
              <a:latin typeface="Times New Roman" panose="02020603050405020304" pitchFamily="18" charset="0"/>
            </a:endParaRPr>
          </a:p>
          <a:p>
            <a:pPr marL="0" marR="0" indent="0" algn="l">
              <a:buNone/>
            </a:pPr>
            <a:r>
              <a:rPr lang="en-US" b="1" u="sng" dirty="0">
                <a:solidFill>
                  <a:srgbClr val="252525"/>
                </a:solidFill>
                <a:latin typeface="Times New Roman" panose="02020603050405020304" pitchFamily="18" charset="0"/>
              </a:rPr>
              <a:t>Candidate Rebuttal </a:t>
            </a:r>
          </a:p>
          <a:p>
            <a:pPr marR="0" algn="l"/>
            <a:r>
              <a:rPr lang="en-US" sz="2400" i="0" strike="noStrike" baseline="0" dirty="0">
                <a:solidFill>
                  <a:srgbClr val="252525"/>
                </a:solidFill>
                <a:latin typeface="Times New Roman" panose="02020603050405020304" pitchFamily="18" charset="0"/>
              </a:rPr>
              <a:t>February 15</a:t>
            </a:r>
            <a:r>
              <a:rPr lang="en-US" sz="2400" i="0" strike="noStrike" baseline="30000" dirty="0">
                <a:solidFill>
                  <a:srgbClr val="252525"/>
                </a:solidFill>
                <a:latin typeface="Times New Roman" panose="02020603050405020304" pitchFamily="18" charset="0"/>
              </a:rPr>
              <a:t>th</a:t>
            </a:r>
            <a:r>
              <a:rPr lang="en-US" sz="2400" i="0" strike="noStrike" baseline="0" dirty="0">
                <a:solidFill>
                  <a:srgbClr val="252525"/>
                </a:solidFill>
                <a:latin typeface="Times New Roman" panose="02020603050405020304" pitchFamily="18" charset="0"/>
              </a:rPr>
              <a:t>: Candidate’s rebuttal is due to the Chair, DPC, Provost, and UWPC.</a:t>
            </a:r>
          </a:p>
          <a:p>
            <a:pPr marL="0" marR="0" indent="0" algn="l">
              <a:buNone/>
            </a:pPr>
            <a:endParaRPr lang="en-US" b="1" u="sng" dirty="0">
              <a:solidFill>
                <a:srgbClr val="252525"/>
              </a:solidFill>
              <a:latin typeface="Times New Roman" panose="02020603050405020304" pitchFamily="18" charset="0"/>
            </a:endParaRPr>
          </a:p>
          <a:p>
            <a:pPr marL="0" marR="0" indent="0" algn="l">
              <a:buNone/>
            </a:pPr>
            <a:r>
              <a:rPr lang="en-US" b="1" u="sng" dirty="0">
                <a:solidFill>
                  <a:srgbClr val="252525"/>
                </a:solidFill>
                <a:latin typeface="Times New Roman" panose="02020603050405020304" pitchFamily="18" charset="0"/>
              </a:rPr>
              <a:t>No Ready at this Time</a:t>
            </a:r>
          </a:p>
          <a:p>
            <a:pPr marR="0" algn="l"/>
            <a:r>
              <a:rPr lang="en-US" sz="2400" i="0" strike="noStrike" baseline="0" dirty="0">
                <a:solidFill>
                  <a:srgbClr val="252525"/>
                </a:solidFill>
                <a:latin typeface="Times New Roman" panose="02020603050405020304" pitchFamily="18" charset="0"/>
              </a:rPr>
              <a:t>By April 1st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7876688-1B76-41DA-9958-8A3ACE4896CC}"/>
              </a:ext>
            </a:extLst>
          </p:cNvPr>
          <p:cNvSpPr txBox="1">
            <a:spLocks/>
          </p:cNvSpPr>
          <p:nvPr/>
        </p:nvSpPr>
        <p:spPr>
          <a:xfrm>
            <a:off x="335331" y="2183892"/>
            <a:ext cx="4465217" cy="24719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4800" dirty="0">
              <a:solidFill>
                <a:srgbClr val="000000"/>
              </a:solidFill>
              <a:latin typeface="Harlow Solid Italic" panose="04030604020F02020D02" pitchFamily="8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dirty="0">
                <a:solidFill>
                  <a:srgbClr val="000000"/>
                </a:solidFill>
                <a:latin typeface="Lucida Handwriting" panose="03010101010101010101" pitchFamily="66" charset="0"/>
              </a:rPr>
              <a:t>Sign transmittal forms</a:t>
            </a:r>
            <a:endParaRPr lang="en-US" sz="4800" dirty="0">
              <a:solidFill>
                <a:srgbClr val="252525"/>
              </a:solidFill>
              <a:latin typeface="Lucida Handwriting" panose="03010101010101010101" pitchFamily="66" charset="0"/>
            </a:endParaRPr>
          </a:p>
          <a:p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66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20E6F-2CB1-4560-B6AF-B937AF137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549273"/>
          </a:xfrm>
        </p:spPr>
        <p:txBody>
          <a:bodyPr>
            <a:normAutofit fontScale="90000"/>
          </a:bodyPr>
          <a:lstStyle/>
          <a:p>
            <a:r>
              <a:rPr lang="en-US" dirty="0"/>
              <a:t>Getting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02B94-5878-4CD4-AC87-1527E1653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0"/>
            <a:ext cx="10863470" cy="5671930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4400" b="1" u="sng" spc="-5" dirty="0">
                <a:solidFill>
                  <a:srgbClr val="252525"/>
                </a:solidFill>
                <a:cs typeface="Times New Roman"/>
              </a:rPr>
              <a:t>Confirm your eligibility: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sz="3300" i="1" u="sng" spc="-5" dirty="0">
                <a:solidFill>
                  <a:srgbClr val="252525"/>
                </a:solidFill>
                <a:cs typeface="Times New Roman"/>
              </a:rPr>
              <a:t>Years in rank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sz="3300" i="1" u="sng" spc="-5" dirty="0">
                <a:solidFill>
                  <a:srgbClr val="252525"/>
                </a:solidFill>
                <a:cs typeface="Times New Roman"/>
              </a:rPr>
              <a:t>Letter of Appointment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sz="3300" i="1" u="sng" spc="-5" dirty="0">
                <a:solidFill>
                  <a:srgbClr val="252525"/>
                </a:solidFill>
                <a:cs typeface="Times New Roman"/>
              </a:rPr>
              <a:t>Official transcripts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sz="3300" i="1" u="sng" spc="-5" dirty="0">
                <a:solidFill>
                  <a:srgbClr val="252525"/>
                </a:solidFill>
                <a:cs typeface="Times New Roman"/>
              </a:rPr>
              <a:t>Degree claimed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sz="3300" i="1" u="sng" spc="-5" dirty="0">
                <a:solidFill>
                  <a:srgbClr val="252525"/>
                </a:solidFill>
                <a:cs typeface="Times New Roman"/>
              </a:rPr>
              <a:t>Promotion Letter, if any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sz="3300" i="1" u="sng" spc="-5" dirty="0">
                <a:solidFill>
                  <a:srgbClr val="252525"/>
                </a:solidFill>
                <a:cs typeface="Times New Roman"/>
              </a:rPr>
              <a:t>Applying for early promotion</a:t>
            </a:r>
          </a:p>
          <a:p>
            <a:pPr marL="0" indent="0">
              <a:spcAft>
                <a:spcPts val="600"/>
              </a:spcAft>
              <a:buNone/>
            </a:pPr>
            <a:endParaRPr lang="en-US" sz="3300" b="1" u="sng" spc="-5" dirty="0">
              <a:solidFill>
                <a:srgbClr val="252525"/>
              </a:solidFill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610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UP 2019">
      <a:dk1>
        <a:srgbClr val="000000"/>
      </a:dk1>
      <a:lt1>
        <a:srgbClr val="FFFFFF"/>
      </a:lt1>
      <a:dk2>
        <a:srgbClr val="9E1B32"/>
      </a:dk2>
      <a:lt2>
        <a:srgbClr val="595959"/>
      </a:lt2>
      <a:accent1>
        <a:srgbClr val="9E1B32"/>
      </a:accent1>
      <a:accent2>
        <a:srgbClr val="595959"/>
      </a:accent2>
      <a:accent3>
        <a:srgbClr val="ECB51B"/>
      </a:accent3>
      <a:accent4>
        <a:srgbClr val="F4824E"/>
      </a:accent4>
      <a:accent5>
        <a:srgbClr val="558185"/>
      </a:accent5>
      <a:accent6>
        <a:srgbClr val="ED596E"/>
      </a:accent6>
      <a:hlink>
        <a:srgbClr val="568286"/>
      </a:hlink>
      <a:folHlink>
        <a:srgbClr val="558185"/>
      </a:folHlink>
    </a:clrScheme>
    <a:fontScheme name="IUP Office 365 Fonts">
      <a:majorFont>
        <a:latin typeface="Franklin Gothic Demi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3C217AD-677F-D24F-AED0-A101B8E738B0}" vid="{7542860F-0F1C-414E-89D0-F5ADD30D1871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IUP Woodgrain v1.0</Template>
  <TotalTime>401</TotalTime>
  <Words>2536</Words>
  <Application>Microsoft Office PowerPoint</Application>
  <PresentationFormat>Widescreen</PresentationFormat>
  <Paragraphs>270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7" baseType="lpstr">
      <vt:lpstr>Arial</vt:lpstr>
      <vt:lpstr>Calibri</vt:lpstr>
      <vt:lpstr>Calibri Light</vt:lpstr>
      <vt:lpstr>Constantia</vt:lpstr>
      <vt:lpstr>Corbel</vt:lpstr>
      <vt:lpstr>Franklin Gothic Demi</vt:lpstr>
      <vt:lpstr>Frankling Gothic Demi</vt:lpstr>
      <vt:lpstr>Harlow Solid Italic</vt:lpstr>
      <vt:lpstr>Lucida Handwriting</vt:lpstr>
      <vt:lpstr>Times New Roman</vt:lpstr>
      <vt:lpstr>Wingdings</vt:lpstr>
      <vt:lpstr>Wingdings 3</vt:lpstr>
      <vt:lpstr>Office Theme</vt:lpstr>
      <vt:lpstr>1_Office Theme</vt:lpstr>
      <vt:lpstr>The Promotion Process:   Tips from the University-Wide Promotion Committee</vt:lpstr>
      <vt:lpstr>Helpful websites and Documents</vt:lpstr>
      <vt:lpstr>Tips:  What to Read?</vt:lpstr>
      <vt:lpstr>Also recommended</vt:lpstr>
      <vt:lpstr>Tips:  What to Do/not?</vt:lpstr>
      <vt:lpstr>Tips:  What to Do/not?</vt:lpstr>
      <vt:lpstr>Tips:  What to Do/not?</vt:lpstr>
      <vt:lpstr>Important Dates</vt:lpstr>
      <vt:lpstr>Getting Started</vt:lpstr>
      <vt:lpstr>Getting Started</vt:lpstr>
      <vt:lpstr>Getting Started</vt:lpstr>
      <vt:lpstr>Making the Case for Promotion</vt:lpstr>
      <vt:lpstr>Making the Case, continued</vt:lpstr>
      <vt:lpstr>Making the Case, continued</vt:lpstr>
      <vt:lpstr>Making the Case, continued</vt:lpstr>
      <vt:lpstr>Making the Case, continued</vt:lpstr>
      <vt:lpstr>Supporting Documentation</vt:lpstr>
      <vt:lpstr>Making the Case, continued</vt:lpstr>
      <vt:lpstr>Making the Case, continued</vt:lpstr>
      <vt:lpstr>Effective Teaching and Fulfillment of Professional Responsibilities</vt:lpstr>
      <vt:lpstr>Effective Teaching</vt:lpstr>
      <vt:lpstr>Student Evaluation (SEI) Data</vt:lpstr>
      <vt:lpstr>Effective Teaching, continued</vt:lpstr>
      <vt:lpstr>Job Performance</vt:lpstr>
      <vt:lpstr>Continuing Scholarly Growth</vt:lpstr>
      <vt:lpstr>Scholarly Growth, continued</vt:lpstr>
      <vt:lpstr>Scholarly Growth, continued</vt:lpstr>
      <vt:lpstr>Service</vt:lpstr>
      <vt:lpstr>Service, continued</vt:lpstr>
      <vt:lpstr>A Reminder</vt:lpstr>
      <vt:lpstr>General Comments</vt:lpstr>
      <vt:lpstr>General Comments for Chair and DPC</vt:lpstr>
      <vt:lpstr>Website:  https//www.iup.edu/academicaffairs/for-faculty/promotion-tenure-sabbatical/index.html</vt:lpstr>
    </vt:vector>
  </TitlesOfParts>
  <Manager/>
  <Company>Indiana University of Pennsylvania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Catherine M. Dugan</dc:creator>
  <cp:keywords/>
  <dc:description/>
  <cp:lastModifiedBy>Mr. Charles Harrison S Wick</cp:lastModifiedBy>
  <cp:revision>65</cp:revision>
  <cp:lastPrinted>2020-05-04T16:22:47Z</cp:lastPrinted>
  <dcterms:created xsi:type="dcterms:W3CDTF">2020-05-03T23:19:48Z</dcterms:created>
  <dcterms:modified xsi:type="dcterms:W3CDTF">2023-02-08T13:58:09Z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